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diagrams/drawing3.xml" ContentType="application/vnd.ms-office.drawingml.diagramDrawing+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tags/tag2.xml" ContentType="application/vnd.openxmlformats-officedocument.presentationml.tags+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3.xml" ContentType="application/vnd.openxmlformats-officedocument.presentationml.tags+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diagrams/layout4.xml" ContentType="application/vnd.openxmlformats-officedocument.drawingml.diagramLayout+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slides/slide9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diagrams/layout5.xml" ContentType="application/vnd.openxmlformats-officedocument.drawingml.diagramLayout+xml"/>
  <Override PartName="/docProps/custom.xml" ContentType="application/vnd.openxmlformats-officedocument.custom-properties+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layout2.xml" ContentType="application/vnd.openxmlformats-officedocument.drawingml.diagramLayout+xml"/>
  <Default Extension="gif" ContentType="image/gif"/>
  <Override PartName="/ppt/slides/slide89.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slides/slide78.xml" ContentType="application/vnd.openxmlformats-officedocument.presentationml.slide+xml"/>
  <Override PartName="/ppt/handoutMasters/handoutMaster1.xml" ContentType="application/vnd.openxmlformats-officedocument.presentationml.handoutMaster+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diagrams/quickStyle4.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112"/>
  </p:notesMasterIdLst>
  <p:handoutMasterIdLst>
    <p:handoutMasterId r:id="rId113"/>
  </p:handout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4" r:id="rId89"/>
    <p:sldId id="385" r:id="rId90"/>
    <p:sldId id="386" r:id="rId91"/>
    <p:sldId id="387" r:id="rId92"/>
    <p:sldId id="388" r:id="rId93"/>
    <p:sldId id="389" r:id="rId94"/>
    <p:sldId id="390" r:id="rId95"/>
    <p:sldId id="391" r:id="rId96"/>
    <p:sldId id="392"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5" r:id="rId110"/>
    <p:sldId id="406" r:id="rId111"/>
  </p:sldIdLst>
  <p:sldSz cx="9144000" cy="6858000" type="screen4x3"/>
  <p:notesSz cx="6858000" cy="9144000"/>
  <p:custDataLst>
    <p:tags r:id="rId11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2C95DD"/>
    <a:srgbClr val="777777"/>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033" autoAdjust="0"/>
  </p:normalViewPr>
  <p:slideViewPr>
    <p:cSldViewPr>
      <p:cViewPr varScale="1">
        <p:scale>
          <a:sx n="24" d="100"/>
          <a:sy n="24" d="100"/>
        </p:scale>
        <p:origin x="-1668"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0" d="100"/>
          <a:sy n="70" d="100"/>
        </p:scale>
        <p:origin x="-276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20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2000" dirty="0"/>
            <a:t>Check your </a:t>
          </a:r>
          <a:r>
            <a:rPr lang="en-US" sz="2000" dirty="0" err="1"/>
            <a:t>Hadoop</a:t>
          </a:r>
          <a:r>
            <a:rPr lang="en-US" sz="2000" dirty="0"/>
            <a:t> Environment</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7F834E19-DC4D-4EBA-88DA-FB71E8401B1B}">
      <dgm:prSet custT="1"/>
      <dgm:spPr/>
      <dgm:t>
        <a:bodyPr/>
        <a:lstStyle/>
        <a:p>
          <a:r>
            <a:rPr lang="en-US" sz="2000" dirty="0"/>
            <a:t>Get Help</a:t>
          </a:r>
        </a:p>
      </dgm:t>
    </dgm:pt>
    <dgm:pt modelId="{73730DF0-80B5-4FCA-A6AD-317336D1F89A}" type="parTrans" cxnId="{F6F97983-0F02-4FBE-9FDE-A0384BD77284}">
      <dgm:prSet/>
      <dgm:spPr/>
      <dgm:t>
        <a:bodyPr/>
        <a:lstStyle/>
        <a:p>
          <a:endParaRPr lang="en-US"/>
        </a:p>
      </dgm:t>
    </dgm:pt>
    <dgm:pt modelId="{B8527F78-CB47-4006-9890-7D08B0B0D4A9}" type="sibTrans" cxnId="{F6F97983-0F02-4FBE-9FDE-A0384BD77284}">
      <dgm:prSet/>
      <dgm:spPr/>
      <dgm:t>
        <a:bodyPr/>
        <a:lstStyle/>
        <a:p>
          <a:endParaRPr lang="en-US"/>
        </a:p>
      </dgm:t>
    </dgm:pt>
    <dgm:pt modelId="{84B79D81-D7DB-403E-997C-9D181638D4F9}">
      <dgm:prSet custT="1"/>
      <dgm:spPr/>
      <dgm:t>
        <a:bodyPr/>
        <a:lstStyle/>
        <a:p>
          <a:r>
            <a:rPr lang="en-US" sz="2000" dirty="0"/>
            <a:t>Load data into HDFS</a:t>
          </a:r>
        </a:p>
      </dgm:t>
    </dgm:pt>
    <dgm:pt modelId="{E59735C8-180A-4F2F-8E5D-51B353453ACC}" type="parTrans" cxnId="{9A65BC5F-75CD-4DA1-B158-5F7842B38619}">
      <dgm:prSet/>
      <dgm:spPr/>
      <dgm:t>
        <a:bodyPr/>
        <a:lstStyle/>
        <a:p>
          <a:endParaRPr lang="en-US"/>
        </a:p>
      </dgm:t>
    </dgm:pt>
    <dgm:pt modelId="{7FFB155F-774B-4E0E-A3CA-2EF64D81BF54}" type="sibTrans" cxnId="{9A65BC5F-75CD-4DA1-B158-5F7842B38619}">
      <dgm:prSet/>
      <dgm:spPr/>
      <dgm:t>
        <a:bodyPr/>
        <a:lstStyle/>
        <a:p>
          <a:endParaRPr lang="en-US"/>
        </a:p>
      </dgm:t>
    </dgm:pt>
    <dgm:pt modelId="{CD066F70-AD5E-4843-AC48-87C2F28A568C}">
      <dgm:prSet custT="1"/>
      <dgm:spPr/>
      <dgm:t>
        <a:bodyPr/>
        <a:lstStyle/>
        <a:p>
          <a:r>
            <a:rPr lang="en-US" sz="2000" dirty="0"/>
            <a:t>Execute </a:t>
          </a:r>
          <a:r>
            <a:rPr lang="en-US" sz="2000" dirty="0" err="1"/>
            <a:t>MapReduce</a:t>
          </a:r>
          <a:endParaRPr lang="en-US" sz="2000" dirty="0"/>
        </a:p>
      </dgm:t>
    </dgm:pt>
    <dgm:pt modelId="{6FC65FA6-E827-457B-B1B8-AC68FD0508B0}" type="parTrans" cxnId="{076C9523-FB17-4222-832E-B76054672112}">
      <dgm:prSet/>
      <dgm:spPr/>
      <dgm:t>
        <a:bodyPr/>
        <a:lstStyle/>
        <a:p>
          <a:endParaRPr lang="en-US"/>
        </a:p>
      </dgm:t>
    </dgm:pt>
    <dgm:pt modelId="{695C1149-CC91-4950-A779-41001459FCD8}" type="sibTrans" cxnId="{076C9523-FB17-4222-832E-B76054672112}">
      <dgm:prSet/>
      <dgm:spPr/>
      <dgm:t>
        <a:bodyPr/>
        <a:lstStyle/>
        <a:p>
          <a:endParaRPr lang="en-US"/>
        </a:p>
      </dgm:t>
    </dgm:pt>
    <dgm:pt modelId="{FC43EB43-18BF-40BC-A732-4135094B117F}">
      <dgm:prSet custT="1"/>
      <dgm:spPr/>
      <dgm:t>
        <a:bodyPr/>
        <a:lstStyle/>
        <a:p>
          <a:r>
            <a:rPr lang="en-US" sz="2000" dirty="0"/>
            <a:t>Check on </a:t>
          </a:r>
          <a:r>
            <a:rPr lang="en-US" sz="2000" dirty="0" err="1"/>
            <a:t>MapReduce</a:t>
          </a:r>
          <a:r>
            <a:rPr lang="en-US" sz="2000" dirty="0"/>
            <a:t> and HDFS Progress</a:t>
          </a:r>
        </a:p>
      </dgm:t>
    </dgm:pt>
    <dgm:pt modelId="{754FBE7A-E045-4191-B323-A0768846A096}" type="parTrans" cxnId="{E0F8C3B9-9D64-44DE-A442-57260A9949C6}">
      <dgm:prSet/>
      <dgm:spPr/>
      <dgm:t>
        <a:bodyPr/>
        <a:lstStyle/>
        <a:p>
          <a:endParaRPr lang="en-US"/>
        </a:p>
      </dgm:t>
    </dgm:pt>
    <dgm:pt modelId="{09CFCEBF-0512-44AF-BD72-B0C6BB12ABBC}" type="sibTrans" cxnId="{E0F8C3B9-9D64-44DE-A442-57260A9949C6}">
      <dgm:prSet/>
      <dgm:spPr/>
      <dgm:t>
        <a:bodyPr/>
        <a:lstStyle/>
        <a:p>
          <a:endParaRPr lang="en-US"/>
        </a:p>
      </dgm:t>
    </dgm:pt>
    <dgm:pt modelId="{F0E58FAF-267A-4A6B-9D54-523893111A8F}">
      <dgm:prSet phldrT="[Text]" custT="1"/>
      <dgm:spPr/>
      <dgm:t>
        <a:bodyPr/>
        <a:lstStyle/>
        <a:p>
          <a:r>
            <a:rPr lang="en-US" sz="2000" dirty="0"/>
            <a:t>2</a:t>
          </a:r>
        </a:p>
      </dgm:t>
    </dgm:pt>
    <dgm:pt modelId="{84B1FE5B-929C-4450-9C2D-432B9546DBC5}" type="parTrans" cxnId="{2E8B39CB-9AF3-46B3-AD0D-D02BB9DC1EC5}">
      <dgm:prSet/>
      <dgm:spPr/>
      <dgm:t>
        <a:bodyPr/>
        <a:lstStyle/>
        <a:p>
          <a:endParaRPr lang="en-US"/>
        </a:p>
      </dgm:t>
    </dgm:pt>
    <dgm:pt modelId="{65200ADD-25BB-483A-890B-4DB7F011A64F}" type="sibTrans" cxnId="{2E8B39CB-9AF3-46B3-AD0D-D02BB9DC1EC5}">
      <dgm:prSet/>
      <dgm:spPr/>
      <dgm:t>
        <a:bodyPr/>
        <a:lstStyle/>
        <a:p>
          <a:endParaRPr lang="en-US"/>
        </a:p>
      </dgm:t>
    </dgm:pt>
    <dgm:pt modelId="{AA462745-13FD-4DF0-8D58-3C280F5E76EB}">
      <dgm:prSet custT="1"/>
      <dgm:spPr/>
      <dgm:t>
        <a:bodyPr/>
        <a:lstStyle/>
        <a:p>
          <a:r>
            <a:rPr lang="en-US" sz="2000" dirty="0"/>
            <a:t>3</a:t>
          </a:r>
        </a:p>
      </dgm:t>
    </dgm:pt>
    <dgm:pt modelId="{697BFCBE-BF1E-456B-AAEA-9BB153F43A12}" type="parTrans" cxnId="{4B03528D-B149-4CB7-A4F5-50CFAB1FEED8}">
      <dgm:prSet/>
      <dgm:spPr/>
      <dgm:t>
        <a:bodyPr/>
        <a:lstStyle/>
        <a:p>
          <a:endParaRPr lang="en-US"/>
        </a:p>
      </dgm:t>
    </dgm:pt>
    <dgm:pt modelId="{C8D1217C-AC20-434A-ACA1-CAC6CB416FA9}" type="sibTrans" cxnId="{4B03528D-B149-4CB7-A4F5-50CFAB1FEED8}">
      <dgm:prSet/>
      <dgm:spPr/>
      <dgm:t>
        <a:bodyPr/>
        <a:lstStyle/>
        <a:p>
          <a:endParaRPr lang="en-US"/>
        </a:p>
      </dgm:t>
    </dgm:pt>
    <dgm:pt modelId="{4D0F0E08-C8A9-4068-B357-D4D0318B3F91}">
      <dgm:prSet custT="1"/>
      <dgm:spPr/>
      <dgm:t>
        <a:bodyPr/>
        <a:lstStyle/>
        <a:p>
          <a:r>
            <a:rPr lang="en-US" sz="2000" dirty="0"/>
            <a:t>4</a:t>
          </a:r>
        </a:p>
      </dgm:t>
    </dgm:pt>
    <dgm:pt modelId="{3A3B3F58-28DD-4290-B0A3-6F88D3190873}" type="parTrans" cxnId="{1049BDE4-DB2F-4E89-A695-6F12865757AA}">
      <dgm:prSet/>
      <dgm:spPr/>
      <dgm:t>
        <a:bodyPr/>
        <a:lstStyle/>
        <a:p>
          <a:endParaRPr lang="en-US"/>
        </a:p>
      </dgm:t>
    </dgm:pt>
    <dgm:pt modelId="{0B143A35-1CAB-490E-90FA-7E48B4DF48ED}" type="sibTrans" cxnId="{1049BDE4-DB2F-4E89-A695-6F12865757AA}">
      <dgm:prSet/>
      <dgm:spPr/>
      <dgm:t>
        <a:bodyPr/>
        <a:lstStyle/>
        <a:p>
          <a:endParaRPr lang="en-US"/>
        </a:p>
      </dgm:t>
    </dgm:pt>
    <dgm:pt modelId="{D1A39366-5640-4637-A06F-C73EA4C9931B}">
      <dgm:prSet custT="1"/>
      <dgm:spPr/>
      <dgm:t>
        <a:bodyPr/>
        <a:lstStyle/>
        <a:p>
          <a:r>
            <a:rPr lang="en-US" sz="2000" dirty="0"/>
            <a:t>5</a:t>
          </a:r>
        </a:p>
      </dgm:t>
    </dgm:pt>
    <dgm:pt modelId="{5A348A52-CA29-493F-81B2-CEDCFAFD8803}" type="parTrans" cxnId="{D0D4E4AE-FA62-4F0D-99EF-C20B5C703AD3}">
      <dgm:prSet/>
      <dgm:spPr/>
      <dgm:t>
        <a:bodyPr/>
        <a:lstStyle/>
        <a:p>
          <a:endParaRPr lang="en-US"/>
        </a:p>
      </dgm:t>
    </dgm:pt>
    <dgm:pt modelId="{503EB793-4B68-465F-8DB3-218396F48CB0}" type="sibTrans" cxnId="{D0D4E4AE-FA62-4F0D-99EF-C20B5C703AD3}">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5">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5">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7A2A8065-094F-493F-84FB-9A2166808341}" type="pres">
      <dgm:prSet presAssocID="{F0E58FAF-267A-4A6B-9D54-523893111A8F}" presName="composite" presStyleCnt="0"/>
      <dgm:spPr/>
    </dgm:pt>
    <dgm:pt modelId="{81366D18-A178-4928-B424-47C8FEF2C457}" type="pres">
      <dgm:prSet presAssocID="{F0E58FAF-267A-4A6B-9D54-523893111A8F}" presName="parentText" presStyleLbl="alignNode1" presStyleIdx="1" presStyleCnt="5">
        <dgm:presLayoutVars>
          <dgm:chMax val="1"/>
          <dgm:bulletEnabled val="1"/>
        </dgm:presLayoutVars>
      </dgm:prSet>
      <dgm:spPr/>
      <dgm:t>
        <a:bodyPr/>
        <a:lstStyle/>
        <a:p>
          <a:endParaRPr lang="en-US"/>
        </a:p>
      </dgm:t>
    </dgm:pt>
    <dgm:pt modelId="{C45D5FA9-645D-4A67-8F99-CD92350383BA}" type="pres">
      <dgm:prSet presAssocID="{F0E58FAF-267A-4A6B-9D54-523893111A8F}" presName="descendantText" presStyleLbl="alignAcc1" presStyleIdx="1" presStyleCnt="5">
        <dgm:presLayoutVars>
          <dgm:bulletEnabled val="1"/>
        </dgm:presLayoutVars>
      </dgm:prSet>
      <dgm:spPr/>
      <dgm:t>
        <a:bodyPr/>
        <a:lstStyle/>
        <a:p>
          <a:endParaRPr lang="en-US"/>
        </a:p>
      </dgm:t>
    </dgm:pt>
    <dgm:pt modelId="{84D1F204-E58F-40D2-B66E-3F18DDE6BDD1}" type="pres">
      <dgm:prSet presAssocID="{65200ADD-25BB-483A-890B-4DB7F011A64F}" presName="sp" presStyleCnt="0"/>
      <dgm:spPr/>
    </dgm:pt>
    <dgm:pt modelId="{1B5880AC-2689-40C0-BAFE-0041FD2966AE}" type="pres">
      <dgm:prSet presAssocID="{AA462745-13FD-4DF0-8D58-3C280F5E76EB}" presName="composite" presStyleCnt="0"/>
      <dgm:spPr/>
    </dgm:pt>
    <dgm:pt modelId="{7D125D54-B7D7-438B-AF05-D10272FAA93A}" type="pres">
      <dgm:prSet presAssocID="{AA462745-13FD-4DF0-8D58-3C280F5E76EB}" presName="parentText" presStyleLbl="alignNode1" presStyleIdx="2" presStyleCnt="5">
        <dgm:presLayoutVars>
          <dgm:chMax val="1"/>
          <dgm:bulletEnabled val="1"/>
        </dgm:presLayoutVars>
      </dgm:prSet>
      <dgm:spPr/>
      <dgm:t>
        <a:bodyPr/>
        <a:lstStyle/>
        <a:p>
          <a:endParaRPr lang="en-US"/>
        </a:p>
      </dgm:t>
    </dgm:pt>
    <dgm:pt modelId="{77248CF0-4A8D-432B-BF5B-68D4526DE6D5}" type="pres">
      <dgm:prSet presAssocID="{AA462745-13FD-4DF0-8D58-3C280F5E76EB}" presName="descendantText" presStyleLbl="alignAcc1" presStyleIdx="2" presStyleCnt="5">
        <dgm:presLayoutVars>
          <dgm:bulletEnabled val="1"/>
        </dgm:presLayoutVars>
      </dgm:prSet>
      <dgm:spPr/>
      <dgm:t>
        <a:bodyPr/>
        <a:lstStyle/>
        <a:p>
          <a:endParaRPr lang="en-US"/>
        </a:p>
      </dgm:t>
    </dgm:pt>
    <dgm:pt modelId="{A47A2DCA-EFD0-4DA1-B48C-207C24385B1B}" type="pres">
      <dgm:prSet presAssocID="{C8D1217C-AC20-434A-ACA1-CAC6CB416FA9}" presName="sp" presStyleCnt="0"/>
      <dgm:spPr/>
    </dgm:pt>
    <dgm:pt modelId="{C4A23B98-4995-4E57-BC49-19623B4F2440}" type="pres">
      <dgm:prSet presAssocID="{4D0F0E08-C8A9-4068-B357-D4D0318B3F91}" presName="composite" presStyleCnt="0"/>
      <dgm:spPr/>
    </dgm:pt>
    <dgm:pt modelId="{126005D3-8908-4D7F-95AD-2CD7BE049476}" type="pres">
      <dgm:prSet presAssocID="{4D0F0E08-C8A9-4068-B357-D4D0318B3F91}" presName="parentText" presStyleLbl="alignNode1" presStyleIdx="3" presStyleCnt="5">
        <dgm:presLayoutVars>
          <dgm:chMax val="1"/>
          <dgm:bulletEnabled val="1"/>
        </dgm:presLayoutVars>
      </dgm:prSet>
      <dgm:spPr/>
      <dgm:t>
        <a:bodyPr/>
        <a:lstStyle/>
        <a:p>
          <a:endParaRPr lang="en-US"/>
        </a:p>
      </dgm:t>
    </dgm:pt>
    <dgm:pt modelId="{430EBB15-3E28-4806-87EE-093ECCE998C5}" type="pres">
      <dgm:prSet presAssocID="{4D0F0E08-C8A9-4068-B357-D4D0318B3F91}" presName="descendantText" presStyleLbl="alignAcc1" presStyleIdx="3" presStyleCnt="5">
        <dgm:presLayoutVars>
          <dgm:bulletEnabled val="1"/>
        </dgm:presLayoutVars>
      </dgm:prSet>
      <dgm:spPr/>
      <dgm:t>
        <a:bodyPr/>
        <a:lstStyle/>
        <a:p>
          <a:endParaRPr lang="en-US"/>
        </a:p>
      </dgm:t>
    </dgm:pt>
    <dgm:pt modelId="{530E72CA-445E-4267-BF45-6F10F25C79E0}" type="pres">
      <dgm:prSet presAssocID="{0B143A35-1CAB-490E-90FA-7E48B4DF48ED}" presName="sp" presStyleCnt="0"/>
      <dgm:spPr/>
    </dgm:pt>
    <dgm:pt modelId="{5D238DA0-9D60-4CE3-ABB4-584D36DE5626}" type="pres">
      <dgm:prSet presAssocID="{D1A39366-5640-4637-A06F-C73EA4C9931B}" presName="composite" presStyleCnt="0"/>
      <dgm:spPr/>
    </dgm:pt>
    <dgm:pt modelId="{81634190-A720-439A-80AA-17CBC53B72A2}" type="pres">
      <dgm:prSet presAssocID="{D1A39366-5640-4637-A06F-C73EA4C9931B}" presName="parentText" presStyleLbl="alignNode1" presStyleIdx="4" presStyleCnt="5">
        <dgm:presLayoutVars>
          <dgm:chMax val="1"/>
          <dgm:bulletEnabled val="1"/>
        </dgm:presLayoutVars>
      </dgm:prSet>
      <dgm:spPr/>
      <dgm:t>
        <a:bodyPr/>
        <a:lstStyle/>
        <a:p>
          <a:endParaRPr lang="en-US"/>
        </a:p>
      </dgm:t>
    </dgm:pt>
    <dgm:pt modelId="{B96E8039-03F4-4507-A278-DB65590C0983}" type="pres">
      <dgm:prSet presAssocID="{D1A39366-5640-4637-A06F-C73EA4C9931B}" presName="descendantText" presStyleLbl="alignAcc1" presStyleIdx="4" presStyleCnt="5">
        <dgm:presLayoutVars>
          <dgm:bulletEnabled val="1"/>
        </dgm:presLayoutVars>
      </dgm:prSet>
      <dgm:spPr/>
      <dgm:t>
        <a:bodyPr/>
        <a:lstStyle/>
        <a:p>
          <a:endParaRPr lang="en-US"/>
        </a:p>
      </dgm:t>
    </dgm:pt>
  </dgm:ptLst>
  <dgm:cxnLst>
    <dgm:cxn modelId="{4B03528D-B149-4CB7-A4F5-50CFAB1FEED8}" srcId="{46BA743C-7DF8-48B5-822E-527E7E1D1B40}" destId="{AA462745-13FD-4DF0-8D58-3C280F5E76EB}" srcOrd="2" destOrd="0" parTransId="{697BFCBE-BF1E-456B-AAEA-9BB153F43A12}" sibTransId="{C8D1217C-AC20-434A-ACA1-CAC6CB416FA9}"/>
    <dgm:cxn modelId="{D8DDB20C-77BE-4B3F-9DAB-6CA4A67AFA7E}" type="presOf" srcId="{7F834E19-DC4D-4EBA-88DA-FB71E8401B1B}" destId="{C45D5FA9-645D-4A67-8F99-CD92350383BA}" srcOrd="0" destOrd="0" presId="urn:microsoft.com/office/officeart/2005/8/layout/chevron2"/>
    <dgm:cxn modelId="{F6F97983-0F02-4FBE-9FDE-A0384BD77284}" srcId="{F0E58FAF-267A-4A6B-9D54-523893111A8F}" destId="{7F834E19-DC4D-4EBA-88DA-FB71E8401B1B}" srcOrd="0" destOrd="0" parTransId="{73730DF0-80B5-4FCA-A6AD-317336D1F89A}" sibTransId="{B8527F78-CB47-4006-9890-7D08B0B0D4A9}"/>
    <dgm:cxn modelId="{B23FFB98-F3C5-4403-81C1-17A6F4984580}" type="presOf" srcId="{84B79D81-D7DB-403E-997C-9D181638D4F9}" destId="{77248CF0-4A8D-432B-BF5B-68D4526DE6D5}" srcOrd="0" destOrd="0" presId="urn:microsoft.com/office/officeart/2005/8/layout/chevron2"/>
    <dgm:cxn modelId="{B8154C15-FF01-474D-8D31-EFEC7EF19A1D}" type="presOf" srcId="{F0E58FAF-267A-4A6B-9D54-523893111A8F}" destId="{81366D18-A178-4928-B424-47C8FEF2C457}" srcOrd="0" destOrd="0" presId="urn:microsoft.com/office/officeart/2005/8/layout/chevron2"/>
    <dgm:cxn modelId="{86F39949-C2B9-4AE6-BCE3-243EF0D7E36C}" type="presOf" srcId="{D1A39366-5640-4637-A06F-C73EA4C9931B}" destId="{81634190-A720-439A-80AA-17CBC53B72A2}" srcOrd="0" destOrd="0" presId="urn:microsoft.com/office/officeart/2005/8/layout/chevron2"/>
    <dgm:cxn modelId="{D0D4E4AE-FA62-4F0D-99EF-C20B5C703AD3}" srcId="{46BA743C-7DF8-48B5-822E-527E7E1D1B40}" destId="{D1A39366-5640-4637-A06F-C73EA4C9931B}" srcOrd="4" destOrd="0" parTransId="{5A348A52-CA29-493F-81B2-CEDCFAFD8803}" sibTransId="{503EB793-4B68-465F-8DB3-218396F48CB0}"/>
    <dgm:cxn modelId="{076C9523-FB17-4222-832E-B76054672112}" srcId="{4D0F0E08-C8A9-4068-B357-D4D0318B3F91}" destId="{CD066F70-AD5E-4843-AC48-87C2F28A568C}" srcOrd="0" destOrd="0" parTransId="{6FC65FA6-E827-457B-B1B8-AC68FD0508B0}" sibTransId="{695C1149-CC91-4950-A779-41001459FCD8}"/>
    <dgm:cxn modelId="{E0F8C3B9-9D64-44DE-A442-57260A9949C6}" srcId="{D1A39366-5640-4637-A06F-C73EA4C9931B}" destId="{FC43EB43-18BF-40BC-A732-4135094B117F}" srcOrd="0" destOrd="0" parTransId="{754FBE7A-E045-4191-B323-A0768846A096}" sibTransId="{09CFCEBF-0512-44AF-BD72-B0C6BB12ABBC}"/>
    <dgm:cxn modelId="{CBE851E4-0DA4-4AA1-97D0-716EBC5EE5AF}" type="presOf" srcId="{CD066F70-AD5E-4843-AC48-87C2F28A568C}" destId="{430EBB15-3E28-4806-87EE-093ECCE998C5}" srcOrd="0" destOrd="0" presId="urn:microsoft.com/office/officeart/2005/8/layout/chevron2"/>
    <dgm:cxn modelId="{6D1BEFEF-2CFE-4891-B654-A2B0F08854C1}" type="presOf" srcId="{227CB006-BA11-40C7-B654-E161BD78B067}" destId="{002F61A5-0D3C-4FBA-A6B9-58EA76B9D6BE}"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9A65BC5F-75CD-4DA1-B158-5F7842B38619}" srcId="{AA462745-13FD-4DF0-8D58-3C280F5E76EB}" destId="{84B79D81-D7DB-403E-997C-9D181638D4F9}" srcOrd="0" destOrd="0" parTransId="{E59735C8-180A-4F2F-8E5D-51B353453ACC}" sibTransId="{7FFB155F-774B-4E0E-A3CA-2EF64D81BF54}"/>
    <dgm:cxn modelId="{11B9E8D6-0C0B-47E7-AABE-5A24F7DA0FE6}" type="presOf" srcId="{7FFF0BF9-E84B-49D7-87DF-CFFCED52DB7E}" destId="{B02F16C6-4EA1-4A31-B183-7E7D97642127}" srcOrd="0" destOrd="0" presId="urn:microsoft.com/office/officeart/2005/8/layout/chevron2"/>
    <dgm:cxn modelId="{6C323F32-F3D4-4C96-A60C-5736A06AB707}" type="presOf" srcId="{AA462745-13FD-4DF0-8D58-3C280F5E76EB}" destId="{7D125D54-B7D7-438B-AF05-D10272FAA93A}" srcOrd="0" destOrd="0" presId="urn:microsoft.com/office/officeart/2005/8/layout/chevron2"/>
    <dgm:cxn modelId="{99722E71-E0A5-402C-A1C6-883EDD2848EA}" type="presOf" srcId="{FC43EB43-18BF-40BC-A732-4135094B117F}" destId="{B96E8039-03F4-4507-A278-DB65590C0983}" srcOrd="0" destOrd="0" presId="urn:microsoft.com/office/officeart/2005/8/layout/chevron2"/>
    <dgm:cxn modelId="{B04C9510-972E-4572-8977-7970DBA07129}" type="presOf" srcId="{4D0F0E08-C8A9-4068-B357-D4D0318B3F91}" destId="{126005D3-8908-4D7F-95AD-2CD7BE049476}" srcOrd="0" destOrd="0" presId="urn:microsoft.com/office/officeart/2005/8/layout/chevron2"/>
    <dgm:cxn modelId="{2E8B39CB-9AF3-46B3-AD0D-D02BB9DC1EC5}" srcId="{46BA743C-7DF8-48B5-822E-527E7E1D1B40}" destId="{F0E58FAF-267A-4A6B-9D54-523893111A8F}" srcOrd="1" destOrd="0" parTransId="{84B1FE5B-929C-4450-9C2D-432B9546DBC5}" sibTransId="{65200ADD-25BB-483A-890B-4DB7F011A64F}"/>
    <dgm:cxn modelId="{56EFCB76-098B-4453-AC29-A58FE8309495}" type="presOf" srcId="{46BA743C-7DF8-48B5-822E-527E7E1D1B40}" destId="{B97EB317-2473-4DCD-80E7-50B7A89B2F96}" srcOrd="0" destOrd="0" presId="urn:microsoft.com/office/officeart/2005/8/layout/chevron2"/>
    <dgm:cxn modelId="{1049BDE4-DB2F-4E89-A695-6F12865757AA}" srcId="{46BA743C-7DF8-48B5-822E-527E7E1D1B40}" destId="{4D0F0E08-C8A9-4068-B357-D4D0318B3F91}" srcOrd="3" destOrd="0" parTransId="{3A3B3F58-28DD-4290-B0A3-6F88D3190873}" sibTransId="{0B143A35-1CAB-490E-90FA-7E48B4DF48ED}"/>
    <dgm:cxn modelId="{B7FCB47C-85BA-4590-A39A-A036C8F86CCA}" srcId="{46BA743C-7DF8-48B5-822E-527E7E1D1B40}" destId="{7FFF0BF9-E84B-49D7-87DF-CFFCED52DB7E}" srcOrd="0" destOrd="0" parTransId="{432A8833-EBFC-4AAC-96FA-0B6B3F9DDAB3}" sibTransId="{D6B7B547-FB10-467D-932E-2A70B4C3666F}"/>
    <dgm:cxn modelId="{96E54630-E692-4E95-BA28-113717A64650}" type="presParOf" srcId="{B97EB317-2473-4DCD-80E7-50B7A89B2F96}" destId="{1BFCB26E-9F4F-4BD9-BB8F-DA511E7A1292}" srcOrd="0" destOrd="0" presId="urn:microsoft.com/office/officeart/2005/8/layout/chevron2"/>
    <dgm:cxn modelId="{882CB41F-30D7-4FEE-8470-A20C34D12C31}" type="presParOf" srcId="{1BFCB26E-9F4F-4BD9-BB8F-DA511E7A1292}" destId="{B02F16C6-4EA1-4A31-B183-7E7D97642127}" srcOrd="0" destOrd="0" presId="urn:microsoft.com/office/officeart/2005/8/layout/chevron2"/>
    <dgm:cxn modelId="{5E147BF4-18C5-4AA2-B664-AFF465BF4D65}" type="presParOf" srcId="{1BFCB26E-9F4F-4BD9-BB8F-DA511E7A1292}" destId="{002F61A5-0D3C-4FBA-A6B9-58EA76B9D6BE}" srcOrd="1" destOrd="0" presId="urn:microsoft.com/office/officeart/2005/8/layout/chevron2"/>
    <dgm:cxn modelId="{C0972548-70BD-4978-8960-DC4F02672ECA}" type="presParOf" srcId="{B97EB317-2473-4DCD-80E7-50B7A89B2F96}" destId="{0B63C71A-38A7-4761-A1C8-15AFE2CBDBAC}" srcOrd="1" destOrd="0" presId="urn:microsoft.com/office/officeart/2005/8/layout/chevron2"/>
    <dgm:cxn modelId="{3558CDC4-7140-472E-BF56-682F38D49810}" type="presParOf" srcId="{B97EB317-2473-4DCD-80E7-50B7A89B2F96}" destId="{7A2A8065-094F-493F-84FB-9A2166808341}" srcOrd="2" destOrd="0" presId="urn:microsoft.com/office/officeart/2005/8/layout/chevron2"/>
    <dgm:cxn modelId="{32A99B47-BA0F-4B97-AF7E-658E16EC2CC0}" type="presParOf" srcId="{7A2A8065-094F-493F-84FB-9A2166808341}" destId="{81366D18-A178-4928-B424-47C8FEF2C457}" srcOrd="0" destOrd="0" presId="urn:microsoft.com/office/officeart/2005/8/layout/chevron2"/>
    <dgm:cxn modelId="{EBDD1326-BE92-403B-ABEA-D9091EB6B4EF}" type="presParOf" srcId="{7A2A8065-094F-493F-84FB-9A2166808341}" destId="{C45D5FA9-645D-4A67-8F99-CD92350383BA}" srcOrd="1" destOrd="0" presId="urn:microsoft.com/office/officeart/2005/8/layout/chevron2"/>
    <dgm:cxn modelId="{A1DFCC00-DA29-40C2-B827-E7BD2D08E119}" type="presParOf" srcId="{B97EB317-2473-4DCD-80E7-50B7A89B2F96}" destId="{84D1F204-E58F-40D2-B66E-3F18DDE6BDD1}" srcOrd="3" destOrd="0" presId="urn:microsoft.com/office/officeart/2005/8/layout/chevron2"/>
    <dgm:cxn modelId="{BC758E0D-2D2A-49C8-955B-B9809327524A}" type="presParOf" srcId="{B97EB317-2473-4DCD-80E7-50B7A89B2F96}" destId="{1B5880AC-2689-40C0-BAFE-0041FD2966AE}" srcOrd="4" destOrd="0" presId="urn:microsoft.com/office/officeart/2005/8/layout/chevron2"/>
    <dgm:cxn modelId="{31CFA9D2-4EC5-4854-BBB4-60F4FB405DC5}" type="presParOf" srcId="{1B5880AC-2689-40C0-BAFE-0041FD2966AE}" destId="{7D125D54-B7D7-438B-AF05-D10272FAA93A}" srcOrd="0" destOrd="0" presId="urn:microsoft.com/office/officeart/2005/8/layout/chevron2"/>
    <dgm:cxn modelId="{E97BE4D0-BC7C-4619-8B3E-F88AF645BDD5}" type="presParOf" srcId="{1B5880AC-2689-40C0-BAFE-0041FD2966AE}" destId="{77248CF0-4A8D-432B-BF5B-68D4526DE6D5}" srcOrd="1" destOrd="0" presId="urn:microsoft.com/office/officeart/2005/8/layout/chevron2"/>
    <dgm:cxn modelId="{28E44B4D-B78E-4A23-8D3C-45A6FF871671}" type="presParOf" srcId="{B97EB317-2473-4DCD-80E7-50B7A89B2F96}" destId="{A47A2DCA-EFD0-4DA1-B48C-207C24385B1B}" srcOrd="5" destOrd="0" presId="urn:microsoft.com/office/officeart/2005/8/layout/chevron2"/>
    <dgm:cxn modelId="{C533F505-38C1-4919-BBC9-DDA2D00B5E1A}" type="presParOf" srcId="{B97EB317-2473-4DCD-80E7-50B7A89B2F96}" destId="{C4A23B98-4995-4E57-BC49-19623B4F2440}" srcOrd="6" destOrd="0" presId="urn:microsoft.com/office/officeart/2005/8/layout/chevron2"/>
    <dgm:cxn modelId="{A0DFA4A9-9C37-4F02-BEDE-8A27B394E5E6}" type="presParOf" srcId="{C4A23B98-4995-4E57-BC49-19623B4F2440}" destId="{126005D3-8908-4D7F-95AD-2CD7BE049476}" srcOrd="0" destOrd="0" presId="urn:microsoft.com/office/officeart/2005/8/layout/chevron2"/>
    <dgm:cxn modelId="{EBD2493B-425B-4A16-BA7F-CEE9D9D6DEC8}" type="presParOf" srcId="{C4A23B98-4995-4E57-BC49-19623B4F2440}" destId="{430EBB15-3E28-4806-87EE-093ECCE998C5}" srcOrd="1" destOrd="0" presId="urn:microsoft.com/office/officeart/2005/8/layout/chevron2"/>
    <dgm:cxn modelId="{ECE0FA36-14F6-4DB5-A768-B98790E58AAA}" type="presParOf" srcId="{B97EB317-2473-4DCD-80E7-50B7A89B2F96}" destId="{530E72CA-445E-4267-BF45-6F10F25C79E0}" srcOrd="7" destOrd="0" presId="urn:microsoft.com/office/officeart/2005/8/layout/chevron2"/>
    <dgm:cxn modelId="{14ACFE58-394A-4E7C-AE23-17475F8EB7B7}" type="presParOf" srcId="{B97EB317-2473-4DCD-80E7-50B7A89B2F96}" destId="{5D238DA0-9D60-4CE3-ABB4-584D36DE5626}" srcOrd="8" destOrd="0" presId="urn:microsoft.com/office/officeart/2005/8/layout/chevron2"/>
    <dgm:cxn modelId="{7D4ABE4E-ED25-4F19-8BF6-B543B47008EA}" type="presParOf" srcId="{5D238DA0-9D60-4CE3-ABB4-584D36DE5626}" destId="{81634190-A720-439A-80AA-17CBC53B72A2}" srcOrd="0" destOrd="0" presId="urn:microsoft.com/office/officeart/2005/8/layout/chevron2"/>
    <dgm:cxn modelId="{E395DA77-8863-4578-A781-647315E6AD96}" type="presParOf" srcId="{5D238DA0-9D60-4CE3-ABB4-584D36DE5626}" destId="{B96E8039-03F4-4507-A278-DB65590C0983}"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DDF01F-54DA-4956-9097-141E28C672C6}"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554F00A-CE1B-42EC-A7EB-007E9CBA07B3}">
      <dgm:prSet phldrT="[Text]"/>
      <dgm:spPr/>
      <dgm:t>
        <a:bodyPr/>
        <a:lstStyle/>
        <a:p>
          <a:r>
            <a:rPr lang="en-US" dirty="0" smtClean="0"/>
            <a:t>HBase</a:t>
          </a:r>
          <a:endParaRPr lang="en-US" dirty="0"/>
        </a:p>
      </dgm:t>
    </dgm:pt>
    <dgm:pt modelId="{F4589F1F-9B39-4031-8733-503416970887}" type="parTrans" cxnId="{6203A166-3310-4EBE-B833-D4C48586D038}">
      <dgm:prSet/>
      <dgm:spPr/>
      <dgm:t>
        <a:bodyPr/>
        <a:lstStyle/>
        <a:p>
          <a:endParaRPr lang="en-US"/>
        </a:p>
      </dgm:t>
    </dgm:pt>
    <dgm:pt modelId="{21F920FB-3BB2-4F29-834C-225F2EA9D58A}" type="sibTrans" cxnId="{6203A166-3310-4EBE-B833-D4C48586D038}">
      <dgm:prSet/>
      <dgm:spPr/>
      <dgm:t>
        <a:bodyPr/>
        <a:lstStyle/>
        <a:p>
          <a:endParaRPr lang="en-US"/>
        </a:p>
      </dgm:t>
    </dgm:pt>
    <dgm:pt modelId="{B7804B65-698F-4EDA-9392-CF0B755D8847}">
      <dgm:prSet phldrT="[Text]"/>
      <dgm:spPr/>
      <dgm:t>
        <a:bodyPr/>
        <a:lstStyle/>
        <a:p>
          <a:r>
            <a:rPr lang="en-US" dirty="0" smtClean="0"/>
            <a:t>Queries against defined tables</a:t>
          </a:r>
          <a:endParaRPr lang="en-US" dirty="0"/>
        </a:p>
      </dgm:t>
    </dgm:pt>
    <dgm:pt modelId="{E6995CA4-2C1D-4B19-8F74-1CE42B385507}" type="parTrans" cxnId="{2A88EB02-2528-4467-BC82-564DC56E24E7}">
      <dgm:prSet/>
      <dgm:spPr/>
      <dgm:t>
        <a:bodyPr/>
        <a:lstStyle/>
        <a:p>
          <a:endParaRPr lang="en-US"/>
        </a:p>
      </dgm:t>
    </dgm:pt>
    <dgm:pt modelId="{B57B04F8-47FB-421B-BBCD-9273C2AD542D}" type="sibTrans" cxnId="{2A88EB02-2528-4467-BC82-564DC56E24E7}">
      <dgm:prSet/>
      <dgm:spPr/>
      <dgm:t>
        <a:bodyPr/>
        <a:lstStyle/>
        <a:p>
          <a:endParaRPr lang="en-US"/>
        </a:p>
      </dgm:t>
    </dgm:pt>
    <dgm:pt modelId="{DF7BC45A-2786-48ED-9022-178AF0BFCDF8}">
      <dgm:prSet phldrT="[Text]"/>
      <dgm:spPr/>
      <dgm:t>
        <a:bodyPr/>
        <a:lstStyle/>
        <a:p>
          <a:r>
            <a:rPr lang="en-US" dirty="0" smtClean="0"/>
            <a:t>Hive</a:t>
          </a:r>
          <a:endParaRPr lang="en-US" dirty="0"/>
        </a:p>
      </dgm:t>
    </dgm:pt>
    <dgm:pt modelId="{D81663D0-78F0-488A-8961-81B0C24AF1B2}" type="parTrans" cxnId="{3EFB3804-2E50-4E55-A4CD-1F7851CFBE77}">
      <dgm:prSet/>
      <dgm:spPr/>
      <dgm:t>
        <a:bodyPr/>
        <a:lstStyle/>
        <a:p>
          <a:endParaRPr lang="en-US"/>
        </a:p>
      </dgm:t>
    </dgm:pt>
    <dgm:pt modelId="{F7B80B77-C925-4037-AC64-FDFC70088E5A}" type="sibTrans" cxnId="{3EFB3804-2E50-4E55-A4CD-1F7851CFBE77}">
      <dgm:prSet/>
      <dgm:spPr/>
      <dgm:t>
        <a:bodyPr/>
        <a:lstStyle/>
        <a:p>
          <a:endParaRPr lang="en-US"/>
        </a:p>
      </dgm:t>
    </dgm:pt>
    <dgm:pt modelId="{1482E544-C540-49DD-B6CB-6EC94857B6C6}">
      <dgm:prSet phldrT="[Text]"/>
      <dgm:spPr/>
      <dgm:t>
        <a:bodyPr/>
        <a:lstStyle/>
        <a:p>
          <a:r>
            <a:rPr lang="en-US" dirty="0" smtClean="0"/>
            <a:t>Data flow language</a:t>
          </a:r>
          <a:endParaRPr lang="en-US" dirty="0"/>
        </a:p>
      </dgm:t>
    </dgm:pt>
    <dgm:pt modelId="{19FE4BE1-421B-4387-B390-16CABFAF02E9}" type="parTrans" cxnId="{ABA689D4-FD04-4A96-B05F-50B76108C372}">
      <dgm:prSet/>
      <dgm:spPr/>
      <dgm:t>
        <a:bodyPr/>
        <a:lstStyle/>
        <a:p>
          <a:endParaRPr lang="en-US"/>
        </a:p>
      </dgm:t>
    </dgm:pt>
    <dgm:pt modelId="{DA96BA57-FEB5-4FAB-8169-6C23E8FABDA3}" type="sibTrans" cxnId="{ABA689D4-FD04-4A96-B05F-50B76108C372}">
      <dgm:prSet/>
      <dgm:spPr/>
      <dgm:t>
        <a:bodyPr/>
        <a:lstStyle/>
        <a:p>
          <a:endParaRPr lang="en-US"/>
        </a:p>
      </dgm:t>
    </dgm:pt>
    <dgm:pt modelId="{705CB1C2-8BB3-4EE8-9180-464D12CCB34B}">
      <dgm:prSet phldrT="[Text]"/>
      <dgm:spPr/>
      <dgm:t>
        <a:bodyPr/>
        <a:lstStyle/>
        <a:p>
          <a:r>
            <a:rPr lang="en-US" dirty="0" smtClean="0"/>
            <a:t>Pig</a:t>
          </a:r>
          <a:endParaRPr lang="en-US" dirty="0"/>
        </a:p>
      </dgm:t>
    </dgm:pt>
    <dgm:pt modelId="{F121F998-68AA-441E-A684-B362B178333D}" type="parTrans" cxnId="{9691721C-1823-48F0-BCD4-5BC695A45D2B}">
      <dgm:prSet/>
      <dgm:spPr/>
      <dgm:t>
        <a:bodyPr/>
        <a:lstStyle/>
        <a:p>
          <a:endParaRPr lang="en-US"/>
        </a:p>
      </dgm:t>
    </dgm:pt>
    <dgm:pt modelId="{5DF89EDB-9C46-4B68-B0D8-53BDA1C0E067}" type="sibTrans" cxnId="{9691721C-1823-48F0-BCD4-5BC695A45D2B}">
      <dgm:prSet/>
      <dgm:spPr/>
      <dgm:t>
        <a:bodyPr/>
        <a:lstStyle/>
        <a:p>
          <a:endParaRPr lang="en-US"/>
        </a:p>
      </dgm:t>
    </dgm:pt>
    <dgm:pt modelId="{C2CC9196-D363-4D6D-A8AE-A50FC449F2B1}">
      <dgm:prSet phldrT="[Text]"/>
      <dgm:spPr/>
      <dgm:t>
        <a:bodyPr/>
        <a:lstStyle/>
        <a:p>
          <a:r>
            <a:rPr lang="en-US" dirty="0" smtClean="0"/>
            <a:t>SQL-based language</a:t>
          </a:r>
          <a:endParaRPr lang="en-US" dirty="0"/>
        </a:p>
      </dgm:t>
    </dgm:pt>
    <dgm:pt modelId="{019C4E1D-509A-4D2B-B73E-76B50F5959A8}" type="parTrans" cxnId="{6B7ABF72-88CE-460E-9D24-FD7977BB812D}">
      <dgm:prSet/>
      <dgm:spPr/>
      <dgm:t>
        <a:bodyPr/>
        <a:lstStyle/>
        <a:p>
          <a:endParaRPr lang="en-US"/>
        </a:p>
      </dgm:t>
    </dgm:pt>
    <dgm:pt modelId="{7C643E6E-F831-40EF-8D06-13FA475CE3CA}" type="sibTrans" cxnId="{6B7ABF72-88CE-460E-9D24-FD7977BB812D}">
      <dgm:prSet/>
      <dgm:spPr/>
      <dgm:t>
        <a:bodyPr/>
        <a:lstStyle/>
        <a:p>
          <a:endParaRPr lang="en-US"/>
        </a:p>
      </dgm:t>
    </dgm:pt>
    <dgm:pt modelId="{8B341A30-5001-4F4D-97EA-7AD7B01F3729}" type="pres">
      <dgm:prSet presAssocID="{70DDF01F-54DA-4956-9097-141E28C672C6}" presName="Name0" presStyleCnt="0">
        <dgm:presLayoutVars>
          <dgm:chPref val="3"/>
          <dgm:dir/>
          <dgm:animLvl val="lvl"/>
          <dgm:resizeHandles/>
        </dgm:presLayoutVars>
      </dgm:prSet>
      <dgm:spPr/>
      <dgm:t>
        <a:bodyPr/>
        <a:lstStyle/>
        <a:p>
          <a:endParaRPr lang="en-US"/>
        </a:p>
      </dgm:t>
    </dgm:pt>
    <dgm:pt modelId="{BB63B67E-6BEE-4242-B303-1D451C81946C}" type="pres">
      <dgm:prSet presAssocID="{5554F00A-CE1B-42EC-A7EB-007E9CBA07B3}" presName="horFlow" presStyleCnt="0"/>
      <dgm:spPr/>
    </dgm:pt>
    <dgm:pt modelId="{F01B5B14-5A39-4718-A82A-5DD3EBEAF5F1}" type="pres">
      <dgm:prSet presAssocID="{5554F00A-CE1B-42EC-A7EB-007E9CBA07B3}" presName="bigChev" presStyleLbl="node1" presStyleIdx="0" presStyleCnt="3"/>
      <dgm:spPr/>
      <dgm:t>
        <a:bodyPr/>
        <a:lstStyle/>
        <a:p>
          <a:endParaRPr lang="en-US"/>
        </a:p>
      </dgm:t>
    </dgm:pt>
    <dgm:pt modelId="{767520C6-FE60-4FE4-AEA5-6E7457632D23}" type="pres">
      <dgm:prSet presAssocID="{E6995CA4-2C1D-4B19-8F74-1CE42B385507}" presName="parTrans" presStyleCnt="0"/>
      <dgm:spPr/>
    </dgm:pt>
    <dgm:pt modelId="{77892BCE-4D3F-42F2-A802-78B10462B02F}" type="pres">
      <dgm:prSet presAssocID="{B7804B65-698F-4EDA-9392-CF0B755D8847}" presName="node" presStyleLbl="alignAccFollowNode1" presStyleIdx="0" presStyleCnt="3">
        <dgm:presLayoutVars>
          <dgm:bulletEnabled val="1"/>
        </dgm:presLayoutVars>
      </dgm:prSet>
      <dgm:spPr/>
      <dgm:t>
        <a:bodyPr/>
        <a:lstStyle/>
        <a:p>
          <a:endParaRPr lang="en-US"/>
        </a:p>
      </dgm:t>
    </dgm:pt>
    <dgm:pt modelId="{0790BDF6-7624-48E5-AA1F-E0ABBC5C4287}" type="pres">
      <dgm:prSet presAssocID="{5554F00A-CE1B-42EC-A7EB-007E9CBA07B3}" presName="vSp" presStyleCnt="0"/>
      <dgm:spPr/>
    </dgm:pt>
    <dgm:pt modelId="{3469FD75-2D80-4079-B267-AAE1D1C217EC}" type="pres">
      <dgm:prSet presAssocID="{DF7BC45A-2786-48ED-9022-178AF0BFCDF8}" presName="horFlow" presStyleCnt="0"/>
      <dgm:spPr/>
    </dgm:pt>
    <dgm:pt modelId="{7AD645E2-52B5-48A1-948B-5AA402D01C6F}" type="pres">
      <dgm:prSet presAssocID="{DF7BC45A-2786-48ED-9022-178AF0BFCDF8}" presName="bigChev" presStyleLbl="node1" presStyleIdx="1" presStyleCnt="3"/>
      <dgm:spPr/>
      <dgm:t>
        <a:bodyPr/>
        <a:lstStyle/>
        <a:p>
          <a:endParaRPr lang="en-US"/>
        </a:p>
      </dgm:t>
    </dgm:pt>
    <dgm:pt modelId="{6B5E39D5-A693-4244-AFD3-35ABB7A0E87F}" type="pres">
      <dgm:prSet presAssocID="{019C4E1D-509A-4D2B-B73E-76B50F5959A8}" presName="parTrans" presStyleCnt="0"/>
      <dgm:spPr/>
    </dgm:pt>
    <dgm:pt modelId="{598135AD-C512-4C12-A822-300ADB742486}" type="pres">
      <dgm:prSet presAssocID="{C2CC9196-D363-4D6D-A8AE-A50FC449F2B1}" presName="node" presStyleLbl="alignAccFollowNode1" presStyleIdx="1" presStyleCnt="3">
        <dgm:presLayoutVars>
          <dgm:bulletEnabled val="1"/>
        </dgm:presLayoutVars>
      </dgm:prSet>
      <dgm:spPr/>
      <dgm:t>
        <a:bodyPr/>
        <a:lstStyle/>
        <a:p>
          <a:endParaRPr lang="en-US"/>
        </a:p>
      </dgm:t>
    </dgm:pt>
    <dgm:pt modelId="{67E29AFF-5F27-44B2-9896-BB2651F46D91}" type="pres">
      <dgm:prSet presAssocID="{DF7BC45A-2786-48ED-9022-178AF0BFCDF8}" presName="vSp" presStyleCnt="0"/>
      <dgm:spPr/>
    </dgm:pt>
    <dgm:pt modelId="{69E20BAD-8427-4568-989A-D1521F2A1021}" type="pres">
      <dgm:prSet presAssocID="{705CB1C2-8BB3-4EE8-9180-464D12CCB34B}" presName="horFlow" presStyleCnt="0"/>
      <dgm:spPr/>
    </dgm:pt>
    <dgm:pt modelId="{F5B8B6A3-2193-4A48-9456-0B660EACC946}" type="pres">
      <dgm:prSet presAssocID="{705CB1C2-8BB3-4EE8-9180-464D12CCB34B}" presName="bigChev" presStyleLbl="node1" presStyleIdx="2" presStyleCnt="3"/>
      <dgm:spPr/>
      <dgm:t>
        <a:bodyPr/>
        <a:lstStyle/>
        <a:p>
          <a:endParaRPr lang="en-US"/>
        </a:p>
      </dgm:t>
    </dgm:pt>
    <dgm:pt modelId="{BB59CB46-7F81-4482-BEC8-08636B3AC128}" type="pres">
      <dgm:prSet presAssocID="{19FE4BE1-421B-4387-B390-16CABFAF02E9}" presName="parTrans" presStyleCnt="0"/>
      <dgm:spPr/>
    </dgm:pt>
    <dgm:pt modelId="{8A09AE04-2B63-43A5-A1B3-40E83731FBBD}" type="pres">
      <dgm:prSet presAssocID="{1482E544-C540-49DD-B6CB-6EC94857B6C6}" presName="node" presStyleLbl="alignAccFollowNode1" presStyleIdx="2" presStyleCnt="3">
        <dgm:presLayoutVars>
          <dgm:bulletEnabled val="1"/>
        </dgm:presLayoutVars>
      </dgm:prSet>
      <dgm:spPr/>
      <dgm:t>
        <a:bodyPr/>
        <a:lstStyle/>
        <a:p>
          <a:endParaRPr lang="en-US"/>
        </a:p>
      </dgm:t>
    </dgm:pt>
  </dgm:ptLst>
  <dgm:cxnLst>
    <dgm:cxn modelId="{6B7ABF72-88CE-460E-9D24-FD7977BB812D}" srcId="{DF7BC45A-2786-48ED-9022-178AF0BFCDF8}" destId="{C2CC9196-D363-4D6D-A8AE-A50FC449F2B1}" srcOrd="0" destOrd="0" parTransId="{019C4E1D-509A-4D2B-B73E-76B50F5959A8}" sibTransId="{7C643E6E-F831-40EF-8D06-13FA475CE3CA}"/>
    <dgm:cxn modelId="{2A88EB02-2528-4467-BC82-564DC56E24E7}" srcId="{5554F00A-CE1B-42EC-A7EB-007E9CBA07B3}" destId="{B7804B65-698F-4EDA-9392-CF0B755D8847}" srcOrd="0" destOrd="0" parTransId="{E6995CA4-2C1D-4B19-8F74-1CE42B385507}" sibTransId="{B57B04F8-47FB-421B-BBCD-9273C2AD542D}"/>
    <dgm:cxn modelId="{8D3CEC98-A71C-4F90-96C1-AA2518E434EA}" type="presOf" srcId="{5554F00A-CE1B-42EC-A7EB-007E9CBA07B3}" destId="{F01B5B14-5A39-4718-A82A-5DD3EBEAF5F1}" srcOrd="0" destOrd="0" presId="urn:microsoft.com/office/officeart/2005/8/layout/lProcess3"/>
    <dgm:cxn modelId="{D62B8A4F-E547-4463-AB6A-DF3F9C903EB4}" type="presOf" srcId="{70DDF01F-54DA-4956-9097-141E28C672C6}" destId="{8B341A30-5001-4F4D-97EA-7AD7B01F3729}" srcOrd="0" destOrd="0" presId="urn:microsoft.com/office/officeart/2005/8/layout/lProcess3"/>
    <dgm:cxn modelId="{3EFB3804-2E50-4E55-A4CD-1F7851CFBE77}" srcId="{70DDF01F-54DA-4956-9097-141E28C672C6}" destId="{DF7BC45A-2786-48ED-9022-178AF0BFCDF8}" srcOrd="1" destOrd="0" parTransId="{D81663D0-78F0-488A-8961-81B0C24AF1B2}" sibTransId="{F7B80B77-C925-4037-AC64-FDFC70088E5A}"/>
    <dgm:cxn modelId="{D26B2F02-AAF5-4B34-B1FE-5B1CAA2F9F92}" type="presOf" srcId="{B7804B65-698F-4EDA-9392-CF0B755D8847}" destId="{77892BCE-4D3F-42F2-A802-78B10462B02F}" srcOrd="0" destOrd="0" presId="urn:microsoft.com/office/officeart/2005/8/layout/lProcess3"/>
    <dgm:cxn modelId="{6203A166-3310-4EBE-B833-D4C48586D038}" srcId="{70DDF01F-54DA-4956-9097-141E28C672C6}" destId="{5554F00A-CE1B-42EC-A7EB-007E9CBA07B3}" srcOrd="0" destOrd="0" parTransId="{F4589F1F-9B39-4031-8733-503416970887}" sibTransId="{21F920FB-3BB2-4F29-834C-225F2EA9D58A}"/>
    <dgm:cxn modelId="{7B7A3890-5C59-4701-BD3C-1FE82E5B9FC1}" type="presOf" srcId="{C2CC9196-D363-4D6D-A8AE-A50FC449F2B1}" destId="{598135AD-C512-4C12-A822-300ADB742486}" srcOrd="0" destOrd="0" presId="urn:microsoft.com/office/officeart/2005/8/layout/lProcess3"/>
    <dgm:cxn modelId="{ABA689D4-FD04-4A96-B05F-50B76108C372}" srcId="{705CB1C2-8BB3-4EE8-9180-464D12CCB34B}" destId="{1482E544-C540-49DD-B6CB-6EC94857B6C6}" srcOrd="0" destOrd="0" parTransId="{19FE4BE1-421B-4387-B390-16CABFAF02E9}" sibTransId="{DA96BA57-FEB5-4FAB-8169-6C23E8FABDA3}"/>
    <dgm:cxn modelId="{AE29F552-C514-45E4-84CB-2045A28776ED}" type="presOf" srcId="{705CB1C2-8BB3-4EE8-9180-464D12CCB34B}" destId="{F5B8B6A3-2193-4A48-9456-0B660EACC946}" srcOrd="0" destOrd="0" presId="urn:microsoft.com/office/officeart/2005/8/layout/lProcess3"/>
    <dgm:cxn modelId="{61E74440-BDDC-4CEF-BFC3-77FBC1BD47CA}" type="presOf" srcId="{1482E544-C540-49DD-B6CB-6EC94857B6C6}" destId="{8A09AE04-2B63-43A5-A1B3-40E83731FBBD}" srcOrd="0" destOrd="0" presId="urn:microsoft.com/office/officeart/2005/8/layout/lProcess3"/>
    <dgm:cxn modelId="{9691721C-1823-48F0-BCD4-5BC695A45D2B}" srcId="{70DDF01F-54DA-4956-9097-141E28C672C6}" destId="{705CB1C2-8BB3-4EE8-9180-464D12CCB34B}" srcOrd="2" destOrd="0" parTransId="{F121F998-68AA-441E-A684-B362B178333D}" sibTransId="{5DF89EDB-9C46-4B68-B0D8-53BDA1C0E067}"/>
    <dgm:cxn modelId="{294BC107-ED09-451D-8ABD-A99C1399A273}" type="presOf" srcId="{DF7BC45A-2786-48ED-9022-178AF0BFCDF8}" destId="{7AD645E2-52B5-48A1-948B-5AA402D01C6F}" srcOrd="0" destOrd="0" presId="urn:microsoft.com/office/officeart/2005/8/layout/lProcess3"/>
    <dgm:cxn modelId="{0D3AAD4C-A4B9-4617-BEBF-B86CACC29593}" type="presParOf" srcId="{8B341A30-5001-4F4D-97EA-7AD7B01F3729}" destId="{BB63B67E-6BEE-4242-B303-1D451C81946C}" srcOrd="0" destOrd="0" presId="urn:microsoft.com/office/officeart/2005/8/layout/lProcess3"/>
    <dgm:cxn modelId="{C395807D-30A0-4D31-8F5D-9F5A506E24E0}" type="presParOf" srcId="{BB63B67E-6BEE-4242-B303-1D451C81946C}" destId="{F01B5B14-5A39-4718-A82A-5DD3EBEAF5F1}" srcOrd="0" destOrd="0" presId="urn:microsoft.com/office/officeart/2005/8/layout/lProcess3"/>
    <dgm:cxn modelId="{AB06C6FB-74CD-4295-82C2-569976DDE311}" type="presParOf" srcId="{BB63B67E-6BEE-4242-B303-1D451C81946C}" destId="{767520C6-FE60-4FE4-AEA5-6E7457632D23}" srcOrd="1" destOrd="0" presId="urn:microsoft.com/office/officeart/2005/8/layout/lProcess3"/>
    <dgm:cxn modelId="{E1EF0185-9F19-456B-8B0B-4817071A995D}" type="presParOf" srcId="{BB63B67E-6BEE-4242-B303-1D451C81946C}" destId="{77892BCE-4D3F-42F2-A802-78B10462B02F}" srcOrd="2" destOrd="0" presId="urn:microsoft.com/office/officeart/2005/8/layout/lProcess3"/>
    <dgm:cxn modelId="{9F8B8DD7-A809-4626-8A2F-58098BE1B10A}" type="presParOf" srcId="{8B341A30-5001-4F4D-97EA-7AD7B01F3729}" destId="{0790BDF6-7624-48E5-AA1F-E0ABBC5C4287}" srcOrd="1" destOrd="0" presId="urn:microsoft.com/office/officeart/2005/8/layout/lProcess3"/>
    <dgm:cxn modelId="{543D3E84-F597-401B-8E80-99D9115A610A}" type="presParOf" srcId="{8B341A30-5001-4F4D-97EA-7AD7B01F3729}" destId="{3469FD75-2D80-4079-B267-AAE1D1C217EC}" srcOrd="2" destOrd="0" presId="urn:microsoft.com/office/officeart/2005/8/layout/lProcess3"/>
    <dgm:cxn modelId="{C0EC33CB-2517-4526-9C73-A9469EA70F17}" type="presParOf" srcId="{3469FD75-2D80-4079-B267-AAE1D1C217EC}" destId="{7AD645E2-52B5-48A1-948B-5AA402D01C6F}" srcOrd="0" destOrd="0" presId="urn:microsoft.com/office/officeart/2005/8/layout/lProcess3"/>
    <dgm:cxn modelId="{C888965F-35A8-4994-B19D-26C4A6E18F1B}" type="presParOf" srcId="{3469FD75-2D80-4079-B267-AAE1D1C217EC}" destId="{6B5E39D5-A693-4244-AFD3-35ABB7A0E87F}" srcOrd="1" destOrd="0" presId="urn:microsoft.com/office/officeart/2005/8/layout/lProcess3"/>
    <dgm:cxn modelId="{6B88CE22-3D99-4E03-95AC-73C7B48EFE12}" type="presParOf" srcId="{3469FD75-2D80-4079-B267-AAE1D1C217EC}" destId="{598135AD-C512-4C12-A822-300ADB742486}" srcOrd="2" destOrd="0" presId="urn:microsoft.com/office/officeart/2005/8/layout/lProcess3"/>
    <dgm:cxn modelId="{39EF418B-BFAF-4413-87DB-39D125812F76}" type="presParOf" srcId="{8B341A30-5001-4F4D-97EA-7AD7B01F3729}" destId="{67E29AFF-5F27-44B2-9896-BB2651F46D91}" srcOrd="3" destOrd="0" presId="urn:microsoft.com/office/officeart/2005/8/layout/lProcess3"/>
    <dgm:cxn modelId="{D8DF0426-89B7-440C-A8F9-70BE8027E34B}" type="presParOf" srcId="{8B341A30-5001-4F4D-97EA-7AD7B01F3729}" destId="{69E20BAD-8427-4568-989A-D1521F2A1021}" srcOrd="4" destOrd="0" presId="urn:microsoft.com/office/officeart/2005/8/layout/lProcess3"/>
    <dgm:cxn modelId="{07B97BBA-E053-4963-BD17-0FF2A4906EA6}" type="presParOf" srcId="{69E20BAD-8427-4568-989A-D1521F2A1021}" destId="{F5B8B6A3-2193-4A48-9456-0B660EACC946}" srcOrd="0" destOrd="0" presId="urn:microsoft.com/office/officeart/2005/8/layout/lProcess3"/>
    <dgm:cxn modelId="{97679B5F-37E7-4999-924B-11185985FB4F}" type="presParOf" srcId="{69E20BAD-8427-4568-989A-D1521F2A1021}" destId="{BB59CB46-7F81-4482-BEC8-08636B3AC128}" srcOrd="1" destOrd="0" presId="urn:microsoft.com/office/officeart/2005/8/layout/lProcess3"/>
    <dgm:cxn modelId="{5E484C33-2804-4D3A-8417-2FC6296E7A59}" type="presParOf" srcId="{69E20BAD-8427-4568-989A-D1521F2A1021}" destId="{8A09AE04-2B63-43A5-A1B3-40E83731FBBD}" srcOrd="2" destOrd="0" presId="urn:microsoft.com/office/officeart/2005/8/layout/l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4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400" dirty="0"/>
            <a:t>Define problem – </a:t>
          </a:r>
          <a:r>
            <a:rPr lang="en-US" sz="1400" dirty="0" err="1"/>
            <a:t>Clickstream</a:t>
          </a:r>
          <a:r>
            <a:rPr lang="en-US" sz="1400" dirty="0"/>
            <a:t> Analysis</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4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4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400" dirty="0"/>
            <a:t>Use Regular expression</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4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400" dirty="0"/>
            <a:t>Develop a final query assuming the user defined aggregate is available</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4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400" dirty="0"/>
            <a:t>Validate how the window function works</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400" dirty="0"/>
            <a:t>Define data type</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4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400" dirty="0"/>
            <a:t>Develop the user defined aggregate “</a:t>
          </a:r>
          <a:r>
            <a:rPr lang="en-US" sz="1400" dirty="0" err="1"/>
            <a:t>clickpath</a:t>
          </a:r>
          <a:r>
            <a:rPr lang="en-US" sz="1400" dirty="0"/>
            <a:t>”</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4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400" dirty="0"/>
            <a:t>Create PREFUNC </a:t>
          </a:r>
          <a:r>
            <a:rPr lang="en-US" sz="1400" dirty="0" err="1"/>
            <a:t>window_exclusion</a:t>
          </a:r>
          <a:endParaRPr lang="en-US" sz="1400" dirty="0"/>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4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400" dirty="0"/>
            <a:t>Create the FINALFUNC </a:t>
          </a:r>
          <a:r>
            <a:rPr lang="en-US" sz="1400" dirty="0" err="1"/>
            <a:t>clickpath_final</a:t>
          </a:r>
          <a:r>
            <a:rPr lang="en-US" sz="1400" dirty="0"/>
            <a:t> – Boolean evaluator</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F592EE5C-65C0-41D9-B343-F9DED2642A65}">
      <dgm:prSet phldrT="[Text]" custT="1"/>
      <dgm:spPr/>
      <dgm:t>
        <a:bodyPr/>
        <a:lstStyle/>
        <a:p>
          <a:r>
            <a:rPr lang="en-US" sz="1400" dirty="0"/>
            <a:t>9</a:t>
          </a:r>
        </a:p>
      </dgm:t>
    </dgm:pt>
    <dgm:pt modelId="{316DFE19-BAE7-423D-8EFB-4A9722A9ED1B}" type="parTrans" cxnId="{83A9675D-844D-4F1D-B7F1-32D4A46A0386}">
      <dgm:prSet/>
      <dgm:spPr/>
      <dgm:t>
        <a:bodyPr/>
        <a:lstStyle/>
        <a:p>
          <a:endParaRPr lang="en-US"/>
        </a:p>
      </dgm:t>
    </dgm:pt>
    <dgm:pt modelId="{60086902-B49C-4F9C-8B99-5835BE7F2EDD}" type="sibTrans" cxnId="{83A9675D-844D-4F1D-B7F1-32D4A46A0386}">
      <dgm:prSet/>
      <dgm:spPr/>
      <dgm:t>
        <a:bodyPr/>
        <a:lstStyle/>
        <a:p>
          <a:endParaRPr lang="en-US"/>
        </a:p>
      </dgm:t>
    </dgm:pt>
    <dgm:pt modelId="{CD1FAE8D-1E22-40C6-A148-B39F0E1129E6}">
      <dgm:prSet phldrT="[Text]" custT="1"/>
      <dgm:spPr/>
      <dgm:t>
        <a:bodyPr/>
        <a:lstStyle/>
        <a:p>
          <a:r>
            <a:rPr lang="en-US" sz="1400" dirty="0"/>
            <a:t>Create SFUNC </a:t>
          </a:r>
          <a:r>
            <a:rPr lang="en-US" sz="1400" dirty="0" err="1"/>
            <a:t>clickpath_transition</a:t>
          </a:r>
          <a:r>
            <a:rPr lang="en-US" sz="1400" dirty="0"/>
            <a:t> – the aggregator</a:t>
          </a:r>
        </a:p>
      </dgm:t>
    </dgm:pt>
    <dgm:pt modelId="{B245E08C-79BD-428E-9DEA-CA1B84419AFD}" type="parTrans" cxnId="{8E3E6AE0-742D-4B70-BCE1-A67527AA18D6}">
      <dgm:prSet/>
      <dgm:spPr/>
      <dgm:t>
        <a:bodyPr/>
        <a:lstStyle/>
        <a:p>
          <a:endParaRPr lang="en-US"/>
        </a:p>
      </dgm:t>
    </dgm:pt>
    <dgm:pt modelId="{026A3DEC-D3F2-4A42-BB05-7EFC6147A391}" type="sibTrans" cxnId="{8E3E6AE0-742D-4B70-BCE1-A67527AA18D6}">
      <dgm:prSet/>
      <dgm:spPr/>
      <dgm:t>
        <a:bodyPr/>
        <a:lstStyle/>
        <a:p>
          <a:endParaRPr lang="en-US"/>
        </a:p>
      </dgm:t>
    </dgm:pt>
    <dgm:pt modelId="{D0200887-8359-4520-B0B7-09CC85027D78}">
      <dgm:prSet phldrT="[Text]" custT="1"/>
      <dgm:spPr/>
      <dgm:t>
        <a:bodyPr/>
        <a:lstStyle/>
        <a:p>
          <a:r>
            <a:rPr lang="en-US" sz="1400" dirty="0"/>
            <a:t>10</a:t>
          </a:r>
        </a:p>
      </dgm:t>
    </dgm:pt>
    <dgm:pt modelId="{94DCBE25-8BB0-4B1A-A3CA-4C62B5891327}" type="parTrans" cxnId="{097F551E-1369-47C9-8C9C-6166191DF34D}">
      <dgm:prSet/>
      <dgm:spPr/>
      <dgm:t>
        <a:bodyPr/>
        <a:lstStyle/>
        <a:p>
          <a:endParaRPr lang="en-US"/>
        </a:p>
      </dgm:t>
    </dgm:pt>
    <dgm:pt modelId="{21A14365-AA08-498B-8DD0-A2834A2AF888}" type="sibTrans" cxnId="{097F551E-1369-47C9-8C9C-6166191DF34D}">
      <dgm:prSet/>
      <dgm:spPr/>
      <dgm:t>
        <a:bodyPr/>
        <a:lstStyle/>
        <a:p>
          <a:endParaRPr lang="en-US"/>
        </a:p>
      </dgm:t>
    </dgm:pt>
    <dgm:pt modelId="{C3EAC382-18EB-46E3-B945-A0090396757C}">
      <dgm:prSet phldrT="[Text]" custT="1"/>
      <dgm:spPr/>
      <dgm:t>
        <a:bodyPr/>
        <a:lstStyle/>
        <a:p>
          <a:r>
            <a:rPr lang="en-US" sz="1400" dirty="0"/>
            <a:t>Put them all together</a:t>
          </a:r>
        </a:p>
      </dgm:t>
    </dgm:pt>
    <dgm:pt modelId="{3CD0ACB2-CC09-4114-B332-087B506C1BE6}" type="parTrans" cxnId="{F3702181-913B-42E7-84A0-C15A49EAAC36}">
      <dgm:prSet/>
      <dgm:spPr/>
      <dgm:t>
        <a:bodyPr/>
        <a:lstStyle/>
        <a:p>
          <a:endParaRPr lang="en-US"/>
        </a:p>
      </dgm:t>
    </dgm:pt>
    <dgm:pt modelId="{F1897032-5EBD-47C3-894B-948F88D44396}" type="sibTrans" cxnId="{F3702181-913B-42E7-84A0-C15A49EAAC36}">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10">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10">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10">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10">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10">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10">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10">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10">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10">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10">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10">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10">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10">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10">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10">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10">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10">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10">
        <dgm:presLayoutVars>
          <dgm:bulletEnabled val="1"/>
        </dgm:presLayoutVars>
      </dgm:prSet>
      <dgm:spPr/>
      <dgm:t>
        <a:bodyPr/>
        <a:lstStyle/>
        <a:p>
          <a:endParaRPr lang="en-US"/>
        </a:p>
      </dgm:t>
    </dgm:pt>
    <dgm:pt modelId="{35C05584-DC5F-44D7-95BC-08DEC36D0528}" type="pres">
      <dgm:prSet presAssocID="{60086902-B49C-4F9C-8B99-5835BE7F2EDD}" presName="sp" presStyleCnt="0"/>
      <dgm:spPr/>
    </dgm:pt>
    <dgm:pt modelId="{70E0AF18-7A73-4142-9E14-6AD1B32D6A43}" type="pres">
      <dgm:prSet presAssocID="{D0200887-8359-4520-B0B7-09CC85027D78}" presName="composite" presStyleCnt="0"/>
      <dgm:spPr/>
    </dgm:pt>
    <dgm:pt modelId="{1F3097A6-4D77-4125-9E5B-227360CE04A8}" type="pres">
      <dgm:prSet presAssocID="{D0200887-8359-4520-B0B7-09CC85027D78}" presName="parentText" presStyleLbl="alignNode1" presStyleIdx="9" presStyleCnt="10">
        <dgm:presLayoutVars>
          <dgm:chMax val="1"/>
          <dgm:bulletEnabled val="1"/>
        </dgm:presLayoutVars>
      </dgm:prSet>
      <dgm:spPr/>
      <dgm:t>
        <a:bodyPr/>
        <a:lstStyle/>
        <a:p>
          <a:endParaRPr lang="en-US"/>
        </a:p>
      </dgm:t>
    </dgm:pt>
    <dgm:pt modelId="{61C89FD5-92B9-4B32-8565-30BF4E05E3FC}" type="pres">
      <dgm:prSet presAssocID="{D0200887-8359-4520-B0B7-09CC85027D78}" presName="descendantText" presStyleLbl="alignAcc1" presStyleIdx="9" presStyleCnt="10">
        <dgm:presLayoutVars>
          <dgm:bulletEnabled val="1"/>
        </dgm:presLayoutVars>
      </dgm:prSet>
      <dgm:spPr/>
      <dgm:t>
        <a:bodyPr/>
        <a:lstStyle/>
        <a:p>
          <a:endParaRPr lang="en-US"/>
        </a:p>
      </dgm:t>
    </dgm:pt>
  </dgm:ptLst>
  <dgm:cxnLst>
    <dgm:cxn modelId="{77D52631-D856-4C5F-80A4-4A5D35A36A66}" srcId="{46BA743C-7DF8-48B5-822E-527E7E1D1B40}" destId="{4ACFA5E5-75C4-4797-AFC9-0E0ED26D747F}" srcOrd="1" destOrd="0" parTransId="{B5258380-80E7-485F-882F-82DA8951A328}" sibTransId="{A1769191-4360-4754-B83C-450D8EF3F32C}"/>
    <dgm:cxn modelId="{83A9675D-844D-4F1D-B7F1-32D4A46A0386}" srcId="{46BA743C-7DF8-48B5-822E-527E7E1D1B40}" destId="{F592EE5C-65C0-41D9-B343-F9DED2642A65}" srcOrd="8" destOrd="0" parTransId="{316DFE19-BAE7-423D-8EFB-4A9722A9ED1B}" sibTransId="{60086902-B49C-4F9C-8B99-5835BE7F2EDD}"/>
    <dgm:cxn modelId="{20E0347D-B7EA-458B-A40E-6D94A2037E34}" srcId="{7FFF0BF9-E84B-49D7-87DF-CFFCED52DB7E}" destId="{227CB006-BA11-40C7-B654-E161BD78B067}" srcOrd="0" destOrd="0" parTransId="{E508AD3C-7788-4F30-9049-80A2719B3E6F}" sibTransId="{C04D11EE-EB0E-4777-A1C2-4A2BF5C31967}"/>
    <dgm:cxn modelId="{E01594F9-6925-436D-8E6E-4CC0CE3E2D35}" srcId="{46BA743C-7DF8-48B5-822E-527E7E1D1B40}" destId="{6DE3529D-9C2F-4AD4-ABCA-500B7DC77052}" srcOrd="6" destOrd="0" parTransId="{84339609-D0EC-495E-9E6F-FE7B1EA32AF1}" sibTransId="{7E93EB83-D0A6-4568-BEDF-CA5B0F35B889}"/>
    <dgm:cxn modelId="{CF8D462E-78FF-45C3-BF6F-4D8A9E1D1F3C}" type="presOf" srcId="{714D354F-D92A-4E96-9B5D-2D1ECE6B79E3}" destId="{34F646D8-02DD-4CF5-8744-0593178FDE1D}" srcOrd="0" destOrd="0" presId="urn:microsoft.com/office/officeart/2005/8/layout/chevron2"/>
    <dgm:cxn modelId="{B2D85292-9CBD-4783-8123-05D36F5344CE}" type="presOf" srcId="{C8AD756C-C70E-462B-9AA3-BCE57C3E9A46}" destId="{D2A0677C-B1FF-4D0E-BAB0-4D937AC4C8AD}" srcOrd="0" destOrd="0" presId="urn:microsoft.com/office/officeart/2005/8/layout/chevron2"/>
    <dgm:cxn modelId="{185990EE-A486-465A-9DB8-C4B9551A086D}" type="presOf" srcId="{D0200887-8359-4520-B0B7-09CC85027D78}" destId="{1F3097A6-4D77-4125-9E5B-227360CE04A8}" srcOrd="0" destOrd="0" presId="urn:microsoft.com/office/officeart/2005/8/layout/chevron2"/>
    <dgm:cxn modelId="{69055FEE-CA40-4A2A-9EB1-0CD12C9E17AF}" srcId="{C8AD756C-C70E-462B-9AA3-BCE57C3E9A46}" destId="{1F42E21D-1309-44D4-A5A9-4D53F6991551}" srcOrd="0" destOrd="0" parTransId="{12D27B87-523B-4956-A866-1360FDD4EADA}" sibTransId="{614993ED-8056-49AF-BFD6-3C5EB58829BF}"/>
    <dgm:cxn modelId="{0B4A3BD6-B024-4787-AB6E-F2BE58748393}" srcId="{CFF10B85-4057-43D9-8C02-53A135C50E38}" destId="{283A7526-9AF3-4F9F-A50C-04A3EED7C9E7}" srcOrd="0" destOrd="0" parTransId="{8D5B8183-9A97-4940-AC26-6BECD107C045}" sibTransId="{D32D6A55-5423-4A9E-9227-A94BB0AB74B3}"/>
    <dgm:cxn modelId="{7827D3BF-0420-4DF4-B97D-7AD7A646123D}" type="presOf" srcId="{CFF10B85-4057-43D9-8C02-53A135C50E38}" destId="{B8A83EC6-6956-48D4-B93C-EDC133FD6A25}" srcOrd="0" destOrd="0" presId="urn:microsoft.com/office/officeart/2005/8/layout/chevron2"/>
    <dgm:cxn modelId="{E564F4F1-AF20-49B6-A267-065957ACDA52}" type="presOf" srcId="{2ACE588D-EA70-4364-8307-2C2E7A0C20FD}" destId="{A447DAC0-ECA3-4ED8-9058-1CF6DC3045AE}" srcOrd="0" destOrd="0" presId="urn:microsoft.com/office/officeart/2005/8/layout/chevron2"/>
    <dgm:cxn modelId="{B66DE2E7-33B4-4143-B32E-1BFE1059EDC6}" type="presOf" srcId="{5B33CDE8-17D9-406A-ADA0-BE5AA000CBB8}" destId="{CE6172C3-16D9-4D37-A950-121178F1AC2A}" srcOrd="0" destOrd="0" presId="urn:microsoft.com/office/officeart/2005/8/layout/chevron2"/>
    <dgm:cxn modelId="{B582DB7A-4B44-4AD3-803E-C3F059D3755D}" type="presOf" srcId="{227CB006-BA11-40C7-B654-E161BD78B067}" destId="{002F61A5-0D3C-4FBA-A6B9-58EA76B9D6BE}" srcOrd="0" destOrd="0" presId="urn:microsoft.com/office/officeart/2005/8/layout/chevron2"/>
    <dgm:cxn modelId="{AC35B461-CD57-46E0-9B39-4092D03A8FCB}" type="presOf" srcId="{283A7526-9AF3-4F9F-A50C-04A3EED7C9E7}" destId="{C487576C-5FEB-4BD4-9DF4-2EC2EA267C68}" srcOrd="0" destOrd="0" presId="urn:microsoft.com/office/officeart/2005/8/layout/chevron2"/>
    <dgm:cxn modelId="{42911EA7-25B2-4BDE-9B40-E7C54DB5F205}" type="presOf" srcId="{1F42E21D-1309-44D4-A5A9-4D53F6991551}" destId="{C09BE247-24E6-41F8-BD35-94927E3EFEF0}" srcOrd="0" destOrd="0" presId="urn:microsoft.com/office/officeart/2005/8/layout/chevron2"/>
    <dgm:cxn modelId="{BE6CE87E-07FB-46DA-9DC1-4F5FF906BE9E}" srcId="{6DE3529D-9C2F-4AD4-ABCA-500B7DC77052}" destId="{714D354F-D92A-4E96-9B5D-2D1ECE6B79E3}" srcOrd="0" destOrd="0" parTransId="{567689A2-23B4-4452-9F71-5873D7EE0D50}" sibTransId="{0468C258-9279-4C26-AA07-5F62CF6A9B3C}"/>
    <dgm:cxn modelId="{024B3B85-DF2B-4530-BA4F-2249945E4E79}" srcId="{34815BB4-1718-4380-B2D8-52CBD8C744C9}" destId="{F9C9DB4A-F792-4895-84DD-723841ED8BF5}" srcOrd="0" destOrd="0" parTransId="{6EB72560-BA25-46BC-9837-CC2B71FD55F9}" sibTransId="{CF72A379-C1C7-46BE-81A6-DABAA4A854B1}"/>
    <dgm:cxn modelId="{D0B8F56E-0AB3-4431-8B31-90A25F4F7BC9}" srcId="{46BA743C-7DF8-48B5-822E-527E7E1D1B40}" destId="{34815BB4-1718-4380-B2D8-52CBD8C744C9}" srcOrd="7" destOrd="0" parTransId="{D2110A9F-EF73-4031-A116-14390DFA6A3C}" sibTransId="{2B70721C-23A8-44FB-B75F-B264DDBBC737}"/>
    <dgm:cxn modelId="{F3702181-913B-42E7-84A0-C15A49EAAC36}" srcId="{D0200887-8359-4520-B0B7-09CC85027D78}" destId="{C3EAC382-18EB-46E3-B945-A0090396757C}" srcOrd="0" destOrd="0" parTransId="{3CD0ACB2-CC09-4114-B332-087B506C1BE6}" sibTransId="{F1897032-5EBD-47C3-894B-948F88D44396}"/>
    <dgm:cxn modelId="{5AD1BCA2-9EDE-4B78-9085-AC1E780D5BC1}" type="presOf" srcId="{F592EE5C-65C0-41D9-B343-F9DED2642A65}" destId="{4C723570-32B9-49D3-A812-FBF1BFDE76B3}" srcOrd="0" destOrd="0" presId="urn:microsoft.com/office/officeart/2005/8/layout/chevron2"/>
    <dgm:cxn modelId="{4AD7A91D-1772-4D7B-AAD0-0E9DC017D36C}" type="presOf" srcId="{46BA743C-7DF8-48B5-822E-527E7E1D1B40}" destId="{B97EB317-2473-4DCD-80E7-50B7A89B2F96}" srcOrd="0" destOrd="0" presId="urn:microsoft.com/office/officeart/2005/8/layout/chevron2"/>
    <dgm:cxn modelId="{DA566BBA-96EA-4DA8-9D76-E5CA83EF8848}" type="presOf" srcId="{C3EAC382-18EB-46E3-B945-A0090396757C}" destId="{61C89FD5-92B9-4B32-8565-30BF4E05E3FC}" srcOrd="0" destOrd="0" presId="urn:microsoft.com/office/officeart/2005/8/layout/chevron2"/>
    <dgm:cxn modelId="{8E3E6AE0-742D-4B70-BCE1-A67527AA18D6}" srcId="{F592EE5C-65C0-41D9-B343-F9DED2642A65}" destId="{CD1FAE8D-1E22-40C6-A148-B39F0E1129E6}" srcOrd="0" destOrd="0" parTransId="{B245E08C-79BD-428E-9DEA-CA1B84419AFD}" sibTransId="{026A3DEC-D3F2-4A42-BB05-7EFC6147A391}"/>
    <dgm:cxn modelId="{A3C923C2-7515-4342-9E9D-106D972A9D61}" type="presOf" srcId="{CD1FAE8D-1E22-40C6-A148-B39F0E1129E6}" destId="{4FBFDDFC-BE50-490F-B5BA-AE7EFEA1AAD8}" srcOrd="0" destOrd="0" presId="urn:microsoft.com/office/officeart/2005/8/layout/chevron2"/>
    <dgm:cxn modelId="{12A81196-7B2E-4E55-A682-0C57C02CC506}" srcId="{4ACFA5E5-75C4-4797-AFC9-0E0ED26D747F}" destId="{2ACE588D-EA70-4364-8307-2C2E7A0C20FD}" srcOrd="0" destOrd="0" parTransId="{1B52B768-E22A-4CFC-B0BF-1FF2F7BA32CE}" sibTransId="{C20908D5-D2F5-4393-979C-F034520AA27B}"/>
    <dgm:cxn modelId="{932F6173-826B-4AA8-A1E0-C4A8789D879B}" type="presOf" srcId="{7FFF0BF9-E84B-49D7-87DF-CFFCED52DB7E}" destId="{B02F16C6-4EA1-4A31-B183-7E7D97642127}" srcOrd="0" destOrd="0" presId="urn:microsoft.com/office/officeart/2005/8/layout/chevron2"/>
    <dgm:cxn modelId="{99676C9C-6AF1-4C84-9394-FE1CAEA22C78}" type="presOf" srcId="{4ACFA5E5-75C4-4797-AFC9-0E0ED26D747F}" destId="{20C327AA-6EAB-40F8-B5A9-3824D8F3C0F2}" srcOrd="0" destOrd="0" presId="urn:microsoft.com/office/officeart/2005/8/layout/chevron2"/>
    <dgm:cxn modelId="{097F551E-1369-47C9-8C9C-6166191DF34D}" srcId="{46BA743C-7DF8-48B5-822E-527E7E1D1B40}" destId="{D0200887-8359-4520-B0B7-09CC85027D78}" srcOrd="9" destOrd="0" parTransId="{94DCBE25-8BB0-4B1A-A3CA-4C62B5891327}" sibTransId="{21A14365-AA08-498B-8DD0-A2834A2AF888}"/>
    <dgm:cxn modelId="{540B12E6-0259-4AE5-A9EB-200039952A90}" type="presOf" srcId="{2109B953-4E28-450D-B68D-BC64102362ED}" destId="{29B157DD-5ABF-44C7-84DB-D063ACF93A43}"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4332D7B9-3045-461F-8761-78D8B3609DD2}" type="presOf" srcId="{F9C9DB4A-F792-4895-84DD-723841ED8BF5}" destId="{6688F5FD-0BCB-489E-92B8-A21E58317251}" srcOrd="0" destOrd="0" presId="urn:microsoft.com/office/officeart/2005/8/layout/chevron2"/>
    <dgm:cxn modelId="{552E459A-71E1-494E-ADEB-CD5C9DF1329C}" type="presOf" srcId="{62E3A7F4-1070-4127-9E44-20E58509EC45}" destId="{323CD1DC-49A9-4E41-969E-6D2F12598F5F}" srcOrd="0" destOrd="0" presId="urn:microsoft.com/office/officeart/2005/8/layout/chevron2"/>
    <dgm:cxn modelId="{2D00A54F-3B50-4B81-8582-16424158BC7D}" srcId="{62E3A7F4-1070-4127-9E44-20E58509EC45}" destId="{5B33CDE8-17D9-406A-ADA0-BE5AA000CBB8}" srcOrd="0" destOrd="0" parTransId="{53028A73-B59F-4A2C-BE51-B8724A578CED}" sibTransId="{44665726-89FE-44B5-8E00-EA6CE75C9FD3}"/>
    <dgm:cxn modelId="{519E4613-25C0-4D1F-AF3D-66D11681C5EA}" type="presOf" srcId="{34815BB4-1718-4380-B2D8-52CBD8C744C9}" destId="{F9B50929-351E-4AFB-89F9-5C2A31730F56}" srcOrd="0" destOrd="0" presId="urn:microsoft.com/office/officeart/2005/8/layout/chevron2"/>
    <dgm:cxn modelId="{AEB34B7C-9BF1-45B2-B4B9-9AEA506EE88E}" srcId="{2109B953-4E28-450D-B68D-BC64102362ED}" destId="{649A399F-0AE4-4602-AF99-83CAFDA63928}" srcOrd="0" destOrd="0" parTransId="{31BBE68E-B3DC-4136-9770-27A00E6B080A}" sibTransId="{3DB3883F-B22A-4C77-8266-A045BCE1F0F0}"/>
    <dgm:cxn modelId="{E27A04B8-CBBC-4830-9993-2A485B68B80F}" srcId="{46BA743C-7DF8-48B5-822E-527E7E1D1B40}" destId="{2109B953-4E28-450D-B68D-BC64102362ED}" srcOrd="5" destOrd="0" parTransId="{9FC4AE15-B2E8-4A4E-BD7E-9DEFFECFD0D2}" sibTransId="{EC477FFD-B4A5-4909-B9A3-CB6C3EF80D0C}"/>
    <dgm:cxn modelId="{F625489B-9BDB-484D-B94A-53F88AC2DD49}" type="presOf" srcId="{6DE3529D-9C2F-4AD4-ABCA-500B7DC77052}" destId="{203499EA-A847-4BF6-ABC2-1453F9CF1A58}"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05700CF1-15BC-44B5-BDDD-C67643A87520}" type="presOf" srcId="{649A399F-0AE4-4602-AF99-83CAFDA63928}" destId="{DB8F81B5-3AEA-4610-A22F-E987B36CB035}" srcOrd="0" destOrd="0" presId="urn:microsoft.com/office/officeart/2005/8/layout/chevron2"/>
    <dgm:cxn modelId="{4A173D10-98D9-4F62-9F91-DF739777CAF1}" srcId="{46BA743C-7DF8-48B5-822E-527E7E1D1B40}" destId="{62E3A7F4-1070-4127-9E44-20E58509EC45}" srcOrd="3" destOrd="0" parTransId="{715E2BFC-B8BA-4115-881A-E2670CC81A36}" sibTransId="{4494D9B5-CB4A-48A4-A674-8897A9EAAC47}"/>
    <dgm:cxn modelId="{B7FCB47C-85BA-4590-A39A-A036C8F86CCA}" srcId="{46BA743C-7DF8-48B5-822E-527E7E1D1B40}" destId="{7FFF0BF9-E84B-49D7-87DF-CFFCED52DB7E}" srcOrd="0" destOrd="0" parTransId="{432A8833-EBFC-4AAC-96FA-0B6B3F9DDAB3}" sibTransId="{D6B7B547-FB10-467D-932E-2A70B4C3666F}"/>
    <dgm:cxn modelId="{67DDCECF-28FE-4A58-B97E-100E872B3497}" type="presParOf" srcId="{B97EB317-2473-4DCD-80E7-50B7A89B2F96}" destId="{1BFCB26E-9F4F-4BD9-BB8F-DA511E7A1292}" srcOrd="0" destOrd="0" presId="urn:microsoft.com/office/officeart/2005/8/layout/chevron2"/>
    <dgm:cxn modelId="{BC6F76DC-BACF-43DF-8762-6F6221CCAAF8}" type="presParOf" srcId="{1BFCB26E-9F4F-4BD9-BB8F-DA511E7A1292}" destId="{B02F16C6-4EA1-4A31-B183-7E7D97642127}" srcOrd="0" destOrd="0" presId="urn:microsoft.com/office/officeart/2005/8/layout/chevron2"/>
    <dgm:cxn modelId="{0BC29AF5-FDC5-40D3-9518-ED58419A49A2}" type="presParOf" srcId="{1BFCB26E-9F4F-4BD9-BB8F-DA511E7A1292}" destId="{002F61A5-0D3C-4FBA-A6B9-58EA76B9D6BE}" srcOrd="1" destOrd="0" presId="urn:microsoft.com/office/officeart/2005/8/layout/chevron2"/>
    <dgm:cxn modelId="{44F05535-2822-440D-AD60-C5B7897891F1}" type="presParOf" srcId="{B97EB317-2473-4DCD-80E7-50B7A89B2F96}" destId="{0B63C71A-38A7-4761-A1C8-15AFE2CBDBAC}" srcOrd="1" destOrd="0" presId="urn:microsoft.com/office/officeart/2005/8/layout/chevron2"/>
    <dgm:cxn modelId="{A7F4ED11-6C07-4348-B486-287AD90ABF85}" type="presParOf" srcId="{B97EB317-2473-4DCD-80E7-50B7A89B2F96}" destId="{AE6B24AE-3A13-44E7-A114-E210D6A2FF42}" srcOrd="2" destOrd="0" presId="urn:microsoft.com/office/officeart/2005/8/layout/chevron2"/>
    <dgm:cxn modelId="{E3A0F43D-76E9-459D-94D6-703D3C8C98B2}" type="presParOf" srcId="{AE6B24AE-3A13-44E7-A114-E210D6A2FF42}" destId="{20C327AA-6EAB-40F8-B5A9-3824D8F3C0F2}" srcOrd="0" destOrd="0" presId="urn:microsoft.com/office/officeart/2005/8/layout/chevron2"/>
    <dgm:cxn modelId="{5CF790D9-7EAA-4E90-BCF1-5F0DAB1E56ED}" type="presParOf" srcId="{AE6B24AE-3A13-44E7-A114-E210D6A2FF42}" destId="{A447DAC0-ECA3-4ED8-9058-1CF6DC3045AE}" srcOrd="1" destOrd="0" presId="urn:microsoft.com/office/officeart/2005/8/layout/chevron2"/>
    <dgm:cxn modelId="{94DF9DB7-9B41-42A8-B076-0B57EA2286EB}" type="presParOf" srcId="{B97EB317-2473-4DCD-80E7-50B7A89B2F96}" destId="{F3780291-B5AA-4EAB-829A-815053475D72}" srcOrd="3" destOrd="0" presId="urn:microsoft.com/office/officeart/2005/8/layout/chevron2"/>
    <dgm:cxn modelId="{3E7C7B81-1488-4BDC-83C9-02E4A5EB885C}" type="presParOf" srcId="{B97EB317-2473-4DCD-80E7-50B7A89B2F96}" destId="{81211C0A-7DFE-48C6-9177-900350FB8CCA}" srcOrd="4" destOrd="0" presId="urn:microsoft.com/office/officeart/2005/8/layout/chevron2"/>
    <dgm:cxn modelId="{1FCD194D-2D95-4BA5-8ED4-B8868D6FAEC1}" type="presParOf" srcId="{81211C0A-7DFE-48C6-9177-900350FB8CCA}" destId="{B8A83EC6-6956-48D4-B93C-EDC133FD6A25}" srcOrd="0" destOrd="0" presId="urn:microsoft.com/office/officeart/2005/8/layout/chevron2"/>
    <dgm:cxn modelId="{86B6352E-4E26-4C49-9658-1052745B7655}" type="presParOf" srcId="{81211C0A-7DFE-48C6-9177-900350FB8CCA}" destId="{C487576C-5FEB-4BD4-9DF4-2EC2EA267C68}" srcOrd="1" destOrd="0" presId="urn:microsoft.com/office/officeart/2005/8/layout/chevron2"/>
    <dgm:cxn modelId="{5960AD5F-ADE1-495C-AB9F-004E9D5D310E}" type="presParOf" srcId="{B97EB317-2473-4DCD-80E7-50B7A89B2F96}" destId="{503B8246-8380-4F3D-81F0-9878285504E5}" srcOrd="5" destOrd="0" presId="urn:microsoft.com/office/officeart/2005/8/layout/chevron2"/>
    <dgm:cxn modelId="{A0982148-CC1E-4ED0-B5C5-EA1D34D76BDF}" type="presParOf" srcId="{B97EB317-2473-4DCD-80E7-50B7A89B2F96}" destId="{CFDA0F2A-E23E-4E94-AF42-A519F482FF05}" srcOrd="6" destOrd="0" presId="urn:microsoft.com/office/officeart/2005/8/layout/chevron2"/>
    <dgm:cxn modelId="{44206E5D-7484-4286-817F-11175C6214C7}" type="presParOf" srcId="{CFDA0F2A-E23E-4E94-AF42-A519F482FF05}" destId="{323CD1DC-49A9-4E41-969E-6D2F12598F5F}" srcOrd="0" destOrd="0" presId="urn:microsoft.com/office/officeart/2005/8/layout/chevron2"/>
    <dgm:cxn modelId="{5D1540FB-16CF-44C0-A601-00FE494A28A3}" type="presParOf" srcId="{CFDA0F2A-E23E-4E94-AF42-A519F482FF05}" destId="{CE6172C3-16D9-4D37-A950-121178F1AC2A}" srcOrd="1" destOrd="0" presId="urn:microsoft.com/office/officeart/2005/8/layout/chevron2"/>
    <dgm:cxn modelId="{860140A4-C40A-410E-831D-400A33F00193}" type="presParOf" srcId="{B97EB317-2473-4DCD-80E7-50B7A89B2F96}" destId="{1A661C22-8231-448D-934D-74F3CDB043FB}" srcOrd="7" destOrd="0" presId="urn:microsoft.com/office/officeart/2005/8/layout/chevron2"/>
    <dgm:cxn modelId="{74CDCFE0-3C9D-4D31-A00B-742C84AD68E5}" type="presParOf" srcId="{B97EB317-2473-4DCD-80E7-50B7A89B2F96}" destId="{96326318-A1FA-4EA1-B1DF-21C339016A9B}" srcOrd="8" destOrd="0" presId="urn:microsoft.com/office/officeart/2005/8/layout/chevron2"/>
    <dgm:cxn modelId="{E61E74B4-E5E2-4CED-A4D6-806DB3654643}" type="presParOf" srcId="{96326318-A1FA-4EA1-B1DF-21C339016A9B}" destId="{D2A0677C-B1FF-4D0E-BAB0-4D937AC4C8AD}" srcOrd="0" destOrd="0" presId="urn:microsoft.com/office/officeart/2005/8/layout/chevron2"/>
    <dgm:cxn modelId="{B84B7B6B-B872-4958-8F97-2890B9AC31D9}" type="presParOf" srcId="{96326318-A1FA-4EA1-B1DF-21C339016A9B}" destId="{C09BE247-24E6-41F8-BD35-94927E3EFEF0}" srcOrd="1" destOrd="0" presId="urn:microsoft.com/office/officeart/2005/8/layout/chevron2"/>
    <dgm:cxn modelId="{D8D80E08-10D1-4F4C-B76A-E130068D6B05}" type="presParOf" srcId="{B97EB317-2473-4DCD-80E7-50B7A89B2F96}" destId="{93E38A3B-8B0A-40A0-A2CC-43C1CB138539}" srcOrd="9" destOrd="0" presId="urn:microsoft.com/office/officeart/2005/8/layout/chevron2"/>
    <dgm:cxn modelId="{86C1E37C-71D6-426D-8BB0-B620E6E9E76E}" type="presParOf" srcId="{B97EB317-2473-4DCD-80E7-50B7A89B2F96}" destId="{E06DA044-09B0-4D5F-BB61-0851A690E362}" srcOrd="10" destOrd="0" presId="urn:microsoft.com/office/officeart/2005/8/layout/chevron2"/>
    <dgm:cxn modelId="{2DDB16BB-A667-4A9C-9C33-AF0125327BA2}" type="presParOf" srcId="{E06DA044-09B0-4D5F-BB61-0851A690E362}" destId="{29B157DD-5ABF-44C7-84DB-D063ACF93A43}" srcOrd="0" destOrd="0" presId="urn:microsoft.com/office/officeart/2005/8/layout/chevron2"/>
    <dgm:cxn modelId="{7ADB573F-BEDC-46FF-A38B-EF3D6C10C0F1}" type="presParOf" srcId="{E06DA044-09B0-4D5F-BB61-0851A690E362}" destId="{DB8F81B5-3AEA-4610-A22F-E987B36CB035}" srcOrd="1" destOrd="0" presId="urn:microsoft.com/office/officeart/2005/8/layout/chevron2"/>
    <dgm:cxn modelId="{AC2A4EC6-462A-4BE2-8599-D597EA026708}" type="presParOf" srcId="{B97EB317-2473-4DCD-80E7-50B7A89B2F96}" destId="{5270AD1B-D8C7-409C-9D80-FF6C6D980846}" srcOrd="11" destOrd="0" presId="urn:microsoft.com/office/officeart/2005/8/layout/chevron2"/>
    <dgm:cxn modelId="{4E2E329E-E3BB-437C-9DA7-691F7C5C7FCC}" type="presParOf" srcId="{B97EB317-2473-4DCD-80E7-50B7A89B2F96}" destId="{A226E139-59B4-481E-B779-7A04843D3B54}" srcOrd="12" destOrd="0" presId="urn:microsoft.com/office/officeart/2005/8/layout/chevron2"/>
    <dgm:cxn modelId="{6C2E82E4-3E49-46E4-97C6-6D95ADEDF0EB}" type="presParOf" srcId="{A226E139-59B4-481E-B779-7A04843D3B54}" destId="{203499EA-A847-4BF6-ABC2-1453F9CF1A58}" srcOrd="0" destOrd="0" presId="urn:microsoft.com/office/officeart/2005/8/layout/chevron2"/>
    <dgm:cxn modelId="{3C8F4007-FE54-47BA-A451-851935112527}" type="presParOf" srcId="{A226E139-59B4-481E-B779-7A04843D3B54}" destId="{34F646D8-02DD-4CF5-8744-0593178FDE1D}" srcOrd="1" destOrd="0" presId="urn:microsoft.com/office/officeart/2005/8/layout/chevron2"/>
    <dgm:cxn modelId="{20B352BC-A8D4-41EC-B23B-683799EA9519}" type="presParOf" srcId="{B97EB317-2473-4DCD-80E7-50B7A89B2F96}" destId="{D4F36B3A-5542-4937-BCAB-ABAF7FCE40BC}" srcOrd="13" destOrd="0" presId="urn:microsoft.com/office/officeart/2005/8/layout/chevron2"/>
    <dgm:cxn modelId="{5B19606A-2B39-42AC-973C-546A38BC77CB}" type="presParOf" srcId="{B97EB317-2473-4DCD-80E7-50B7A89B2F96}" destId="{F39624E1-6C25-4975-9DAC-53EF4F8AA629}" srcOrd="14" destOrd="0" presId="urn:microsoft.com/office/officeart/2005/8/layout/chevron2"/>
    <dgm:cxn modelId="{78CEB5DD-40A5-4367-902E-74BC110DB7CE}" type="presParOf" srcId="{F39624E1-6C25-4975-9DAC-53EF4F8AA629}" destId="{F9B50929-351E-4AFB-89F9-5C2A31730F56}" srcOrd="0" destOrd="0" presId="urn:microsoft.com/office/officeart/2005/8/layout/chevron2"/>
    <dgm:cxn modelId="{20C5A49C-6189-43A9-B954-1588A6E77936}" type="presParOf" srcId="{F39624E1-6C25-4975-9DAC-53EF4F8AA629}" destId="{6688F5FD-0BCB-489E-92B8-A21E58317251}" srcOrd="1" destOrd="0" presId="urn:microsoft.com/office/officeart/2005/8/layout/chevron2"/>
    <dgm:cxn modelId="{352DB798-E45B-4F75-A4AE-3CE825DE3693}" type="presParOf" srcId="{B97EB317-2473-4DCD-80E7-50B7A89B2F96}" destId="{A37EA66C-98FB-4897-9B1C-7D2966F258A2}" srcOrd="15" destOrd="0" presId="urn:microsoft.com/office/officeart/2005/8/layout/chevron2"/>
    <dgm:cxn modelId="{E48FB2B0-ED94-438C-8B1F-C43C3F7D9393}" type="presParOf" srcId="{B97EB317-2473-4DCD-80E7-50B7A89B2F96}" destId="{128D4973-9C45-4426-8250-F5DA9C5E9B6E}" srcOrd="16" destOrd="0" presId="urn:microsoft.com/office/officeart/2005/8/layout/chevron2"/>
    <dgm:cxn modelId="{51D61752-F2CE-4759-9CC5-0C8073CE02E9}" type="presParOf" srcId="{128D4973-9C45-4426-8250-F5DA9C5E9B6E}" destId="{4C723570-32B9-49D3-A812-FBF1BFDE76B3}" srcOrd="0" destOrd="0" presId="urn:microsoft.com/office/officeart/2005/8/layout/chevron2"/>
    <dgm:cxn modelId="{100005A7-F300-4930-BC63-5BBF67639DE8}" type="presParOf" srcId="{128D4973-9C45-4426-8250-F5DA9C5E9B6E}" destId="{4FBFDDFC-BE50-490F-B5BA-AE7EFEA1AAD8}" srcOrd="1" destOrd="0" presId="urn:microsoft.com/office/officeart/2005/8/layout/chevron2"/>
    <dgm:cxn modelId="{5D31341B-905D-48FA-9346-546DEDD7EEF0}" type="presParOf" srcId="{B97EB317-2473-4DCD-80E7-50B7A89B2F96}" destId="{35C05584-DC5F-44D7-95BC-08DEC36D0528}" srcOrd="17" destOrd="0" presId="urn:microsoft.com/office/officeart/2005/8/layout/chevron2"/>
    <dgm:cxn modelId="{E22F3F25-E7CA-48ED-BD19-C94EE3404301}" type="presParOf" srcId="{B97EB317-2473-4DCD-80E7-50B7A89B2F96}" destId="{70E0AF18-7A73-4142-9E14-6AD1B32D6A43}" srcOrd="18" destOrd="0" presId="urn:microsoft.com/office/officeart/2005/8/layout/chevron2"/>
    <dgm:cxn modelId="{CB4617B3-AA31-4FED-827C-C170CBAC74CC}" type="presParOf" srcId="{70E0AF18-7A73-4142-9E14-6AD1B32D6A43}" destId="{1F3097A6-4D77-4125-9E5B-227360CE04A8}" srcOrd="0" destOrd="0" presId="urn:microsoft.com/office/officeart/2005/8/layout/chevron2"/>
    <dgm:cxn modelId="{FEBA295A-46D3-4AC7-AB66-B87BBF3C3485}" type="presParOf" srcId="{70E0AF18-7A73-4142-9E14-6AD1B32D6A43}" destId="{61C89FD5-92B9-4B32-8565-30BF4E05E3FC}"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20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2000" dirty="0"/>
            <a:t>Define Problem</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7F834E19-DC4D-4EBA-88DA-FB71E8401B1B}">
      <dgm:prSet custT="1"/>
      <dgm:spPr/>
      <dgm:t>
        <a:bodyPr/>
        <a:lstStyle/>
        <a:p>
          <a:r>
            <a:rPr lang="en-US" sz="2000" dirty="0"/>
            <a:t>Compute the median household income using ordered aggregates</a:t>
          </a:r>
        </a:p>
      </dgm:t>
    </dgm:pt>
    <dgm:pt modelId="{73730DF0-80B5-4FCA-A6AD-317336D1F89A}" type="parTrans" cxnId="{F6F97983-0F02-4FBE-9FDE-A0384BD77284}">
      <dgm:prSet/>
      <dgm:spPr/>
      <dgm:t>
        <a:bodyPr/>
        <a:lstStyle/>
        <a:p>
          <a:endParaRPr lang="en-US"/>
        </a:p>
      </dgm:t>
    </dgm:pt>
    <dgm:pt modelId="{B8527F78-CB47-4006-9890-7D08B0B0D4A9}" type="sibTrans" cxnId="{F6F97983-0F02-4FBE-9FDE-A0384BD77284}">
      <dgm:prSet/>
      <dgm:spPr/>
      <dgm:t>
        <a:bodyPr/>
        <a:lstStyle/>
        <a:p>
          <a:endParaRPr lang="en-US"/>
        </a:p>
      </dgm:t>
    </dgm:pt>
    <dgm:pt modelId="{84B79D81-D7DB-403E-997C-9D181638D4F9}">
      <dgm:prSet custT="1"/>
      <dgm:spPr/>
      <dgm:t>
        <a:bodyPr/>
        <a:lstStyle/>
        <a:p>
          <a:r>
            <a:rPr lang="en-US" sz="2000" dirty="0"/>
            <a:t>Expand the code in step 2 to report median income by “state”</a:t>
          </a:r>
        </a:p>
      </dgm:t>
    </dgm:pt>
    <dgm:pt modelId="{E59735C8-180A-4F2F-8E5D-51B353453ACC}" type="parTrans" cxnId="{9A65BC5F-75CD-4DA1-B158-5F7842B38619}">
      <dgm:prSet/>
      <dgm:spPr/>
      <dgm:t>
        <a:bodyPr/>
        <a:lstStyle/>
        <a:p>
          <a:endParaRPr lang="en-US"/>
        </a:p>
      </dgm:t>
    </dgm:pt>
    <dgm:pt modelId="{7FFB155F-774B-4E0E-A3CA-2EF64D81BF54}" type="sibTrans" cxnId="{9A65BC5F-75CD-4DA1-B158-5F7842B38619}">
      <dgm:prSet/>
      <dgm:spPr/>
      <dgm:t>
        <a:bodyPr/>
        <a:lstStyle/>
        <a:p>
          <a:endParaRPr lang="en-US"/>
        </a:p>
      </dgm:t>
    </dgm:pt>
    <dgm:pt modelId="{F0E58FAF-267A-4A6B-9D54-523893111A8F}">
      <dgm:prSet phldrT="[Text]" custT="1"/>
      <dgm:spPr/>
      <dgm:t>
        <a:bodyPr/>
        <a:lstStyle/>
        <a:p>
          <a:r>
            <a:rPr lang="en-US" sz="2000" dirty="0"/>
            <a:t>2</a:t>
          </a:r>
        </a:p>
      </dgm:t>
    </dgm:pt>
    <dgm:pt modelId="{84B1FE5B-929C-4450-9C2D-432B9546DBC5}" type="parTrans" cxnId="{2E8B39CB-9AF3-46B3-AD0D-D02BB9DC1EC5}">
      <dgm:prSet/>
      <dgm:spPr/>
      <dgm:t>
        <a:bodyPr/>
        <a:lstStyle/>
        <a:p>
          <a:endParaRPr lang="en-US"/>
        </a:p>
      </dgm:t>
    </dgm:pt>
    <dgm:pt modelId="{65200ADD-25BB-483A-890B-4DB7F011A64F}" type="sibTrans" cxnId="{2E8B39CB-9AF3-46B3-AD0D-D02BB9DC1EC5}">
      <dgm:prSet/>
      <dgm:spPr/>
      <dgm:t>
        <a:bodyPr/>
        <a:lstStyle/>
        <a:p>
          <a:endParaRPr lang="en-US"/>
        </a:p>
      </dgm:t>
    </dgm:pt>
    <dgm:pt modelId="{AA462745-13FD-4DF0-8D58-3C280F5E76EB}">
      <dgm:prSet custT="1"/>
      <dgm:spPr/>
      <dgm:t>
        <a:bodyPr/>
        <a:lstStyle/>
        <a:p>
          <a:r>
            <a:rPr lang="en-US" sz="2000" dirty="0"/>
            <a:t>3</a:t>
          </a:r>
        </a:p>
      </dgm:t>
    </dgm:pt>
    <dgm:pt modelId="{697BFCBE-BF1E-456B-AAEA-9BB153F43A12}" type="parTrans" cxnId="{4B03528D-B149-4CB7-A4F5-50CFAB1FEED8}">
      <dgm:prSet/>
      <dgm:spPr/>
      <dgm:t>
        <a:bodyPr/>
        <a:lstStyle/>
        <a:p>
          <a:endParaRPr lang="en-US"/>
        </a:p>
      </dgm:t>
    </dgm:pt>
    <dgm:pt modelId="{C8D1217C-AC20-434A-ACA1-CAC6CB416FA9}" type="sibTrans" cxnId="{4B03528D-B149-4CB7-A4F5-50CFAB1FEED8}">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3">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3">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7A2A8065-094F-493F-84FB-9A2166808341}" type="pres">
      <dgm:prSet presAssocID="{F0E58FAF-267A-4A6B-9D54-523893111A8F}" presName="composite" presStyleCnt="0"/>
      <dgm:spPr/>
    </dgm:pt>
    <dgm:pt modelId="{81366D18-A178-4928-B424-47C8FEF2C457}" type="pres">
      <dgm:prSet presAssocID="{F0E58FAF-267A-4A6B-9D54-523893111A8F}" presName="parentText" presStyleLbl="alignNode1" presStyleIdx="1" presStyleCnt="3">
        <dgm:presLayoutVars>
          <dgm:chMax val="1"/>
          <dgm:bulletEnabled val="1"/>
        </dgm:presLayoutVars>
      </dgm:prSet>
      <dgm:spPr/>
      <dgm:t>
        <a:bodyPr/>
        <a:lstStyle/>
        <a:p>
          <a:endParaRPr lang="en-US"/>
        </a:p>
      </dgm:t>
    </dgm:pt>
    <dgm:pt modelId="{C45D5FA9-645D-4A67-8F99-CD92350383BA}" type="pres">
      <dgm:prSet presAssocID="{F0E58FAF-267A-4A6B-9D54-523893111A8F}" presName="descendantText" presStyleLbl="alignAcc1" presStyleIdx="1" presStyleCnt="3">
        <dgm:presLayoutVars>
          <dgm:bulletEnabled val="1"/>
        </dgm:presLayoutVars>
      </dgm:prSet>
      <dgm:spPr/>
      <dgm:t>
        <a:bodyPr/>
        <a:lstStyle/>
        <a:p>
          <a:endParaRPr lang="en-US"/>
        </a:p>
      </dgm:t>
    </dgm:pt>
    <dgm:pt modelId="{84D1F204-E58F-40D2-B66E-3F18DDE6BDD1}" type="pres">
      <dgm:prSet presAssocID="{65200ADD-25BB-483A-890B-4DB7F011A64F}" presName="sp" presStyleCnt="0"/>
      <dgm:spPr/>
    </dgm:pt>
    <dgm:pt modelId="{1B5880AC-2689-40C0-BAFE-0041FD2966AE}" type="pres">
      <dgm:prSet presAssocID="{AA462745-13FD-4DF0-8D58-3C280F5E76EB}" presName="composite" presStyleCnt="0"/>
      <dgm:spPr/>
    </dgm:pt>
    <dgm:pt modelId="{7D125D54-B7D7-438B-AF05-D10272FAA93A}" type="pres">
      <dgm:prSet presAssocID="{AA462745-13FD-4DF0-8D58-3C280F5E76EB}" presName="parentText" presStyleLbl="alignNode1" presStyleIdx="2" presStyleCnt="3">
        <dgm:presLayoutVars>
          <dgm:chMax val="1"/>
          <dgm:bulletEnabled val="1"/>
        </dgm:presLayoutVars>
      </dgm:prSet>
      <dgm:spPr/>
      <dgm:t>
        <a:bodyPr/>
        <a:lstStyle/>
        <a:p>
          <a:endParaRPr lang="en-US"/>
        </a:p>
      </dgm:t>
    </dgm:pt>
    <dgm:pt modelId="{77248CF0-4A8D-432B-BF5B-68D4526DE6D5}" type="pres">
      <dgm:prSet presAssocID="{AA462745-13FD-4DF0-8D58-3C280F5E76EB}" presName="descendantText" presStyleLbl="alignAcc1" presStyleIdx="2" presStyleCnt="3">
        <dgm:presLayoutVars>
          <dgm:bulletEnabled val="1"/>
        </dgm:presLayoutVars>
      </dgm:prSet>
      <dgm:spPr/>
      <dgm:t>
        <a:bodyPr/>
        <a:lstStyle/>
        <a:p>
          <a:endParaRPr lang="en-US"/>
        </a:p>
      </dgm:t>
    </dgm:pt>
  </dgm:ptLst>
  <dgm:cxnLst>
    <dgm:cxn modelId="{8C5C19D9-186A-462C-B000-6FCBA75479F2}" type="presOf" srcId="{84B79D81-D7DB-403E-997C-9D181638D4F9}" destId="{77248CF0-4A8D-432B-BF5B-68D4526DE6D5}" srcOrd="0" destOrd="0" presId="urn:microsoft.com/office/officeart/2005/8/layout/chevron2"/>
    <dgm:cxn modelId="{4B03528D-B149-4CB7-A4F5-50CFAB1FEED8}" srcId="{46BA743C-7DF8-48B5-822E-527E7E1D1B40}" destId="{AA462745-13FD-4DF0-8D58-3C280F5E76EB}" srcOrd="2" destOrd="0" parTransId="{697BFCBE-BF1E-456B-AAEA-9BB153F43A12}" sibTransId="{C8D1217C-AC20-434A-ACA1-CAC6CB416FA9}"/>
    <dgm:cxn modelId="{886746E7-0C2D-4058-93A4-438A69FD788C}" type="presOf" srcId="{7F834E19-DC4D-4EBA-88DA-FB71E8401B1B}" destId="{C45D5FA9-645D-4A67-8F99-CD92350383BA}" srcOrd="0" destOrd="0" presId="urn:microsoft.com/office/officeart/2005/8/layout/chevron2"/>
    <dgm:cxn modelId="{453D9A60-6CCD-42B7-A54B-6B4DC050BFAA}" type="presOf" srcId="{F0E58FAF-267A-4A6B-9D54-523893111A8F}" destId="{81366D18-A178-4928-B424-47C8FEF2C457}" srcOrd="0" destOrd="0" presId="urn:microsoft.com/office/officeart/2005/8/layout/chevron2"/>
    <dgm:cxn modelId="{423A44BD-F960-4685-956E-7D56A8845660}" type="presOf" srcId="{46BA743C-7DF8-48B5-822E-527E7E1D1B40}" destId="{B97EB317-2473-4DCD-80E7-50B7A89B2F96}" srcOrd="0" destOrd="0" presId="urn:microsoft.com/office/officeart/2005/8/layout/chevron2"/>
    <dgm:cxn modelId="{B7FCB47C-85BA-4590-A39A-A036C8F86CCA}" srcId="{46BA743C-7DF8-48B5-822E-527E7E1D1B40}" destId="{7FFF0BF9-E84B-49D7-87DF-CFFCED52DB7E}" srcOrd="0" destOrd="0" parTransId="{432A8833-EBFC-4AAC-96FA-0B6B3F9DDAB3}" sibTransId="{D6B7B547-FB10-467D-932E-2A70B4C3666F}"/>
    <dgm:cxn modelId="{20E0347D-B7EA-458B-A40E-6D94A2037E34}" srcId="{7FFF0BF9-E84B-49D7-87DF-CFFCED52DB7E}" destId="{227CB006-BA11-40C7-B654-E161BD78B067}" srcOrd="0" destOrd="0" parTransId="{E508AD3C-7788-4F30-9049-80A2719B3E6F}" sibTransId="{C04D11EE-EB0E-4777-A1C2-4A2BF5C31967}"/>
    <dgm:cxn modelId="{66FC7206-B97B-4EB5-A3C5-237A15732BB8}" type="presOf" srcId="{AA462745-13FD-4DF0-8D58-3C280F5E76EB}" destId="{7D125D54-B7D7-438B-AF05-D10272FAA93A}" srcOrd="0" destOrd="0" presId="urn:microsoft.com/office/officeart/2005/8/layout/chevron2"/>
    <dgm:cxn modelId="{0BC81BF9-C68C-41A1-B723-1305F68386AA}" type="presOf" srcId="{227CB006-BA11-40C7-B654-E161BD78B067}" destId="{002F61A5-0D3C-4FBA-A6B9-58EA76B9D6BE}" srcOrd="0" destOrd="0" presId="urn:microsoft.com/office/officeart/2005/8/layout/chevron2"/>
    <dgm:cxn modelId="{2E8B39CB-9AF3-46B3-AD0D-D02BB9DC1EC5}" srcId="{46BA743C-7DF8-48B5-822E-527E7E1D1B40}" destId="{F0E58FAF-267A-4A6B-9D54-523893111A8F}" srcOrd="1" destOrd="0" parTransId="{84B1FE5B-929C-4450-9C2D-432B9546DBC5}" sibTransId="{65200ADD-25BB-483A-890B-4DB7F011A64F}"/>
    <dgm:cxn modelId="{F6F97983-0F02-4FBE-9FDE-A0384BD77284}" srcId="{F0E58FAF-267A-4A6B-9D54-523893111A8F}" destId="{7F834E19-DC4D-4EBA-88DA-FB71E8401B1B}" srcOrd="0" destOrd="0" parTransId="{73730DF0-80B5-4FCA-A6AD-317336D1F89A}" sibTransId="{B8527F78-CB47-4006-9890-7D08B0B0D4A9}"/>
    <dgm:cxn modelId="{2F7463EB-6EF9-40EF-BA2E-FB66D6967BB0}" type="presOf" srcId="{7FFF0BF9-E84B-49D7-87DF-CFFCED52DB7E}" destId="{B02F16C6-4EA1-4A31-B183-7E7D97642127}" srcOrd="0" destOrd="0" presId="urn:microsoft.com/office/officeart/2005/8/layout/chevron2"/>
    <dgm:cxn modelId="{9A65BC5F-75CD-4DA1-B158-5F7842B38619}" srcId="{AA462745-13FD-4DF0-8D58-3C280F5E76EB}" destId="{84B79D81-D7DB-403E-997C-9D181638D4F9}" srcOrd="0" destOrd="0" parTransId="{E59735C8-180A-4F2F-8E5D-51B353453ACC}" sibTransId="{7FFB155F-774B-4E0E-A3CA-2EF64D81BF54}"/>
    <dgm:cxn modelId="{652E41C8-11C6-4821-B441-80E604E300AD}" type="presParOf" srcId="{B97EB317-2473-4DCD-80E7-50B7A89B2F96}" destId="{1BFCB26E-9F4F-4BD9-BB8F-DA511E7A1292}" srcOrd="0" destOrd="0" presId="urn:microsoft.com/office/officeart/2005/8/layout/chevron2"/>
    <dgm:cxn modelId="{62D1403E-73BE-4E23-81A3-869B6267A273}" type="presParOf" srcId="{1BFCB26E-9F4F-4BD9-BB8F-DA511E7A1292}" destId="{B02F16C6-4EA1-4A31-B183-7E7D97642127}" srcOrd="0" destOrd="0" presId="urn:microsoft.com/office/officeart/2005/8/layout/chevron2"/>
    <dgm:cxn modelId="{2DC76844-C639-421C-B1B5-614BD8147805}" type="presParOf" srcId="{1BFCB26E-9F4F-4BD9-BB8F-DA511E7A1292}" destId="{002F61A5-0D3C-4FBA-A6B9-58EA76B9D6BE}" srcOrd="1" destOrd="0" presId="urn:microsoft.com/office/officeart/2005/8/layout/chevron2"/>
    <dgm:cxn modelId="{E852A4BB-2F68-4B19-8C58-1AE859C2C802}" type="presParOf" srcId="{B97EB317-2473-4DCD-80E7-50B7A89B2F96}" destId="{0B63C71A-38A7-4761-A1C8-15AFE2CBDBAC}" srcOrd="1" destOrd="0" presId="urn:microsoft.com/office/officeart/2005/8/layout/chevron2"/>
    <dgm:cxn modelId="{D625794D-05C8-4903-9D16-1BE55F1BEF1B}" type="presParOf" srcId="{B97EB317-2473-4DCD-80E7-50B7A89B2F96}" destId="{7A2A8065-094F-493F-84FB-9A2166808341}" srcOrd="2" destOrd="0" presId="urn:microsoft.com/office/officeart/2005/8/layout/chevron2"/>
    <dgm:cxn modelId="{49B825EF-0BC6-4369-8FAB-912BCF4905AD}" type="presParOf" srcId="{7A2A8065-094F-493F-84FB-9A2166808341}" destId="{81366D18-A178-4928-B424-47C8FEF2C457}" srcOrd="0" destOrd="0" presId="urn:microsoft.com/office/officeart/2005/8/layout/chevron2"/>
    <dgm:cxn modelId="{A495CFC6-6B12-45F0-B179-722C6AA3DEE4}" type="presParOf" srcId="{7A2A8065-094F-493F-84FB-9A2166808341}" destId="{C45D5FA9-645D-4A67-8F99-CD92350383BA}" srcOrd="1" destOrd="0" presId="urn:microsoft.com/office/officeart/2005/8/layout/chevron2"/>
    <dgm:cxn modelId="{D84B011E-A007-47EB-97C0-A39C4E3EF41B}" type="presParOf" srcId="{B97EB317-2473-4DCD-80E7-50B7A89B2F96}" destId="{84D1F204-E58F-40D2-B66E-3F18DDE6BDD1}" srcOrd="3" destOrd="0" presId="urn:microsoft.com/office/officeart/2005/8/layout/chevron2"/>
    <dgm:cxn modelId="{92D566F5-D768-41E5-9CD6-F3DDF8E25560}" type="presParOf" srcId="{B97EB317-2473-4DCD-80E7-50B7A89B2F96}" destId="{1B5880AC-2689-40C0-BAFE-0041FD2966AE}" srcOrd="4" destOrd="0" presId="urn:microsoft.com/office/officeart/2005/8/layout/chevron2"/>
    <dgm:cxn modelId="{E180E0D0-EBD5-44CC-9468-26E90555AFCC}" type="presParOf" srcId="{1B5880AC-2689-40C0-BAFE-0041FD2966AE}" destId="{7D125D54-B7D7-438B-AF05-D10272FAA93A}" srcOrd="0" destOrd="0" presId="urn:microsoft.com/office/officeart/2005/8/layout/chevron2"/>
    <dgm:cxn modelId="{2A84AA56-005A-4A39-8F3D-D54D3A09C0A8}" type="presParOf" srcId="{1B5880AC-2689-40C0-BAFE-0041FD2966AE}" destId="{77248CF0-4A8D-432B-BF5B-68D4526DE6D5}"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8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800" dirty="0"/>
            <a:t>Define Problem</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7F834E19-DC4D-4EBA-88DA-FB71E8401B1B}">
      <dgm:prSet custT="1"/>
      <dgm:spPr/>
      <dgm:t>
        <a:bodyPr/>
        <a:lstStyle/>
        <a:p>
          <a:r>
            <a:rPr lang="en-US" sz="1800" dirty="0"/>
            <a:t>Use </a:t>
          </a:r>
          <a:r>
            <a:rPr lang="en-US" sz="1800" dirty="0" err="1"/>
            <a:t>MADlib</a:t>
          </a:r>
          <a:r>
            <a:rPr lang="en-US" sz="1800" dirty="0"/>
            <a:t> for logistic regression </a:t>
          </a:r>
        </a:p>
      </dgm:t>
    </dgm:pt>
    <dgm:pt modelId="{73730DF0-80B5-4FCA-A6AD-317336D1F89A}" type="parTrans" cxnId="{F6F97983-0F02-4FBE-9FDE-A0384BD77284}">
      <dgm:prSet/>
      <dgm:spPr/>
      <dgm:t>
        <a:bodyPr/>
        <a:lstStyle/>
        <a:p>
          <a:endParaRPr lang="en-US"/>
        </a:p>
      </dgm:t>
    </dgm:pt>
    <dgm:pt modelId="{B8527F78-CB47-4006-9890-7D08B0B0D4A9}" type="sibTrans" cxnId="{F6F97983-0F02-4FBE-9FDE-A0384BD77284}">
      <dgm:prSet/>
      <dgm:spPr/>
      <dgm:t>
        <a:bodyPr/>
        <a:lstStyle/>
        <a:p>
          <a:endParaRPr lang="en-US"/>
        </a:p>
      </dgm:t>
    </dgm:pt>
    <dgm:pt modelId="{84B79D81-D7DB-403E-997C-9D181638D4F9}">
      <dgm:prSet custT="1"/>
      <dgm:spPr/>
      <dgm:t>
        <a:bodyPr/>
        <a:lstStyle/>
        <a:p>
          <a:r>
            <a:rPr lang="en-US" sz="1800" dirty="0"/>
            <a:t>Generate predicted results and prepare for plotting</a:t>
          </a:r>
        </a:p>
      </dgm:t>
    </dgm:pt>
    <dgm:pt modelId="{E59735C8-180A-4F2F-8E5D-51B353453ACC}" type="parTrans" cxnId="{9A65BC5F-75CD-4DA1-B158-5F7842B38619}">
      <dgm:prSet/>
      <dgm:spPr/>
      <dgm:t>
        <a:bodyPr/>
        <a:lstStyle/>
        <a:p>
          <a:endParaRPr lang="en-US"/>
        </a:p>
      </dgm:t>
    </dgm:pt>
    <dgm:pt modelId="{7FFB155F-774B-4E0E-A3CA-2EF64D81BF54}" type="sibTrans" cxnId="{9A65BC5F-75CD-4DA1-B158-5F7842B38619}">
      <dgm:prSet/>
      <dgm:spPr/>
      <dgm:t>
        <a:bodyPr/>
        <a:lstStyle/>
        <a:p>
          <a:endParaRPr lang="en-US"/>
        </a:p>
      </dgm:t>
    </dgm:pt>
    <dgm:pt modelId="{CD066F70-AD5E-4843-AC48-87C2F28A568C}">
      <dgm:prSet custT="1"/>
      <dgm:spPr/>
      <dgm:t>
        <a:bodyPr/>
        <a:lstStyle/>
        <a:p>
          <a:r>
            <a:rPr lang="en-US" sz="1800" dirty="0"/>
            <a:t>Review results and plot</a:t>
          </a:r>
        </a:p>
      </dgm:t>
    </dgm:pt>
    <dgm:pt modelId="{6FC65FA6-E827-457B-B1B8-AC68FD0508B0}" type="parTrans" cxnId="{076C9523-FB17-4222-832E-B76054672112}">
      <dgm:prSet/>
      <dgm:spPr/>
      <dgm:t>
        <a:bodyPr/>
        <a:lstStyle/>
        <a:p>
          <a:endParaRPr lang="en-US"/>
        </a:p>
      </dgm:t>
    </dgm:pt>
    <dgm:pt modelId="{695C1149-CC91-4950-A779-41001459FCD8}" type="sibTrans" cxnId="{076C9523-FB17-4222-832E-B76054672112}">
      <dgm:prSet/>
      <dgm:spPr/>
      <dgm:t>
        <a:bodyPr/>
        <a:lstStyle/>
        <a:p>
          <a:endParaRPr lang="en-US"/>
        </a:p>
      </dgm:t>
    </dgm:pt>
    <dgm:pt modelId="{F0E58FAF-267A-4A6B-9D54-523893111A8F}">
      <dgm:prSet phldrT="[Text]" custT="1"/>
      <dgm:spPr/>
      <dgm:t>
        <a:bodyPr/>
        <a:lstStyle/>
        <a:p>
          <a:r>
            <a:rPr lang="en-US" sz="1800" dirty="0"/>
            <a:t>2</a:t>
          </a:r>
        </a:p>
      </dgm:t>
    </dgm:pt>
    <dgm:pt modelId="{84B1FE5B-929C-4450-9C2D-432B9546DBC5}" type="parTrans" cxnId="{2E8B39CB-9AF3-46B3-AD0D-D02BB9DC1EC5}">
      <dgm:prSet/>
      <dgm:spPr/>
      <dgm:t>
        <a:bodyPr/>
        <a:lstStyle/>
        <a:p>
          <a:endParaRPr lang="en-US"/>
        </a:p>
      </dgm:t>
    </dgm:pt>
    <dgm:pt modelId="{65200ADD-25BB-483A-890B-4DB7F011A64F}" type="sibTrans" cxnId="{2E8B39CB-9AF3-46B3-AD0D-D02BB9DC1EC5}">
      <dgm:prSet/>
      <dgm:spPr/>
      <dgm:t>
        <a:bodyPr/>
        <a:lstStyle/>
        <a:p>
          <a:endParaRPr lang="en-US"/>
        </a:p>
      </dgm:t>
    </dgm:pt>
    <dgm:pt modelId="{AA462745-13FD-4DF0-8D58-3C280F5E76EB}">
      <dgm:prSet custT="1"/>
      <dgm:spPr/>
      <dgm:t>
        <a:bodyPr/>
        <a:lstStyle/>
        <a:p>
          <a:r>
            <a:rPr lang="en-US" sz="1800" dirty="0"/>
            <a:t>3</a:t>
          </a:r>
        </a:p>
      </dgm:t>
    </dgm:pt>
    <dgm:pt modelId="{697BFCBE-BF1E-456B-AAEA-9BB153F43A12}" type="parTrans" cxnId="{4B03528D-B149-4CB7-A4F5-50CFAB1FEED8}">
      <dgm:prSet/>
      <dgm:spPr/>
      <dgm:t>
        <a:bodyPr/>
        <a:lstStyle/>
        <a:p>
          <a:endParaRPr lang="en-US"/>
        </a:p>
      </dgm:t>
    </dgm:pt>
    <dgm:pt modelId="{C8D1217C-AC20-434A-ACA1-CAC6CB416FA9}" type="sibTrans" cxnId="{4B03528D-B149-4CB7-A4F5-50CFAB1FEED8}">
      <dgm:prSet/>
      <dgm:spPr/>
      <dgm:t>
        <a:bodyPr/>
        <a:lstStyle/>
        <a:p>
          <a:endParaRPr lang="en-US"/>
        </a:p>
      </dgm:t>
    </dgm:pt>
    <dgm:pt modelId="{4D0F0E08-C8A9-4068-B357-D4D0318B3F91}">
      <dgm:prSet custT="1"/>
      <dgm:spPr/>
      <dgm:t>
        <a:bodyPr/>
        <a:lstStyle/>
        <a:p>
          <a:r>
            <a:rPr lang="en-US" sz="1800" dirty="0"/>
            <a:t>4</a:t>
          </a:r>
        </a:p>
      </dgm:t>
    </dgm:pt>
    <dgm:pt modelId="{3A3B3F58-28DD-4290-B0A3-6F88D3190873}" type="parTrans" cxnId="{1049BDE4-DB2F-4E89-A695-6F12865757AA}">
      <dgm:prSet/>
      <dgm:spPr/>
      <dgm:t>
        <a:bodyPr/>
        <a:lstStyle/>
        <a:p>
          <a:endParaRPr lang="en-US"/>
        </a:p>
      </dgm:t>
    </dgm:pt>
    <dgm:pt modelId="{0B143A35-1CAB-490E-90FA-7E48B4DF48ED}" type="sibTrans" cxnId="{1049BDE4-DB2F-4E89-A695-6F12865757AA}">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4">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4">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7A2A8065-094F-493F-84FB-9A2166808341}" type="pres">
      <dgm:prSet presAssocID="{F0E58FAF-267A-4A6B-9D54-523893111A8F}" presName="composite" presStyleCnt="0"/>
      <dgm:spPr/>
    </dgm:pt>
    <dgm:pt modelId="{81366D18-A178-4928-B424-47C8FEF2C457}" type="pres">
      <dgm:prSet presAssocID="{F0E58FAF-267A-4A6B-9D54-523893111A8F}" presName="parentText" presStyleLbl="alignNode1" presStyleIdx="1" presStyleCnt="4">
        <dgm:presLayoutVars>
          <dgm:chMax val="1"/>
          <dgm:bulletEnabled val="1"/>
        </dgm:presLayoutVars>
      </dgm:prSet>
      <dgm:spPr/>
      <dgm:t>
        <a:bodyPr/>
        <a:lstStyle/>
        <a:p>
          <a:endParaRPr lang="en-US"/>
        </a:p>
      </dgm:t>
    </dgm:pt>
    <dgm:pt modelId="{C45D5FA9-645D-4A67-8F99-CD92350383BA}" type="pres">
      <dgm:prSet presAssocID="{F0E58FAF-267A-4A6B-9D54-523893111A8F}" presName="descendantText" presStyleLbl="alignAcc1" presStyleIdx="1" presStyleCnt="4">
        <dgm:presLayoutVars>
          <dgm:bulletEnabled val="1"/>
        </dgm:presLayoutVars>
      </dgm:prSet>
      <dgm:spPr/>
      <dgm:t>
        <a:bodyPr/>
        <a:lstStyle/>
        <a:p>
          <a:endParaRPr lang="en-US"/>
        </a:p>
      </dgm:t>
    </dgm:pt>
    <dgm:pt modelId="{84D1F204-E58F-40D2-B66E-3F18DDE6BDD1}" type="pres">
      <dgm:prSet presAssocID="{65200ADD-25BB-483A-890B-4DB7F011A64F}" presName="sp" presStyleCnt="0"/>
      <dgm:spPr/>
    </dgm:pt>
    <dgm:pt modelId="{1B5880AC-2689-40C0-BAFE-0041FD2966AE}" type="pres">
      <dgm:prSet presAssocID="{AA462745-13FD-4DF0-8D58-3C280F5E76EB}" presName="composite" presStyleCnt="0"/>
      <dgm:spPr/>
    </dgm:pt>
    <dgm:pt modelId="{7D125D54-B7D7-438B-AF05-D10272FAA93A}" type="pres">
      <dgm:prSet presAssocID="{AA462745-13FD-4DF0-8D58-3C280F5E76EB}" presName="parentText" presStyleLbl="alignNode1" presStyleIdx="2" presStyleCnt="4">
        <dgm:presLayoutVars>
          <dgm:chMax val="1"/>
          <dgm:bulletEnabled val="1"/>
        </dgm:presLayoutVars>
      </dgm:prSet>
      <dgm:spPr/>
      <dgm:t>
        <a:bodyPr/>
        <a:lstStyle/>
        <a:p>
          <a:endParaRPr lang="en-US"/>
        </a:p>
      </dgm:t>
    </dgm:pt>
    <dgm:pt modelId="{77248CF0-4A8D-432B-BF5B-68D4526DE6D5}" type="pres">
      <dgm:prSet presAssocID="{AA462745-13FD-4DF0-8D58-3C280F5E76EB}" presName="descendantText" presStyleLbl="alignAcc1" presStyleIdx="2" presStyleCnt="4">
        <dgm:presLayoutVars>
          <dgm:bulletEnabled val="1"/>
        </dgm:presLayoutVars>
      </dgm:prSet>
      <dgm:spPr/>
      <dgm:t>
        <a:bodyPr/>
        <a:lstStyle/>
        <a:p>
          <a:endParaRPr lang="en-US"/>
        </a:p>
      </dgm:t>
    </dgm:pt>
    <dgm:pt modelId="{A47A2DCA-EFD0-4DA1-B48C-207C24385B1B}" type="pres">
      <dgm:prSet presAssocID="{C8D1217C-AC20-434A-ACA1-CAC6CB416FA9}" presName="sp" presStyleCnt="0"/>
      <dgm:spPr/>
    </dgm:pt>
    <dgm:pt modelId="{C4A23B98-4995-4E57-BC49-19623B4F2440}" type="pres">
      <dgm:prSet presAssocID="{4D0F0E08-C8A9-4068-B357-D4D0318B3F91}" presName="composite" presStyleCnt="0"/>
      <dgm:spPr/>
    </dgm:pt>
    <dgm:pt modelId="{126005D3-8908-4D7F-95AD-2CD7BE049476}" type="pres">
      <dgm:prSet presAssocID="{4D0F0E08-C8A9-4068-B357-D4D0318B3F91}" presName="parentText" presStyleLbl="alignNode1" presStyleIdx="3" presStyleCnt="4">
        <dgm:presLayoutVars>
          <dgm:chMax val="1"/>
          <dgm:bulletEnabled val="1"/>
        </dgm:presLayoutVars>
      </dgm:prSet>
      <dgm:spPr/>
      <dgm:t>
        <a:bodyPr/>
        <a:lstStyle/>
        <a:p>
          <a:endParaRPr lang="en-US"/>
        </a:p>
      </dgm:t>
    </dgm:pt>
    <dgm:pt modelId="{430EBB15-3E28-4806-87EE-093ECCE998C5}" type="pres">
      <dgm:prSet presAssocID="{4D0F0E08-C8A9-4068-B357-D4D0318B3F91}" presName="descendantText" presStyleLbl="alignAcc1" presStyleIdx="3" presStyleCnt="4">
        <dgm:presLayoutVars>
          <dgm:bulletEnabled val="1"/>
        </dgm:presLayoutVars>
      </dgm:prSet>
      <dgm:spPr/>
      <dgm:t>
        <a:bodyPr/>
        <a:lstStyle/>
        <a:p>
          <a:endParaRPr lang="en-US"/>
        </a:p>
      </dgm:t>
    </dgm:pt>
  </dgm:ptLst>
  <dgm:cxnLst>
    <dgm:cxn modelId="{4B03528D-B149-4CB7-A4F5-50CFAB1FEED8}" srcId="{46BA743C-7DF8-48B5-822E-527E7E1D1B40}" destId="{AA462745-13FD-4DF0-8D58-3C280F5E76EB}" srcOrd="2" destOrd="0" parTransId="{697BFCBE-BF1E-456B-AAEA-9BB153F43A12}" sibTransId="{C8D1217C-AC20-434A-ACA1-CAC6CB416FA9}"/>
    <dgm:cxn modelId="{F6F97983-0F02-4FBE-9FDE-A0384BD77284}" srcId="{F0E58FAF-267A-4A6B-9D54-523893111A8F}" destId="{7F834E19-DC4D-4EBA-88DA-FB71E8401B1B}" srcOrd="0" destOrd="0" parTransId="{73730DF0-80B5-4FCA-A6AD-317336D1F89A}" sibTransId="{B8527F78-CB47-4006-9890-7D08B0B0D4A9}"/>
    <dgm:cxn modelId="{F026EC0A-1FA2-4F1D-A4DC-052871EEA6AD}" type="presOf" srcId="{7F834E19-DC4D-4EBA-88DA-FB71E8401B1B}" destId="{C45D5FA9-645D-4A67-8F99-CD92350383BA}" srcOrd="0" destOrd="0" presId="urn:microsoft.com/office/officeart/2005/8/layout/chevron2"/>
    <dgm:cxn modelId="{F17E2C7E-812F-486B-9B74-3D5A0908C7AB}" type="presOf" srcId="{CD066F70-AD5E-4843-AC48-87C2F28A568C}" destId="{430EBB15-3E28-4806-87EE-093ECCE998C5}" srcOrd="0" destOrd="0" presId="urn:microsoft.com/office/officeart/2005/8/layout/chevron2"/>
    <dgm:cxn modelId="{C40E6431-C7E5-480D-90A6-1E9128F5E8BE}" type="presOf" srcId="{4D0F0E08-C8A9-4068-B357-D4D0318B3F91}" destId="{126005D3-8908-4D7F-95AD-2CD7BE049476}" srcOrd="0" destOrd="0" presId="urn:microsoft.com/office/officeart/2005/8/layout/chevron2"/>
    <dgm:cxn modelId="{076C9523-FB17-4222-832E-B76054672112}" srcId="{4D0F0E08-C8A9-4068-B357-D4D0318B3F91}" destId="{CD066F70-AD5E-4843-AC48-87C2F28A568C}" srcOrd="0" destOrd="0" parTransId="{6FC65FA6-E827-457B-B1B8-AC68FD0508B0}" sibTransId="{695C1149-CC91-4950-A779-41001459FCD8}"/>
    <dgm:cxn modelId="{1772F8F0-C5AD-4102-B33D-523112611055}" type="presOf" srcId="{84B79D81-D7DB-403E-997C-9D181638D4F9}" destId="{77248CF0-4A8D-432B-BF5B-68D4526DE6D5}" srcOrd="0" destOrd="0" presId="urn:microsoft.com/office/officeart/2005/8/layout/chevron2"/>
    <dgm:cxn modelId="{78413FBE-39DF-49BF-AE13-3DF8EF5B0262}" type="presOf" srcId="{7FFF0BF9-E84B-49D7-87DF-CFFCED52DB7E}" destId="{B02F16C6-4EA1-4A31-B183-7E7D97642127}" srcOrd="0" destOrd="0" presId="urn:microsoft.com/office/officeart/2005/8/layout/chevron2"/>
    <dgm:cxn modelId="{3619CBF0-56B5-4917-83B7-F8958CC82FA8}" type="presOf" srcId="{227CB006-BA11-40C7-B654-E161BD78B067}" destId="{002F61A5-0D3C-4FBA-A6B9-58EA76B9D6BE}" srcOrd="0" destOrd="0" presId="urn:microsoft.com/office/officeart/2005/8/layout/chevron2"/>
    <dgm:cxn modelId="{42520284-8C95-4790-A322-9591875DFDDA}" type="presOf" srcId="{46BA743C-7DF8-48B5-822E-527E7E1D1B40}" destId="{B97EB317-2473-4DCD-80E7-50B7A89B2F96}" srcOrd="0" destOrd="0" presId="urn:microsoft.com/office/officeart/2005/8/layout/chevron2"/>
    <dgm:cxn modelId="{1856EC73-A534-4FD0-A0DD-0C8DEFD13BC6}" type="presOf" srcId="{F0E58FAF-267A-4A6B-9D54-523893111A8F}" destId="{81366D18-A178-4928-B424-47C8FEF2C457}"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9A65BC5F-75CD-4DA1-B158-5F7842B38619}" srcId="{AA462745-13FD-4DF0-8D58-3C280F5E76EB}" destId="{84B79D81-D7DB-403E-997C-9D181638D4F9}" srcOrd="0" destOrd="0" parTransId="{E59735C8-180A-4F2F-8E5D-51B353453ACC}" sibTransId="{7FFB155F-774B-4E0E-A3CA-2EF64D81BF54}"/>
    <dgm:cxn modelId="{369D7106-B38B-414D-A4C5-29A08CA1D461}" type="presOf" srcId="{AA462745-13FD-4DF0-8D58-3C280F5E76EB}" destId="{7D125D54-B7D7-438B-AF05-D10272FAA93A}" srcOrd="0" destOrd="0" presId="urn:microsoft.com/office/officeart/2005/8/layout/chevron2"/>
    <dgm:cxn modelId="{2E8B39CB-9AF3-46B3-AD0D-D02BB9DC1EC5}" srcId="{46BA743C-7DF8-48B5-822E-527E7E1D1B40}" destId="{F0E58FAF-267A-4A6B-9D54-523893111A8F}" srcOrd="1" destOrd="0" parTransId="{84B1FE5B-929C-4450-9C2D-432B9546DBC5}" sibTransId="{65200ADD-25BB-483A-890B-4DB7F011A64F}"/>
    <dgm:cxn modelId="{1049BDE4-DB2F-4E89-A695-6F12865757AA}" srcId="{46BA743C-7DF8-48B5-822E-527E7E1D1B40}" destId="{4D0F0E08-C8A9-4068-B357-D4D0318B3F91}" srcOrd="3" destOrd="0" parTransId="{3A3B3F58-28DD-4290-B0A3-6F88D3190873}" sibTransId="{0B143A35-1CAB-490E-90FA-7E48B4DF48ED}"/>
    <dgm:cxn modelId="{B7FCB47C-85BA-4590-A39A-A036C8F86CCA}" srcId="{46BA743C-7DF8-48B5-822E-527E7E1D1B40}" destId="{7FFF0BF9-E84B-49D7-87DF-CFFCED52DB7E}" srcOrd="0" destOrd="0" parTransId="{432A8833-EBFC-4AAC-96FA-0B6B3F9DDAB3}" sibTransId="{D6B7B547-FB10-467D-932E-2A70B4C3666F}"/>
    <dgm:cxn modelId="{929D1B26-1263-4286-969A-34B0862E8D37}" type="presParOf" srcId="{B97EB317-2473-4DCD-80E7-50B7A89B2F96}" destId="{1BFCB26E-9F4F-4BD9-BB8F-DA511E7A1292}" srcOrd="0" destOrd="0" presId="urn:microsoft.com/office/officeart/2005/8/layout/chevron2"/>
    <dgm:cxn modelId="{50462CDE-8843-4994-A21B-96BDF1687FBA}" type="presParOf" srcId="{1BFCB26E-9F4F-4BD9-BB8F-DA511E7A1292}" destId="{B02F16C6-4EA1-4A31-B183-7E7D97642127}" srcOrd="0" destOrd="0" presId="urn:microsoft.com/office/officeart/2005/8/layout/chevron2"/>
    <dgm:cxn modelId="{26C36E64-81C2-4243-8BF0-EB3A1571266E}" type="presParOf" srcId="{1BFCB26E-9F4F-4BD9-BB8F-DA511E7A1292}" destId="{002F61A5-0D3C-4FBA-A6B9-58EA76B9D6BE}" srcOrd="1" destOrd="0" presId="urn:microsoft.com/office/officeart/2005/8/layout/chevron2"/>
    <dgm:cxn modelId="{4C7CFE2E-652B-4EF8-B318-D80468CD430D}" type="presParOf" srcId="{B97EB317-2473-4DCD-80E7-50B7A89B2F96}" destId="{0B63C71A-38A7-4761-A1C8-15AFE2CBDBAC}" srcOrd="1" destOrd="0" presId="urn:microsoft.com/office/officeart/2005/8/layout/chevron2"/>
    <dgm:cxn modelId="{1C888B09-98B0-4042-8E14-9980BC08ABA5}" type="presParOf" srcId="{B97EB317-2473-4DCD-80E7-50B7A89B2F96}" destId="{7A2A8065-094F-493F-84FB-9A2166808341}" srcOrd="2" destOrd="0" presId="urn:microsoft.com/office/officeart/2005/8/layout/chevron2"/>
    <dgm:cxn modelId="{746E0EA9-F04D-42C7-AF58-AD1BAA2CF2C3}" type="presParOf" srcId="{7A2A8065-094F-493F-84FB-9A2166808341}" destId="{81366D18-A178-4928-B424-47C8FEF2C457}" srcOrd="0" destOrd="0" presId="urn:microsoft.com/office/officeart/2005/8/layout/chevron2"/>
    <dgm:cxn modelId="{A8510EDE-9307-4F18-A0C8-F39735B92A73}" type="presParOf" srcId="{7A2A8065-094F-493F-84FB-9A2166808341}" destId="{C45D5FA9-645D-4A67-8F99-CD92350383BA}" srcOrd="1" destOrd="0" presId="urn:microsoft.com/office/officeart/2005/8/layout/chevron2"/>
    <dgm:cxn modelId="{DDAB8393-A497-4410-AC59-64D5D4B31D50}" type="presParOf" srcId="{B97EB317-2473-4DCD-80E7-50B7A89B2F96}" destId="{84D1F204-E58F-40D2-B66E-3F18DDE6BDD1}" srcOrd="3" destOrd="0" presId="urn:microsoft.com/office/officeart/2005/8/layout/chevron2"/>
    <dgm:cxn modelId="{3C3E4809-521E-4325-9E86-9DCA2B880DC2}" type="presParOf" srcId="{B97EB317-2473-4DCD-80E7-50B7A89B2F96}" destId="{1B5880AC-2689-40C0-BAFE-0041FD2966AE}" srcOrd="4" destOrd="0" presId="urn:microsoft.com/office/officeart/2005/8/layout/chevron2"/>
    <dgm:cxn modelId="{B881B601-784F-4C7A-B429-4CC26CB152D1}" type="presParOf" srcId="{1B5880AC-2689-40C0-BAFE-0041FD2966AE}" destId="{7D125D54-B7D7-438B-AF05-D10272FAA93A}" srcOrd="0" destOrd="0" presId="urn:microsoft.com/office/officeart/2005/8/layout/chevron2"/>
    <dgm:cxn modelId="{D402DB8B-2C3E-4157-A397-B3322343EDE7}" type="presParOf" srcId="{1B5880AC-2689-40C0-BAFE-0041FD2966AE}" destId="{77248CF0-4A8D-432B-BF5B-68D4526DE6D5}" srcOrd="1" destOrd="0" presId="urn:microsoft.com/office/officeart/2005/8/layout/chevron2"/>
    <dgm:cxn modelId="{3CC9CAF0-EA13-4CA9-A396-731B8CE6F2C3}" type="presParOf" srcId="{B97EB317-2473-4DCD-80E7-50B7A89B2F96}" destId="{A47A2DCA-EFD0-4DA1-B48C-207C24385B1B}" srcOrd="5" destOrd="0" presId="urn:microsoft.com/office/officeart/2005/8/layout/chevron2"/>
    <dgm:cxn modelId="{6AB70F38-535A-4AE6-BA61-AAF7BB8172B3}" type="presParOf" srcId="{B97EB317-2473-4DCD-80E7-50B7A89B2F96}" destId="{C4A23B98-4995-4E57-BC49-19623B4F2440}" srcOrd="6" destOrd="0" presId="urn:microsoft.com/office/officeart/2005/8/layout/chevron2"/>
    <dgm:cxn modelId="{DB2F0461-CA5A-4614-A673-FCB67D1AD7F7}" type="presParOf" srcId="{C4A23B98-4995-4E57-BC49-19623B4F2440}" destId="{126005D3-8908-4D7F-95AD-2CD7BE049476}" srcOrd="0" destOrd="0" presId="urn:microsoft.com/office/officeart/2005/8/layout/chevron2"/>
    <dgm:cxn modelId="{06494C28-F521-4952-8389-8E47C9BED137}" type="presParOf" srcId="{C4A23B98-4995-4E57-BC49-19623B4F2440}" destId="{430EBB15-3E28-4806-87EE-093ECCE998C5}"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7476ED5-2D64-43CD-A5A9-B4F8A2316785}" type="datetimeFigureOut">
              <a:rPr lang="en-US"/>
              <a:pPr>
                <a:defRPr/>
              </a:pPr>
              <a:t>3/5/2012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r>
              <a:rPr lang="en-US" smtClean="0"/>
              <a:t>Module 5: Advanced Analytics - Technology and Tools</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216AA8-8606-4326-BD3F-B6ED45665008}" type="slidenum">
              <a:rPr lang="en-US"/>
              <a:pPr>
                <a:defRPr/>
              </a:pPr>
              <a:t>‹#›</a:t>
            </a:fld>
            <a:endParaRPr lang="en-US"/>
          </a:p>
        </p:txBody>
      </p:sp>
    </p:spTree>
    <p:extLst>
      <p:ext uri="{BB962C8B-B14F-4D97-AF65-F5344CB8AC3E}">
        <p14:creationId xmlns:p14="http://schemas.microsoft.com/office/powerpoint/2010/main" xmlns="" val="404223128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14400" y="552450"/>
            <a:ext cx="4953000" cy="3714750"/>
          </a:xfrm>
          <a:prstGeom prst="rect">
            <a:avLst/>
          </a:prstGeom>
          <a:noFill/>
          <a:ln w="12700">
            <a:solidFill>
              <a:prstClr val="black"/>
            </a:solidFill>
          </a:ln>
        </p:spPr>
        <p:txBody>
          <a:bodyPr vert="horz" rtlCol="0" anchor="ctr"/>
          <a:lstStyle>
            <a:extLst/>
          </a:lstStyle>
          <a:p>
            <a:pPr lvl="0"/>
            <a:endParaRPr lang="en-US" noProof="0"/>
          </a:p>
        </p:txBody>
      </p:sp>
      <p:sp>
        <p:nvSpPr>
          <p:cNvPr id="5" name="Notes Placeholder 4"/>
          <p:cNvSpPr>
            <a:spLocks noGrp="1"/>
          </p:cNvSpPr>
          <p:nvPr>
            <p:ph type="body" sz="quarter" idx="3"/>
          </p:nvPr>
        </p:nvSpPr>
        <p:spPr>
          <a:xfrm>
            <a:off x="457200" y="4419600"/>
            <a:ext cx="5943600" cy="4343400"/>
          </a:xfrm>
          <a:prstGeom prst="rect">
            <a:avLst/>
          </a:prstGeom>
        </p:spPr>
        <p:txBody>
          <a:bodyPr vert="horz" rtlCol="0">
            <a:normAutofit/>
          </a:bodyPr>
          <a:lstStyle>
            <a:extLst/>
          </a:lstStyle>
          <a:p>
            <a:pPr lvl="0"/>
            <a:r>
              <a:rPr lang="en-US" noProof="0" dirty="0" smtClean="0"/>
              <a:t>Click to edit Master text styles</a:t>
            </a:r>
            <a:endParaRPr lang="en-US" noProof="0" dirty="0"/>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2743200" y="8839200"/>
            <a:ext cx="3657600"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r>
              <a:rPr lang="en-US" smtClean="0"/>
              <a:t>Module 5: Advanced Analytics - Technology and Tools</a:t>
            </a:r>
            <a:endParaRPr lang="en-US" dirty="0"/>
          </a:p>
        </p:txBody>
      </p:sp>
      <p:sp>
        <p:nvSpPr>
          <p:cNvPr id="7" name="Slide Number Placeholder 6"/>
          <p:cNvSpPr>
            <a:spLocks noGrp="1"/>
          </p:cNvSpPr>
          <p:nvPr>
            <p:ph type="sldNum" sz="quarter" idx="5"/>
          </p:nvPr>
        </p:nvSpPr>
        <p:spPr>
          <a:xfrm>
            <a:off x="6400800" y="8839200"/>
            <a:ext cx="455613"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fld id="{80249327-EC2F-4096-8D35-6B76097739FC}" type="slidenum">
              <a:rPr lang="en-US"/>
              <a:pPr>
                <a:defRPr/>
              </a:pPr>
              <a:t>‹#›</a:t>
            </a:fld>
            <a:endParaRPr lang="en-US"/>
          </a:p>
        </p:txBody>
      </p:sp>
      <p:sp>
        <p:nvSpPr>
          <p:cNvPr id="8" name="Footer Placeholder 5"/>
          <p:cNvSpPr txBox="1">
            <a:spLocks/>
          </p:cNvSpPr>
          <p:nvPr/>
        </p:nvSpPr>
        <p:spPr>
          <a:xfrm>
            <a:off x="2971800" y="8839200"/>
            <a:ext cx="3657600" cy="304800"/>
          </a:xfrm>
          <a:prstGeom prst="rect">
            <a:avLst/>
          </a:prstGeom>
        </p:spPr>
        <p:txBody>
          <a:bodyPr vert="horz" rtlCol="0" anchor="b"/>
          <a:lstStyle>
            <a:lvl1pPr algn="l" fontAlgn="auto">
              <a:spcBef>
                <a:spcPts val="0"/>
              </a:spcBef>
              <a:spcAft>
                <a:spcPts val="0"/>
              </a:spcAft>
              <a:defRPr sz="900">
                <a:latin typeface="MetaNormalLF-Roman" pitchFamily="34" charset="0"/>
                <a:cs typeface="+mn-cs"/>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 </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
        <p:nvSpPr>
          <p:cNvPr id="9" name="Footer Placeholder 5"/>
          <p:cNvSpPr txBox="1">
            <a:spLocks/>
          </p:cNvSpPr>
          <p:nvPr/>
        </p:nvSpPr>
        <p:spPr>
          <a:xfrm>
            <a:off x="0" y="8839200"/>
            <a:ext cx="4343400" cy="304800"/>
          </a:xfrm>
          <a:prstGeom prst="rect">
            <a:avLst/>
          </a:prstGeom>
        </p:spPr>
        <p:txBody>
          <a:bodyPr vert="horz" rtlCol="0" anchor="b"/>
          <a:lstStyle>
            <a:lvl1pPr algn="r" fontAlgn="auto">
              <a:spcBef>
                <a:spcPts val="0"/>
              </a:spcBef>
              <a:spcAft>
                <a:spcPts val="0"/>
              </a:spcAft>
              <a:defRPr sz="800">
                <a:latin typeface="MetaNormalLF-Roman" pitchFamily="34" charset="0"/>
                <a:cs typeface="+mn-cs"/>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latin typeface="Calibri" pitchFamily="34" charset="0"/>
                <a:ea typeface="+mn-ea"/>
                <a:cs typeface="+mn-cs"/>
              </a:rPr>
              <a:t> Copyright © 2012 EMC Corporation. All rights reserved.</a:t>
            </a:r>
            <a:endParaRPr kumimoji="0" lang="en-US" sz="8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extLst>
      <p:ext uri="{BB962C8B-B14F-4D97-AF65-F5344CB8AC3E}">
        <p14:creationId xmlns:p14="http://schemas.microsoft.com/office/powerpoint/2010/main" xmlns="" val="266670589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indent="-228600" algn="l" rtl="0" eaLnBrk="0" fontAlgn="base" hangingPunct="0">
      <a:spcBef>
        <a:spcPct val="30000"/>
      </a:spcBef>
      <a:spcAft>
        <a:spcPct val="0"/>
      </a:spcAft>
      <a:buSzPct val="120000"/>
      <a:buFont typeface="Arial" charset="0"/>
      <a:buChar char="•"/>
      <a:defRPr sz="1200" kern="1200">
        <a:solidFill>
          <a:schemeClr val="tx1"/>
        </a:solidFill>
        <a:latin typeface="Calibri" pitchFamily="34" charset="0"/>
        <a:ea typeface="+mn-ea"/>
        <a:cs typeface="+mn-cs"/>
      </a:defRPr>
    </a:lvl2pPr>
    <a:lvl3pPr marL="685800" indent="-228600" algn="l" rtl="0" eaLnBrk="0" fontAlgn="base" hangingPunct="0">
      <a:spcBef>
        <a:spcPct val="30000"/>
      </a:spcBef>
      <a:spcAft>
        <a:spcPct val="0"/>
      </a:spcAft>
      <a:buFont typeface="Webdings" pitchFamily="18" charset="2"/>
      <a:buChar char="4"/>
      <a:defRPr sz="1200" kern="1200">
        <a:solidFill>
          <a:schemeClr val="tx1"/>
        </a:solidFill>
        <a:latin typeface="Calibri" pitchFamily="34" charset="0"/>
        <a:ea typeface="+mn-ea"/>
        <a:cs typeface="+mn-cs"/>
      </a:defRPr>
    </a:lvl3pPr>
    <a:lvl4pPr marL="914400" indent="-228600" algn="l" rtl="0" eaLnBrk="0" fontAlgn="base" hangingPunct="0">
      <a:spcBef>
        <a:spcPct val="30000"/>
      </a:spcBef>
      <a:spcAft>
        <a:spcPct val="0"/>
      </a:spcAft>
      <a:buFont typeface="Webdings" pitchFamily="18" charset="2"/>
      <a:buChar char="8"/>
      <a:defRPr sz="1200" kern="1200">
        <a:solidFill>
          <a:schemeClr val="tx1"/>
        </a:solidFill>
        <a:latin typeface="Calibri" pitchFamily="34" charset="0"/>
        <a:ea typeface="+mn-ea"/>
        <a:cs typeface="+mn-cs"/>
      </a:defRPr>
    </a:lvl4pPr>
    <a:lvl5pPr marL="1143000" indent="-228600" algn="l" rtl="0" eaLnBrk="0" fontAlgn="base" hangingPunct="0">
      <a:spcBef>
        <a:spcPct val="30000"/>
      </a:spcBef>
      <a:spcAft>
        <a:spcPct val="0"/>
      </a:spcAft>
      <a:buFont typeface="Arial" charset="0"/>
      <a:buChar char="•"/>
      <a:defRPr sz="1200" kern="1200">
        <a:solidFill>
          <a:schemeClr val="tx1"/>
        </a:solidFill>
        <a:latin typeface="Calibri" pitchFamily="34" charset="0"/>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db.cs.berkeley.edu/papers/vldb09-madskills.pdf" TargetMode="External"/><Relationship Id="rId2" Type="http://schemas.openxmlformats.org/officeDocument/2006/relationships/slide" Target="../slides/slide101.xml"/><Relationship Id="rId1" Type="http://schemas.openxmlformats.org/officeDocument/2006/relationships/notesMaster" Target="../notesMasters/notesMaster1.xml"/><Relationship Id="rId4" Type="http://schemas.openxmlformats.org/officeDocument/2006/relationships/hyperlink" Target="http://MADlib.net"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hadoop.apache.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mahout.apache.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iki.apache.org/hadoop/MapReduc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postgresql.org/docs/8.3/static/functions-matching.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file:///\\$[a-z]*\$).*?\1"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endParaRPr lang="en-US" sz="110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Well, you’ve finished mapping, and now what? </a:t>
            </a:r>
          </a:p>
          <a:p>
            <a:r>
              <a:rPr lang="en-US" dirty="0" smtClean="0"/>
              <a:t>The</a:t>
            </a:r>
            <a:r>
              <a:rPr lang="en-US" baseline="0" dirty="0" smtClean="0"/>
              <a:t> next task is to run the Reduce step on the input from the Mapper. </a:t>
            </a:r>
          </a:p>
          <a:p>
            <a:r>
              <a:rPr lang="en-US" baseline="0" dirty="0" smtClean="0"/>
              <a:t>Sometimes all the work is done in the Mapper, and you’re done. Otherwise, you use the Reducer to combine the input from the Mapper. Maybe you count it, print it, load it into a database, or save it in a file and load it into R for more analysis.</a:t>
            </a:r>
          </a:p>
          <a:p>
            <a:r>
              <a:rPr lang="en-US" baseline="0" dirty="0" smtClean="0"/>
              <a:t>The MapReduce framework supports a Combiner function as well. In this case, this function would take Mapper output and produce a second output stream for the Reducer component. </a:t>
            </a:r>
          </a:p>
          <a:p>
            <a:r>
              <a:rPr lang="en-US" baseline="0" dirty="0" smtClean="0"/>
              <a:t>For example, you could imagine a combiner function that would take output from multiple mappers and further recombine it before handing it off to the Reducer job. </a:t>
            </a:r>
            <a:r>
              <a:rPr lang="en-US" b="1" baseline="0" dirty="0" smtClean="0"/>
              <a:t>Combiners work well when Mapper output is voluminous: adding a Combiner step may decrease network traffic resulting in better performance. </a:t>
            </a:r>
            <a:endParaRPr lang="en-US" b="1"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Calibri" pitchFamily="34" charset="0"/>
                <a:ea typeface="+mn-ea"/>
                <a:cs typeface="+mn-cs"/>
              </a:rPr>
              <a:t>Support has been added for ordered aggregate functions in Greenplum, providing a method for controlling the order in which values are fed to an aggregate function. </a:t>
            </a:r>
          </a:p>
          <a:p>
            <a:r>
              <a:rPr lang="en-US" sz="1200" kern="1200" baseline="0" dirty="0" smtClean="0">
                <a:solidFill>
                  <a:schemeClr val="tx1"/>
                </a:solidFill>
                <a:latin typeface="Calibri" pitchFamily="34" charset="0"/>
                <a:ea typeface="+mn-ea"/>
                <a:cs typeface="+mn-cs"/>
              </a:rPr>
              <a:t>In a Greenplum Database, only aggregate functions defined as ORDERED can be called with an ORDER BY clause. This can be followed by other arguments to specify a system-defined ordering.</a:t>
            </a:r>
          </a:p>
          <a:p>
            <a:r>
              <a:rPr lang="en-US" sz="1200" kern="1200" baseline="0" dirty="0" smtClean="0">
                <a:solidFill>
                  <a:schemeClr val="tx1"/>
                </a:solidFill>
                <a:latin typeface="Calibri" pitchFamily="34" charset="0"/>
                <a:ea typeface="+mn-ea"/>
                <a:cs typeface="+mn-cs"/>
              </a:rPr>
              <a:t>The three built-in ordered aggregates and optional ORDER BY clauses that have been implemented in 4.1, are shown in the following table :</a:t>
            </a:r>
          </a:p>
          <a:p>
            <a:r>
              <a:rPr lang="en-US" sz="1200" b="1" kern="1200" baseline="0" dirty="0" smtClean="0">
                <a:solidFill>
                  <a:schemeClr val="tx1"/>
                </a:solidFill>
                <a:latin typeface="Calibri" pitchFamily="34" charset="0"/>
                <a:ea typeface="+mn-ea"/>
                <a:cs typeface="+mn-cs"/>
              </a:rPr>
              <a:t>Aggregate Function		 Description </a:t>
            </a:r>
          </a:p>
          <a:p>
            <a:r>
              <a:rPr lang="en-US" sz="1200" kern="1200" baseline="0" dirty="0" smtClean="0">
                <a:solidFill>
                  <a:schemeClr val="tx1"/>
                </a:solidFill>
                <a:latin typeface="Calibri" pitchFamily="34" charset="0"/>
                <a:ea typeface="+mn-ea"/>
                <a:cs typeface="+mn-cs"/>
              </a:rPr>
              <a:t>array_agg(any element) </a:t>
            </a:r>
            <a:r>
              <a:rPr lang="en-US" sz="1200" b="1" kern="1200" baseline="0" dirty="0" smtClean="0">
                <a:solidFill>
                  <a:schemeClr val="tx1"/>
                </a:solidFill>
                <a:latin typeface="Calibri" pitchFamily="34" charset="0"/>
                <a:ea typeface="+mn-ea"/>
                <a:cs typeface="+mn-cs"/>
              </a:rPr>
              <a:t>		</a:t>
            </a:r>
            <a:r>
              <a:rPr lang="en-US" sz="1200" kern="1200" baseline="0" dirty="0" smtClean="0">
                <a:solidFill>
                  <a:schemeClr val="tx1"/>
                </a:solidFill>
                <a:latin typeface="Calibri" pitchFamily="34" charset="0"/>
                <a:ea typeface="+mn-ea"/>
                <a:cs typeface="+mn-cs"/>
              </a:rPr>
              <a:t>Concatenates any element into an array. 				</a:t>
            </a:r>
            <a:r>
              <a:rPr lang="en-US" sz="1200" b="1" kern="1200" baseline="0" dirty="0" smtClean="0">
                <a:solidFill>
                  <a:schemeClr val="tx1"/>
                </a:solidFill>
                <a:latin typeface="Calibri" pitchFamily="34" charset="0"/>
                <a:ea typeface="+mn-ea"/>
                <a:cs typeface="+mn-cs"/>
              </a:rPr>
              <a:t>Example:</a:t>
            </a:r>
            <a:r>
              <a:rPr lang="en-US" sz="1200" kern="1200" baseline="0" dirty="0" smtClean="0">
                <a:solidFill>
                  <a:schemeClr val="tx1"/>
                </a:solidFill>
                <a:latin typeface="Calibri" pitchFamily="34" charset="0"/>
                <a:ea typeface="+mn-ea"/>
                <a:cs typeface="+mn-cs"/>
              </a:rPr>
              <a:t> SELECT array_agg(anyelement ORDER 				BY anyelement) FROM table;</a:t>
            </a:r>
          </a:p>
          <a:p>
            <a:r>
              <a:rPr lang="en-US" sz="1200" kern="1200" baseline="0" dirty="0" smtClean="0">
                <a:solidFill>
                  <a:schemeClr val="tx1"/>
                </a:solidFill>
                <a:latin typeface="Calibri" pitchFamily="34" charset="0"/>
                <a:ea typeface="+mn-ea"/>
                <a:cs typeface="+mn-cs"/>
              </a:rPr>
              <a:t>string_agg(text) 		Concatenates text into a string. </a:t>
            </a:r>
            <a:r>
              <a:rPr lang="en-US" sz="1200" b="1" kern="1200" baseline="0" dirty="0" smtClean="0">
                <a:solidFill>
                  <a:schemeClr val="tx1"/>
                </a:solidFill>
                <a:latin typeface="Calibri" pitchFamily="34" charset="0"/>
                <a:ea typeface="+mn-ea"/>
                <a:cs typeface="+mn-cs"/>
              </a:rPr>
              <a:t>Example: </a:t>
            </a:r>
            <a:r>
              <a:rPr lang="en-US" sz="1200" kern="1200" baseline="0" dirty="0" smtClean="0">
                <a:solidFill>
                  <a:schemeClr val="tx1"/>
                </a:solidFill>
                <a:latin typeface="Calibri" pitchFamily="34" charset="0"/>
                <a:ea typeface="+mn-ea"/>
                <a:cs typeface="+mn-cs"/>
              </a:rPr>
              <a:t>				SELECT string_agg(text ORDER BY text) FROM table; </a:t>
            </a:r>
          </a:p>
          <a:p>
            <a:r>
              <a:rPr lang="en-US" sz="1200" kern="1200" baseline="0" dirty="0" smtClean="0">
                <a:solidFill>
                  <a:schemeClr val="tx1"/>
                </a:solidFill>
                <a:latin typeface="Calibri" pitchFamily="34" charset="0"/>
                <a:ea typeface="+mn-ea"/>
                <a:cs typeface="+mn-cs"/>
              </a:rPr>
              <a:t>string_agg(text, delimiter) 		Concatenates text into a string delimited by 				delimiter. </a:t>
            </a:r>
            <a:r>
              <a:rPr lang="en-US" sz="1200" b="1" kern="1200" baseline="0" dirty="0" smtClean="0">
                <a:solidFill>
                  <a:schemeClr val="tx1"/>
                </a:solidFill>
                <a:latin typeface="Calibri" pitchFamily="34" charset="0"/>
                <a:ea typeface="+mn-ea"/>
                <a:cs typeface="+mn-cs"/>
              </a:rPr>
              <a:t>Example: </a:t>
            </a:r>
            <a:r>
              <a:rPr lang="en-US" sz="1200" kern="1200" baseline="0" dirty="0" smtClean="0">
                <a:solidFill>
                  <a:schemeClr val="tx1"/>
                </a:solidFill>
                <a:latin typeface="Calibri" pitchFamily="34" charset="0"/>
                <a:ea typeface="+mn-ea"/>
                <a:cs typeface="+mn-cs"/>
              </a:rPr>
              <a:t>SELECT string_agg(text, ',' 				ORDER BY text) FROM table;</a:t>
            </a:r>
          </a:p>
          <a:p>
            <a:r>
              <a:rPr lang="en-US" sz="1200" kern="1200" baseline="0" dirty="0" smtClean="0">
                <a:solidFill>
                  <a:schemeClr val="tx1"/>
                </a:solidFill>
                <a:latin typeface="Calibri" pitchFamily="34" charset="0"/>
                <a:ea typeface="+mn-ea"/>
                <a:cs typeface="+mn-cs"/>
              </a:rPr>
              <a:t>The columns in an ORDER BY clause are not necessarily  the same as the aggregated column, as shown in the following statement that references a table named product with columns store_id, product_name, and quantity. </a:t>
            </a:r>
          </a:p>
          <a:p>
            <a:r>
              <a:rPr lang="en-US" sz="1200" kern="1200" baseline="0" dirty="0" smtClean="0">
                <a:solidFill>
                  <a:schemeClr val="tx1"/>
                </a:solidFill>
                <a:latin typeface="Calibri" pitchFamily="34" charset="0"/>
                <a:ea typeface="+mn-ea"/>
                <a:cs typeface="+mn-cs"/>
              </a:rPr>
              <a:t>SELECT store_id, array_agg(product_name ORDER BY quantity desc) FROM product GROUP BY </a:t>
            </a:r>
            <a:r>
              <a:rPr lang="en-US" sz="1200" kern="1200" baseline="0" dirty="0" err="1" smtClean="0">
                <a:solidFill>
                  <a:schemeClr val="tx1"/>
                </a:solidFill>
                <a:latin typeface="Calibri" pitchFamily="34" charset="0"/>
                <a:ea typeface="+mn-ea"/>
                <a:cs typeface="+mn-cs"/>
              </a:rPr>
              <a:t>store_id</a:t>
            </a:r>
            <a:r>
              <a:rPr lang="en-US" sz="1200" kern="1200" baseline="0" dirty="0" smtClean="0">
                <a:solidFill>
                  <a:schemeClr val="tx1"/>
                </a:solidFill>
                <a:latin typeface="Calibri" pitchFamily="34" charset="0"/>
                <a:ea typeface="+mn-ea"/>
                <a:cs typeface="+mn-cs"/>
              </a:rPr>
              <a:t>;</a:t>
            </a:r>
            <a:endParaRPr lang="en-US" sz="1200" b="1" kern="1200" baseline="0" dirty="0" smtClean="0">
              <a:solidFill>
                <a:schemeClr val="tx1"/>
              </a:solidFill>
              <a:latin typeface="Calibri" pitchFamily="34" charset="0"/>
              <a:ea typeface="+mn-ea"/>
              <a:cs typeface="+mn-cs"/>
            </a:endParaRPr>
          </a:p>
          <a:p>
            <a:r>
              <a:rPr lang="en-US" sz="1200" b="1" kern="1200" baseline="0" dirty="0" smtClean="0">
                <a:solidFill>
                  <a:schemeClr val="tx1"/>
                </a:solidFill>
                <a:latin typeface="Calibri" pitchFamily="34" charset="0"/>
                <a:ea typeface="+mn-ea"/>
                <a:cs typeface="+mn-cs"/>
              </a:rPr>
              <a:t>Note: There can only be one aggregated column. Multiple columns can be specified in the ORDER BY clause.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400" kern="1200" dirty="0" smtClean="0"/>
              <a:t>MADlib</a:t>
            </a:r>
            <a:r>
              <a:rPr lang="en-US" sz="1400" kern="1200" baseline="0" dirty="0" smtClean="0"/>
              <a:t> was first </a:t>
            </a:r>
            <a:r>
              <a:rPr lang="en-US" sz="1400" kern="1200" dirty="0" smtClean="0"/>
              <a:t>reported at VLDB 2009 in which </a:t>
            </a:r>
            <a:r>
              <a:rPr lang="en-US" sz="1400" b="1" kern="1200" dirty="0" smtClean="0"/>
              <a:t>MAD Skills</a:t>
            </a:r>
            <a:r>
              <a:rPr lang="en-US" sz="1400" kern="1200" dirty="0" smtClean="0"/>
              <a:t>: New Analysis Practices for Big Data</a:t>
            </a:r>
            <a:r>
              <a:rPr lang="en-US" sz="1400" kern="1200" baseline="0" dirty="0" smtClean="0"/>
              <a:t> was presented</a:t>
            </a:r>
            <a:endParaRPr lang="en-US" sz="1400" kern="1200" dirty="0" smtClean="0"/>
          </a:p>
          <a:p>
            <a:pPr lvl="1"/>
            <a:r>
              <a:rPr lang="en-US" sz="1400" i="1" kern="1200" dirty="0" smtClean="0">
                <a:hlinkClick r:id="rId3"/>
              </a:rPr>
              <a:t>http://db.cs.berkeley.edu/papers/vldb09-madskills.pdf</a:t>
            </a:r>
            <a:endParaRPr lang="en-US" sz="1400" i="1" kern="1200" dirty="0" smtClean="0"/>
          </a:p>
          <a:p>
            <a:endParaRPr lang="en-US" sz="1400" b="1" dirty="0" smtClean="0"/>
          </a:p>
          <a:p>
            <a:r>
              <a:rPr lang="en-US" sz="1400" b="1" dirty="0" err="1" smtClean="0"/>
              <a:t>MADlib</a:t>
            </a:r>
            <a:r>
              <a:rPr lang="en-US" sz="1400" dirty="0" smtClean="0"/>
              <a:t>: Getting started</a:t>
            </a:r>
          </a:p>
          <a:p>
            <a:pPr marL="228600" indent="-228600"/>
            <a:r>
              <a:rPr lang="en-US" sz="1400" kern="1200" dirty="0" smtClean="0"/>
              <a:t>1) 	Visit </a:t>
            </a:r>
            <a:r>
              <a:rPr lang="en-US" sz="1400" kern="1200" dirty="0" smtClean="0">
                <a:hlinkClick r:id="rId4"/>
              </a:rPr>
              <a:t>http://MADlib.net</a:t>
            </a:r>
            <a:endParaRPr lang="en-US" sz="1400" kern="1200" dirty="0" smtClean="0"/>
          </a:p>
          <a:p>
            <a:pPr marL="228600" indent="-228600"/>
            <a:r>
              <a:rPr lang="en-US" sz="1400" kern="1200" dirty="0" smtClean="0"/>
              <a:t>2) 	Download the latest release:</a:t>
            </a:r>
          </a:p>
          <a:p>
            <a:pPr marL="228600" indent="-228600"/>
            <a:r>
              <a:rPr lang="en-US" sz="1400" kern="1200" dirty="0" smtClean="0"/>
              <a:t>3) 	Click the </a:t>
            </a:r>
            <a:r>
              <a:rPr lang="en-US" sz="1400" b="1" kern="1200" dirty="0" smtClean="0"/>
              <a:t>MADlib Wiki </a:t>
            </a:r>
            <a:r>
              <a:rPr lang="en-US" sz="1400" kern="1200" dirty="0" smtClean="0"/>
              <a:t>link and… </a:t>
            </a:r>
          </a:p>
          <a:p>
            <a:pPr marL="228600" indent="-228600"/>
            <a:r>
              <a:rPr lang="en-US" sz="1400" kern="1200" dirty="0" smtClean="0"/>
              <a:t>4) 	Follow the installation guide for PostgreSQL or Greenplum</a:t>
            </a:r>
          </a:p>
          <a:p>
            <a:endParaRPr lang="en-US" sz="1400" dirty="0" smtClean="0"/>
          </a:p>
          <a:p>
            <a:r>
              <a:rPr lang="en-US" sz="1400" dirty="0" smtClean="0"/>
              <a:t>We have installed MADlib for you in the lab environment</a:t>
            </a:r>
            <a:r>
              <a:rPr lang="en-US" sz="1400" baseline="0" dirty="0" smtClean="0"/>
              <a:t> </a:t>
            </a:r>
            <a:r>
              <a:rPr lang="en-US" sz="1400" dirty="0" smtClean="0"/>
              <a:t>and you used MADlib functions in Module 4 labs.</a:t>
            </a:r>
          </a:p>
          <a:p>
            <a:r>
              <a:rPr lang="en-US" sz="1400" dirty="0" smtClean="0"/>
              <a:t>Many functions are implemented as</a:t>
            </a:r>
            <a:r>
              <a:rPr lang="en-US" sz="1400" baseline="0" dirty="0" smtClean="0"/>
              <a:t> User defined functions and User defined aggregates and some examples are as follows:</a:t>
            </a:r>
          </a:p>
          <a:p>
            <a:pPr>
              <a:buFont typeface="Arial"/>
              <a:buNone/>
            </a:pPr>
            <a:endParaRPr lang="en-US" sz="1400" dirty="0" smtClean="0">
              <a:solidFill>
                <a:schemeClr val="bg2"/>
              </a:solidFill>
            </a:endParaRPr>
          </a:p>
          <a:p>
            <a:pPr lvl="1"/>
            <a:r>
              <a:rPr lang="en-US" sz="1400" dirty="0" smtClean="0">
                <a:solidFill>
                  <a:schemeClr val="bg2"/>
                </a:solidFill>
                <a:cs typeface="Consolas"/>
              </a:rPr>
              <a:t>testdb=# \da madlib.mreg*</a:t>
            </a:r>
          </a:p>
          <a:p>
            <a:pPr lvl="1"/>
            <a:r>
              <a:rPr lang="en-US" sz="1400" dirty="0" smtClean="0">
                <a:solidFill>
                  <a:schemeClr val="bg2"/>
                </a:solidFill>
                <a:cs typeface="Consolas"/>
              </a:rPr>
              <a:t>                         List of aggregate functions</a:t>
            </a:r>
          </a:p>
          <a:p>
            <a:pPr lvl="1"/>
            <a:r>
              <a:rPr lang="en-US" sz="1400" dirty="0" smtClean="0">
                <a:solidFill>
                  <a:schemeClr val="bg2"/>
                </a:solidFill>
                <a:cs typeface="Consolas"/>
              </a:rPr>
              <a:t> Schema |     N</a:t>
            </a:r>
            <a:r>
              <a:rPr lang="en-US" sz="1100" dirty="0" smtClean="0">
                <a:solidFill>
                  <a:schemeClr val="bg2"/>
                </a:solidFill>
                <a:latin typeface="Consolas"/>
                <a:cs typeface="Consolas"/>
              </a:rPr>
              <a:t>ame      |         Argument data types          | Description </a:t>
            </a:r>
          </a:p>
          <a:p>
            <a:pPr lvl="1"/>
            <a:r>
              <a:rPr lang="en-US" sz="1100" dirty="0" smtClean="0">
                <a:solidFill>
                  <a:schemeClr val="bg2"/>
                </a:solidFill>
                <a:latin typeface="Consolas"/>
                <a:cs typeface="Consolas"/>
              </a:rPr>
              <a:t>--------+---------------+--------------------------------------+-------------</a:t>
            </a:r>
          </a:p>
          <a:p>
            <a:pPr lvl="1"/>
            <a:r>
              <a:rPr lang="en-US" sz="1100" dirty="0" smtClean="0">
                <a:solidFill>
                  <a:schemeClr val="bg2"/>
                </a:solidFill>
                <a:latin typeface="Consolas"/>
                <a:cs typeface="Consolas"/>
              </a:rPr>
              <a:t> madlib | mregr_coef    | double precision, double precision[] | </a:t>
            </a:r>
          </a:p>
          <a:p>
            <a:pPr lvl="1"/>
            <a:r>
              <a:rPr lang="en-US" sz="1100" dirty="0" smtClean="0">
                <a:solidFill>
                  <a:schemeClr val="bg2"/>
                </a:solidFill>
                <a:latin typeface="Consolas"/>
                <a:cs typeface="Consolas"/>
              </a:rPr>
              <a:t> madlib | mregr_pvalues | double precision, double precision[] | </a:t>
            </a:r>
          </a:p>
          <a:p>
            <a:pPr lvl="1"/>
            <a:r>
              <a:rPr lang="en-US" sz="1100" dirty="0" smtClean="0">
                <a:solidFill>
                  <a:schemeClr val="bg2"/>
                </a:solidFill>
                <a:latin typeface="Consolas"/>
                <a:cs typeface="Consolas"/>
              </a:rPr>
              <a:t> madlib | mregr_r2      | double precision, double precision[] | </a:t>
            </a:r>
          </a:p>
          <a:p>
            <a:pPr lvl="1"/>
            <a:r>
              <a:rPr lang="en-US" sz="1100" dirty="0" smtClean="0">
                <a:solidFill>
                  <a:schemeClr val="bg2"/>
                </a:solidFill>
                <a:latin typeface="Consolas"/>
                <a:cs typeface="Consolas"/>
              </a:rPr>
              <a:t> madlib | mregr_tstats  | double precision, double precision[] |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slide provides additional details on obtaining </a:t>
            </a:r>
            <a:r>
              <a:rPr lang="en-US" baseline="0" dirty="0" smtClean="0"/>
              <a:t>help with MADlib functions.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Listed are the in-database</a:t>
            </a:r>
            <a:r>
              <a:rPr lang="en-US" baseline="0" dirty="0" smtClean="0"/>
              <a:t> analytic functions </a:t>
            </a:r>
            <a:r>
              <a:rPr lang="en-US" b="0" baseline="0" dirty="0" smtClean="0"/>
              <a:t>available natively in Greenplum and as Madlib functions (MADlib functions in bold). This list keeps expanding with every update and as the user community contributes to the MADlib.</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Advanced SQL and MADlib functions</a:t>
            </a:r>
            <a:r>
              <a:rPr lang="en-US" baseline="0" dirty="0" smtClean="0"/>
              <a:t> were covered in this lesson.</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16" tIns="45707" rIns="91416" bIns="45707" numCol="1" anchor="t" anchorCtr="0" compatLnSpc="1">
            <a:prstTxWarp prst="textNoShape">
              <a:avLst/>
            </a:prstTxWarp>
          </a:bodyPr>
          <a:lstStyle/>
          <a:p>
            <a:endParaRPr lang="en-US" dirty="0" smtClean="0"/>
          </a:p>
        </p:txBody>
      </p:sp>
      <p:sp>
        <p:nvSpPr>
          <p:cNvPr id="7" name="Slide Number Placeholder 6"/>
          <p:cNvSpPr>
            <a:spLocks noGrp="1"/>
          </p:cNvSpPr>
          <p:nvPr>
            <p:ph type="sldNum" sz="quarter" idx="11"/>
          </p:nvPr>
        </p:nvSpPr>
        <p:spPr/>
        <p:txBody>
          <a:bodyPr/>
          <a:lstStyle/>
          <a:p>
            <a:pPr>
              <a:defRPr/>
            </a:pPr>
            <a:fld id="{80249327-EC2F-4096-8D35-6B76097739FC}" type="slidenum">
              <a:rPr lang="en-US" smtClean="0"/>
              <a:pPr>
                <a:defRPr/>
              </a:pPr>
              <a:t>105</a:t>
            </a:fld>
            <a:endParaRPr lang="en-US"/>
          </a:p>
        </p:txBody>
      </p:sp>
      <p:sp>
        <p:nvSpPr>
          <p:cNvPr id="8" name="Footer Placeholder 7"/>
          <p:cNvSpPr>
            <a:spLocks noGrp="1"/>
          </p:cNvSpPr>
          <p:nvPr>
            <p:ph type="ftr" sz="quarter" idx="12"/>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Module 5: Advanced Analytics - Technology and Tools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106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Module 5: Advanced Analytics - Technology and Tools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107</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Module 5: Advanced Analytics - Technology and Tools</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the key topics covered in this module.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22" name="Text Box 3"/>
          <p:cNvSpPr txBox="1">
            <a:spLocks noChangeArrowheads="1"/>
          </p:cNvSpPr>
          <p:nvPr/>
        </p:nvSpPr>
        <p:spPr bwMode="auto">
          <a:xfrm>
            <a:off x="1178719" y="686405"/>
            <a:ext cx="4500563" cy="3429000"/>
          </a:xfrm>
          <a:prstGeom prst="rect">
            <a:avLst/>
          </a:prstGeom>
          <a:solidFill>
            <a:srgbClr val="FFFFFF"/>
          </a:solidFill>
          <a:ln w="9525">
            <a:solidFill>
              <a:srgbClr val="000000"/>
            </a:solidFill>
            <a:miter lim="800000"/>
            <a:headEnd/>
            <a:tailEnd/>
          </a:ln>
        </p:spPr>
        <p:txBody>
          <a:bodyPr wrap="none" lIns="86489" tIns="43245" rIns="86489" bIns="43245" anchor="ctr">
            <a:prstTxWarp prst="textNoShape">
              <a:avLst/>
            </a:prstTxWarp>
          </a:bodyPr>
          <a:lstStyle/>
          <a:p>
            <a:endParaRPr lang="en-US" dirty="0"/>
          </a:p>
        </p:txBody>
      </p:sp>
      <p:sp>
        <p:nvSpPr>
          <p:cNvPr id="14" name="Notes Placeholder 13"/>
          <p:cNvSpPr>
            <a:spLocks noGrp="1"/>
          </p:cNvSpPr>
          <p:nvPr>
            <p:ph type="body" sz="quarter" idx="12"/>
          </p:nvPr>
        </p:nvSpPr>
        <p:spPr/>
        <p:txBody>
          <a:bodyPr>
            <a:normAutofit/>
          </a:bodyPr>
          <a:lstStyle/>
          <a:p>
            <a:r>
              <a:rPr lang="en-US" dirty="0" smtClean="0"/>
              <a:t>The “Word Count” example is the “hello, world” of the Data Analytics world. In this case, we have a millions of documents and hundreds of machines. We want to count the number of times the word “beach” appears in these documents. </a:t>
            </a:r>
          </a:p>
          <a:p>
            <a:r>
              <a:rPr lang="en-US" dirty="0" smtClean="0"/>
              <a:t>Key to understanding this problem is that the </a:t>
            </a:r>
            <a:r>
              <a:rPr lang="en-US" dirty="0" err="1" smtClean="0"/>
              <a:t>Mappers</a:t>
            </a:r>
            <a:r>
              <a:rPr lang="en-US" dirty="0" smtClean="0"/>
              <a:t> don’t attempt to actually aggregate the count of the number of times the word “beach” appears in a single document. Instead, they simply output a key value pairs consisting of &lt;beach,1&gt;. </a:t>
            </a:r>
          </a:p>
          <a:p>
            <a:r>
              <a:rPr lang="en-US" dirty="0" smtClean="0"/>
              <a:t>It’s up to the Reducers to aggregate the final results and output the single key/value pair &lt;beach, </a:t>
            </a:r>
            <a:r>
              <a:rPr lang="en-US" dirty="0" err="1" smtClean="0"/>
              <a:t>nnn</a:t>
            </a:r>
            <a:r>
              <a:rPr lang="en-US" dirty="0" smtClean="0"/>
              <a:t>&gt;. </a:t>
            </a:r>
          </a:p>
          <a:p>
            <a:endParaRPr lang="en-US" dirty="0" smtClean="0"/>
          </a:p>
          <a:p>
            <a:endParaRPr lang="en-US" dirty="0"/>
          </a:p>
        </p:txBody>
      </p:sp>
      <p:sp>
        <p:nvSpPr>
          <p:cNvPr id="15" name="Slide Image Placeholder 14"/>
          <p:cNvSpPr>
            <a:spLocks noGrp="1" noRot="1" noChangeAspect="1"/>
          </p:cNvSpPr>
          <p:nvPr>
            <p:ph type="sldImg"/>
          </p:nvPr>
        </p:nvSpPr>
        <p:spPr/>
      </p:sp>
      <p:sp>
        <p:nvSpPr>
          <p:cNvPr id="7" name="Slide Number Placeholder 6"/>
          <p:cNvSpPr>
            <a:spLocks noGrp="1"/>
          </p:cNvSpPr>
          <p:nvPr>
            <p:ph type="sldNum" sz="quarter" idx="13"/>
          </p:nvPr>
        </p:nvSpPr>
        <p:spPr/>
        <p:txBody>
          <a:bodyPr/>
          <a:lstStyle/>
          <a:p>
            <a:pPr>
              <a:defRPr/>
            </a:pPr>
            <a:fld id="{80249327-EC2F-4096-8D35-6B76097739FC}" type="slidenum">
              <a:rPr lang="en-US" smtClean="0"/>
              <a:pPr>
                <a:defRPr/>
              </a:pPr>
              <a:t>11</a:t>
            </a:fld>
            <a:endParaRPr lang="en-US"/>
          </a:p>
        </p:txBody>
      </p:sp>
      <p:sp>
        <p:nvSpPr>
          <p:cNvPr id="8" name="Footer Placeholder 7"/>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5" name="Rectangle 2"/>
          <p:cNvSpPr>
            <a:spLocks noGrp="1" noChangeArrowheads="1"/>
          </p:cNvSpPr>
          <p:nvPr>
            <p:ph type="body" idx="1"/>
          </p:nvPr>
        </p:nvSpPr>
        <p:spPr/>
        <p:txBody>
          <a:bodyPr>
            <a:normAutofit/>
          </a:bodyPr>
          <a:lstStyle/>
          <a:p>
            <a:r>
              <a:rPr lang="en-US" dirty="0" smtClean="0"/>
              <a:t>e-Discovery can involve processing a huge number of documents. Consider the above example where we need to process over ½ million email messages, and we wish to determine the “social network” in the company, where “social network” is a particular group of people who communicate. </a:t>
            </a:r>
            <a:endParaRPr lang="en-US" dirty="0"/>
          </a:p>
        </p:txBody>
      </p:sp>
      <p:sp>
        <p:nvSpPr>
          <p:cNvPr id="11" name="Slide Image Placeholder 10"/>
          <p:cNvSpPr>
            <a:spLocks noGrp="1" noRot="1" noChangeAspect="1"/>
          </p:cNvSpPr>
          <p:nvPr>
            <p:ph type="sldImg"/>
          </p:nvPr>
        </p:nvSpPr>
        <p:spPr/>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5" name="Rectangle 2"/>
          <p:cNvSpPr>
            <a:spLocks noGrp="1" noChangeArrowheads="1"/>
          </p:cNvSpPr>
          <p:nvPr>
            <p:ph type="body" idx="1"/>
          </p:nvPr>
        </p:nvSpPr>
        <p:spPr/>
        <p:txBody>
          <a:bodyPr>
            <a:normAutofit/>
          </a:bodyPr>
          <a:lstStyle/>
          <a:p>
            <a:r>
              <a:rPr lang="en-US" smtClean="0"/>
              <a:t>We build this job as a sequence of MapReduce passes through the data (we can assume that the modified data is written back into HDFS). </a:t>
            </a:r>
          </a:p>
          <a:p>
            <a:r>
              <a:rPr lang="en-US" smtClean="0"/>
              <a:t>The output from Mapper1 is a key/value pair where the key is the sender of the message and the value is a list of the recipients. </a:t>
            </a:r>
          </a:p>
          <a:p>
            <a:r>
              <a:rPr lang="en-US" smtClean="0"/>
              <a:t>The Reducer takes as input the list of sender/recipients and creates a single record for each sender with the aggregated list of all recipients. These are all the people to whom Walt sent email.</a:t>
            </a:r>
          </a:p>
          <a:p>
            <a:r>
              <a:rPr lang="en-US" smtClean="0"/>
              <a:t>&lt;Walt, [Michael, Dan, Lori, Susan]&gt; + &lt;Walt, [Michael, Dan, Lori, Susan]&gt;  </a:t>
            </a:r>
            <a:r>
              <a:rPr lang="en-US" smtClean="0">
                <a:sym typeface="Wingdings" pitchFamily="2" charset="2"/>
              </a:rPr>
              <a:t> &lt;Walt, [Dan, Jeff, Ken, Lori, Michael, Susan]). </a:t>
            </a:r>
            <a:endParaRPr lang="en-US" dirty="0" smtClean="0"/>
          </a:p>
        </p:txBody>
      </p:sp>
      <p:sp>
        <p:nvSpPr>
          <p:cNvPr id="11" name="Slide Image Placeholder 10"/>
          <p:cNvSpPr>
            <a:spLocks noGrp="1" noRot="1" noChangeAspect="1"/>
          </p:cNvSpPr>
          <p:nvPr>
            <p:ph type="sldImg"/>
          </p:nvPr>
        </p:nvSpPr>
        <p:spPr/>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5" name="Rectangle 2"/>
          <p:cNvSpPr>
            <a:spLocks noGrp="1" noChangeArrowheads="1"/>
          </p:cNvSpPr>
          <p:nvPr>
            <p:ph type="body" idx="1"/>
          </p:nvPr>
        </p:nvSpPr>
        <p:spPr/>
        <p:txBody>
          <a:bodyPr>
            <a:normAutofit/>
          </a:bodyPr>
          <a:lstStyle/>
          <a:p>
            <a:r>
              <a:rPr lang="en-US" smtClean="0"/>
              <a:t>Mapper2 does the opposite. </a:t>
            </a:r>
          </a:p>
          <a:p>
            <a:r>
              <a:rPr lang="en-US" smtClean="0"/>
              <a:t>For each email recipient, it creates a key/value pair of the form &lt;recipient/participant&gt;. </a:t>
            </a:r>
          </a:p>
          <a:p>
            <a:r>
              <a:rPr lang="en-US" smtClean="0"/>
              <a:t>Reducer2 is similar to Reducer1: for each recipient it creates a single output record of the form &lt;recipient/list of senders&gt;. These represent people from whom the person received mail.</a:t>
            </a:r>
          </a:p>
          <a:p>
            <a:r>
              <a:rPr lang="en-US" smtClean="0"/>
              <a:t>Susan received email from [Jeff, Ken, Walt].</a:t>
            </a:r>
            <a:endParaRPr lang="en-US" dirty="0"/>
          </a:p>
        </p:txBody>
      </p:sp>
      <p:sp>
        <p:nvSpPr>
          <p:cNvPr id="11" name="Slide Image Placeholder 10"/>
          <p:cNvSpPr>
            <a:spLocks noGrp="1" noRot="1" noChangeAspect="1"/>
          </p:cNvSpPr>
          <p:nvPr>
            <p:ph type="sldImg"/>
          </p:nvPr>
        </p:nvSpPr>
        <p:spPr/>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5" name="Rectangle 2"/>
          <p:cNvSpPr>
            <a:spLocks noGrp="1" noChangeArrowheads="1"/>
          </p:cNvSpPr>
          <p:nvPr>
            <p:ph type="body" idx="1"/>
          </p:nvPr>
        </p:nvSpPr>
        <p:spPr/>
        <p:txBody>
          <a:bodyPr>
            <a:normAutofit/>
          </a:bodyPr>
          <a:lstStyle/>
          <a:p>
            <a:r>
              <a:rPr lang="en-US" smtClean="0"/>
              <a:t>The third time is the charm. </a:t>
            </a:r>
          </a:p>
          <a:p>
            <a:r>
              <a:rPr lang="en-US" smtClean="0"/>
              <a:t>Mapper3 takes the combination of inbound [mail sent to] and outbound [mail sent from] and outputs a key value pair of the form &lt;Sender:Recipient, relationship. </a:t>
            </a:r>
          </a:p>
          <a:p>
            <a:r>
              <a:rPr lang="en-US" smtClean="0"/>
              <a:t>In this instance the relationships are defined as reciprocal (Sender sent/received mail to/from the recipient) or directed (person sent mail to the recipient)</a:t>
            </a:r>
            <a:endParaRPr lang="en-US" dirty="0" smtClean="0"/>
          </a:p>
        </p:txBody>
      </p:sp>
      <p:sp>
        <p:nvSpPr>
          <p:cNvPr id="11" name="Slide Image Placeholder 10"/>
          <p:cNvSpPr>
            <a:spLocks noGrp="1" noRot="1" noChangeAspect="1"/>
          </p:cNvSpPr>
          <p:nvPr>
            <p:ph type="sldImg"/>
          </p:nvPr>
        </p:nvSpPr>
        <p:spPr/>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5000"/>
              </a:lnSpc>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Unstructured text mining means reading a document and extracting  various “features” from it.</a:t>
            </a:r>
            <a:r>
              <a:rPr lang="en-US" baseline="0" dirty="0" smtClean="0">
                <a:solidFill>
                  <a:schemeClr val="tx1"/>
                </a:solidFill>
              </a:rPr>
              <a:t> </a:t>
            </a:r>
          </a:p>
          <a:p>
            <a:pPr>
              <a:lnSpc>
                <a:spcPct val="125000"/>
              </a:lnSpc>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baseline="0" dirty="0" smtClean="0">
                <a:solidFill>
                  <a:schemeClr val="tx1"/>
                </a:solidFill>
              </a:rPr>
              <a:t>These f</a:t>
            </a:r>
            <a:r>
              <a:rPr lang="en-US" dirty="0" smtClean="0">
                <a:solidFill>
                  <a:schemeClr val="tx1"/>
                </a:solidFill>
              </a:rPr>
              <a:t>eatures are structured meta-data representing the document, like sentiment, topic or time of composition.  </a:t>
            </a:r>
          </a:p>
          <a:p>
            <a:pPr>
              <a:lnSpc>
                <a:spcPct val="125000"/>
              </a:lnSpc>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Ultimately, the documents are “vectorized”, which means</a:t>
            </a:r>
            <a:r>
              <a:rPr lang="en-US" baseline="0" dirty="0" smtClean="0">
                <a:solidFill>
                  <a:schemeClr val="tx1"/>
                </a:solidFill>
              </a:rPr>
              <a:t> representing </a:t>
            </a:r>
            <a:r>
              <a:rPr lang="en-US" dirty="0" smtClean="0">
                <a:solidFill>
                  <a:schemeClr val="tx1"/>
                </a:solidFill>
              </a:rPr>
              <a:t>the text as mathematical objects. But getting to the underlying data can be very difficult at times.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22" name="Text Box 3"/>
          <p:cNvSpPr txBox="1">
            <a:spLocks noChangeArrowheads="1"/>
          </p:cNvSpPr>
          <p:nvPr/>
        </p:nvSpPr>
        <p:spPr bwMode="auto">
          <a:xfrm>
            <a:off x="1178719" y="686405"/>
            <a:ext cx="4500563" cy="3429000"/>
          </a:xfrm>
          <a:prstGeom prst="rect">
            <a:avLst/>
          </a:prstGeom>
          <a:solidFill>
            <a:srgbClr val="FFFFFF"/>
          </a:solidFill>
          <a:ln w="9525">
            <a:solidFill>
              <a:srgbClr val="000000"/>
            </a:solidFill>
            <a:miter lim="800000"/>
            <a:headEnd/>
            <a:tailEnd/>
          </a:ln>
        </p:spPr>
        <p:txBody>
          <a:bodyPr wrap="none" lIns="86489" tIns="43245" rIns="86489" bIns="43245" anchor="ctr">
            <a:prstTxWarp prst="textNoShape">
              <a:avLst/>
            </a:prstTxWarp>
          </a:bodyPr>
          <a:lstStyle/>
          <a:p>
            <a:endParaRPr lang="en-US" dirty="0"/>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normAutofit/>
          </a:bodyPr>
          <a:lstStyle/>
          <a:p>
            <a:r>
              <a:rPr lang="en-US" dirty="0" smtClean="0"/>
              <a:t>Observe this particular account of an observer to what is described as a UFO attack.</a:t>
            </a:r>
          </a:p>
          <a:p>
            <a:endParaRPr lang="en-US" dirty="0"/>
          </a:p>
        </p:txBody>
      </p:sp>
      <p:sp>
        <p:nvSpPr>
          <p:cNvPr id="7" name="Slide Number Placeholder 6"/>
          <p:cNvSpPr>
            <a:spLocks noGrp="1"/>
          </p:cNvSpPr>
          <p:nvPr>
            <p:ph type="sldNum" sz="quarter" idx="10"/>
          </p:nvPr>
        </p:nvSpPr>
        <p:spPr/>
        <p:txBody>
          <a:bodyPr/>
          <a:lstStyle/>
          <a:p>
            <a:pPr>
              <a:defRPr/>
            </a:pPr>
            <a:fld id="{80249327-EC2F-4096-8D35-6B76097739FC}" type="slidenum">
              <a:rPr lang="en-US" smtClean="0"/>
              <a:pPr>
                <a:defRPr/>
              </a:pPr>
              <a:t>17</a:t>
            </a:fld>
            <a:endParaRPr lang="en-US"/>
          </a:p>
        </p:txBody>
      </p:sp>
      <p:sp>
        <p:nvSpPr>
          <p:cNvPr id="8" name="Footer Placeholder 7"/>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22" name="Text Box 3"/>
          <p:cNvSpPr txBox="1">
            <a:spLocks noChangeArrowheads="1"/>
          </p:cNvSpPr>
          <p:nvPr/>
        </p:nvSpPr>
        <p:spPr bwMode="auto">
          <a:xfrm>
            <a:off x="1178719" y="686405"/>
            <a:ext cx="4500563" cy="3429000"/>
          </a:xfrm>
          <a:prstGeom prst="rect">
            <a:avLst/>
          </a:prstGeom>
          <a:solidFill>
            <a:srgbClr val="FFFFFF"/>
          </a:solidFill>
          <a:ln w="9525">
            <a:solidFill>
              <a:srgbClr val="000000"/>
            </a:solidFill>
            <a:miter lim="800000"/>
            <a:headEnd/>
            <a:tailEnd/>
          </a:ln>
        </p:spPr>
        <p:txBody>
          <a:bodyPr wrap="none" lIns="86489" tIns="43245" rIns="86489" bIns="43245" anchor="ctr">
            <a:prstTxWarp prst="textNoShape">
              <a:avLst/>
            </a:prstTxWarp>
          </a:bodyPr>
          <a:lstStyle/>
          <a:p>
            <a:endParaRPr lang="en-US" dirty="0"/>
          </a:p>
        </p:txBody>
      </p:sp>
      <p:sp>
        <p:nvSpPr>
          <p:cNvPr id="16" name="Slide Image Placeholder 15"/>
          <p:cNvSpPr>
            <a:spLocks noGrp="1" noRot="1" noChangeAspect="1"/>
          </p:cNvSpPr>
          <p:nvPr>
            <p:ph type="sldImg"/>
          </p:nvPr>
        </p:nvSpPr>
        <p:spPr/>
      </p:sp>
      <p:sp>
        <p:nvSpPr>
          <p:cNvPr id="17" name="Notes Placeholder 16"/>
          <p:cNvSpPr>
            <a:spLocks noGrp="1"/>
          </p:cNvSpPr>
          <p:nvPr>
            <p:ph type="body" idx="1"/>
          </p:nvPr>
        </p:nvSpPr>
        <p:spPr/>
        <p:txBody>
          <a:bodyPr>
            <a:normAutofit/>
          </a:bodyPr>
          <a:lstStyle/>
          <a:p>
            <a:r>
              <a:rPr lang="en-US" dirty="0" smtClean="0"/>
              <a:t>Yes, survival as a species does tend to concentrate the mind wonderfully. But, an analysis of the text by a computer indicates that the text is unreliable! Let us catalog the problems: machine error, a typo, ambiguity, a “turn of phrase”, and a missing term (“UFO”). </a:t>
            </a:r>
          </a:p>
          <a:p>
            <a:endParaRPr lang="en-US" dirty="0"/>
          </a:p>
        </p:txBody>
      </p:sp>
      <p:sp>
        <p:nvSpPr>
          <p:cNvPr id="7" name="Slide Number Placeholder 6"/>
          <p:cNvSpPr>
            <a:spLocks noGrp="1"/>
          </p:cNvSpPr>
          <p:nvPr>
            <p:ph type="sldNum" sz="quarter" idx="10"/>
          </p:nvPr>
        </p:nvSpPr>
        <p:spPr/>
        <p:txBody>
          <a:bodyPr/>
          <a:lstStyle/>
          <a:p>
            <a:pPr>
              <a:defRPr/>
            </a:pPr>
            <a:fld id="{80249327-EC2F-4096-8D35-6B76097739FC}" type="slidenum">
              <a:rPr lang="en-US" smtClean="0"/>
              <a:pPr>
                <a:defRPr/>
              </a:pPr>
              <a:t>18</a:t>
            </a:fld>
            <a:endParaRPr lang="en-US"/>
          </a:p>
        </p:txBody>
      </p:sp>
      <p:sp>
        <p:nvSpPr>
          <p:cNvPr id="8" name="Footer Placeholder 7"/>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22" name="Text Box 3"/>
          <p:cNvSpPr txBox="1">
            <a:spLocks noChangeArrowheads="1"/>
          </p:cNvSpPr>
          <p:nvPr/>
        </p:nvSpPr>
        <p:spPr bwMode="auto">
          <a:xfrm>
            <a:off x="1178719" y="686405"/>
            <a:ext cx="4500563" cy="3429000"/>
          </a:xfrm>
          <a:prstGeom prst="rect">
            <a:avLst/>
          </a:prstGeom>
          <a:solidFill>
            <a:srgbClr val="FFFFFF"/>
          </a:solidFill>
          <a:ln w="9525">
            <a:solidFill>
              <a:srgbClr val="000000"/>
            </a:solidFill>
            <a:miter lim="800000"/>
            <a:headEnd/>
            <a:tailEnd/>
          </a:ln>
        </p:spPr>
        <p:txBody>
          <a:bodyPr wrap="none" lIns="86489" tIns="43245" rIns="86489" bIns="43245" anchor="ctr">
            <a:prstTxWarp prst="textNoShape">
              <a:avLst/>
            </a:prstTxWarp>
          </a:bodyPr>
          <a:lstStyle/>
          <a:p>
            <a:endParaRPr lang="en-US" dirty="0"/>
          </a:p>
        </p:txBody>
      </p:sp>
      <p:sp>
        <p:nvSpPr>
          <p:cNvPr id="17" name="Slide Image Placeholder 16"/>
          <p:cNvSpPr>
            <a:spLocks noGrp="1" noRot="1" noChangeAspect="1"/>
          </p:cNvSpPr>
          <p:nvPr>
            <p:ph type="sldImg"/>
          </p:nvPr>
        </p:nvSpPr>
        <p:spPr/>
      </p:sp>
      <p:sp>
        <p:nvSpPr>
          <p:cNvPr id="18" name="Notes Placeholder 17"/>
          <p:cNvSpPr>
            <a:spLocks noGrp="1"/>
          </p:cNvSpPr>
          <p:nvPr>
            <p:ph type="body" idx="1"/>
          </p:nvPr>
        </p:nvSpPr>
        <p:spPr/>
        <p:txBody>
          <a:bodyPr>
            <a:normAutofit/>
          </a:bodyPr>
          <a:lstStyle/>
          <a:p>
            <a:pPr eaLnBrk="1" hangingPunct="1">
              <a:spcBef>
                <a:spcPts val="426"/>
              </a:spcBef>
              <a:tabLst>
                <a:tab pos="0" algn="l"/>
                <a:tab pos="864891" algn="l"/>
                <a:tab pos="1729782" algn="l"/>
                <a:tab pos="2594673" algn="l"/>
                <a:tab pos="3459564" algn="l"/>
                <a:tab pos="4324455" algn="l"/>
                <a:tab pos="5189345" algn="l"/>
                <a:tab pos="6054237" algn="l"/>
                <a:tab pos="6919128" algn="l"/>
                <a:tab pos="7784019" algn="l"/>
                <a:tab pos="8648910" algn="l"/>
                <a:tab pos="9513801" algn="l"/>
              </a:tabLst>
            </a:pPr>
            <a:r>
              <a:rPr lang="en-US" dirty="0" smtClean="0">
                <a:ea typeface="ＭＳ Ｐゴシック" charset="-128"/>
                <a:cs typeface="ＭＳ Ｐゴシック" charset="-128"/>
              </a:rPr>
              <a:t>Consider what an investigator needs to do in this situation. </a:t>
            </a:r>
          </a:p>
          <a:p>
            <a:pPr eaLnBrk="1" hangingPunct="1">
              <a:spcBef>
                <a:spcPts val="426"/>
              </a:spcBef>
              <a:tabLst>
                <a:tab pos="0" algn="l"/>
                <a:tab pos="864891" algn="l"/>
                <a:tab pos="1729782" algn="l"/>
                <a:tab pos="2594673" algn="l"/>
                <a:tab pos="3459564" algn="l"/>
                <a:tab pos="4324455" algn="l"/>
                <a:tab pos="5189345" algn="l"/>
                <a:tab pos="6054237" algn="l"/>
                <a:tab pos="6919128" algn="l"/>
                <a:tab pos="7784019" algn="l"/>
                <a:tab pos="8648910" algn="l"/>
                <a:tab pos="9513801" algn="l"/>
              </a:tabLst>
            </a:pPr>
            <a:r>
              <a:rPr lang="en-US" dirty="0" smtClean="0">
                <a:ea typeface="ＭＳ Ｐゴシック" charset="-128"/>
                <a:cs typeface="ＭＳ Ｐゴシック" charset="-128"/>
              </a:rPr>
              <a:t>We have a large search problem, made more difficult because of misspellings, convoluted prose, clichés, etc. In addition, we have to manage the document meta-data (time, local, author, weather, distance from military base, and so forth). </a:t>
            </a:r>
          </a:p>
          <a:p>
            <a:pPr eaLnBrk="1" hangingPunct="1">
              <a:spcBef>
                <a:spcPts val="426"/>
              </a:spcBef>
              <a:tabLst>
                <a:tab pos="0" algn="l"/>
                <a:tab pos="864891" algn="l"/>
                <a:tab pos="1729782" algn="l"/>
                <a:tab pos="2594673" algn="l"/>
                <a:tab pos="3459564" algn="l"/>
                <a:tab pos="4324455" algn="l"/>
                <a:tab pos="5189345" algn="l"/>
                <a:tab pos="6054237" algn="l"/>
                <a:tab pos="6919128" algn="l"/>
                <a:tab pos="7784019" algn="l"/>
                <a:tab pos="8648910" algn="l"/>
                <a:tab pos="9513801" algn="l"/>
              </a:tabLst>
            </a:pPr>
            <a:r>
              <a:rPr lang="en-US" dirty="0" smtClean="0">
                <a:ea typeface="ＭＳ Ｐゴシック" charset="-128"/>
                <a:cs typeface="ＭＳ Ｐゴシック" charset="-128"/>
              </a:rPr>
              <a:t>Finally, the investigator needs to understand the content. This is achieved by sentiment analysis, custom dictionaries, clustering algorithms, classification algorithms, and finally, knowledge and expertise within the given domain (consider the meaning of “crash” when spoken by a pilot and by a storage administrator).</a:t>
            </a:r>
            <a:endParaRPr lang="en-US" dirty="0" smtClean="0"/>
          </a:p>
          <a:p>
            <a:endParaRPr lang="en-US" dirty="0"/>
          </a:p>
        </p:txBody>
      </p:sp>
      <p:sp>
        <p:nvSpPr>
          <p:cNvPr id="7" name="Slide Number Placeholder 6"/>
          <p:cNvSpPr>
            <a:spLocks noGrp="1"/>
          </p:cNvSpPr>
          <p:nvPr>
            <p:ph type="sldNum" sz="quarter" idx="10"/>
          </p:nvPr>
        </p:nvSpPr>
        <p:spPr/>
        <p:txBody>
          <a:bodyPr/>
          <a:lstStyle/>
          <a:p>
            <a:pPr>
              <a:defRPr/>
            </a:pPr>
            <a:fld id="{80249327-EC2F-4096-8D35-6B76097739FC}" type="slidenum">
              <a:rPr lang="en-US" smtClean="0"/>
              <a:pPr>
                <a:defRPr/>
              </a:pPr>
              <a:t>19</a:t>
            </a:fld>
            <a:endParaRPr lang="en-US"/>
          </a:p>
        </p:txBody>
      </p:sp>
      <p:sp>
        <p:nvSpPr>
          <p:cNvPr id="8" name="Footer Placeholder 7"/>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objectives for this module are shown here.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22" name="Text Box 3"/>
          <p:cNvSpPr txBox="1">
            <a:spLocks noChangeArrowheads="1"/>
          </p:cNvSpPr>
          <p:nvPr/>
        </p:nvSpPr>
        <p:spPr bwMode="auto">
          <a:xfrm>
            <a:off x="1178719" y="686405"/>
            <a:ext cx="4500563" cy="3429000"/>
          </a:xfrm>
          <a:prstGeom prst="rect">
            <a:avLst/>
          </a:prstGeom>
          <a:solidFill>
            <a:srgbClr val="FFFFFF"/>
          </a:solidFill>
          <a:ln w="9525">
            <a:solidFill>
              <a:srgbClr val="000000"/>
            </a:solidFill>
            <a:miter lim="800000"/>
            <a:headEnd/>
            <a:tailEnd/>
          </a:ln>
        </p:spPr>
        <p:txBody>
          <a:bodyPr wrap="none" lIns="86489" tIns="43245" rIns="86489" bIns="43245" anchor="ctr">
            <a:prstTxWarp prst="textNoShape">
              <a:avLst/>
            </a:prstTxWarp>
          </a:bodyPr>
          <a:lstStyle/>
          <a:p>
            <a:endParaRPr lang="en-US" dirty="0"/>
          </a:p>
        </p:txBody>
      </p:sp>
      <p:sp>
        <p:nvSpPr>
          <p:cNvPr id="9" name="Slide Image Placeholder 8"/>
          <p:cNvSpPr>
            <a:spLocks noGrp="1" noRot="1" noChangeAspect="1"/>
          </p:cNvSpPr>
          <p:nvPr>
            <p:ph type="sldImg"/>
          </p:nvPr>
        </p:nvSpPr>
        <p:spPr/>
      </p:sp>
      <p:sp>
        <p:nvSpPr>
          <p:cNvPr id="12" name="Notes Placeholder 11"/>
          <p:cNvSpPr>
            <a:spLocks noGrp="1"/>
          </p:cNvSpPr>
          <p:nvPr>
            <p:ph type="body" idx="1"/>
          </p:nvPr>
        </p:nvSpPr>
        <p:spPr/>
        <p:txBody>
          <a:bodyPr>
            <a:normAutofit/>
          </a:bodyPr>
          <a:lstStyle/>
          <a:p>
            <a:pPr>
              <a:defRPr/>
            </a:pPr>
            <a:r>
              <a:rPr lang="en-US" dirty="0" smtClean="0"/>
              <a:t>Once the texts have been </a:t>
            </a:r>
            <a:r>
              <a:rPr lang="en-US" dirty="0" err="1" smtClean="0"/>
              <a:t>vectorized</a:t>
            </a:r>
            <a:r>
              <a:rPr lang="en-US" dirty="0" smtClean="0"/>
              <a:t> they can be subjected to many advanced techniques. </a:t>
            </a:r>
            <a:r>
              <a:rPr lang="en-US" b="1" dirty="0" smtClean="0"/>
              <a:t>A vector is really a key followed by a list of numerical values</a:t>
            </a:r>
            <a:r>
              <a:rPr lang="en-US" dirty="0" smtClean="0"/>
              <a:t>.  </a:t>
            </a:r>
          </a:p>
          <a:p>
            <a:r>
              <a:rPr lang="en-US" dirty="0" smtClean="0"/>
              <a:t>These include </a:t>
            </a:r>
            <a:r>
              <a:rPr lang="en-US" b="1" dirty="0" smtClean="0"/>
              <a:t>clustering</a:t>
            </a:r>
            <a:r>
              <a:rPr lang="en-US" dirty="0" smtClean="0"/>
              <a:t>, which mean find  “clouds” in the data, such as topics, and use these to guide discovery. Among the techniques applied here are </a:t>
            </a:r>
            <a:r>
              <a:rPr lang="en-US" b="1" dirty="0" smtClean="0"/>
              <a:t>k-means clustering</a:t>
            </a:r>
            <a:r>
              <a:rPr lang="en-US" dirty="0" smtClean="0"/>
              <a:t>, where we attempt to find “k” clouds, and agglomerative clustering, where single items are aggregated into clusters.</a:t>
            </a:r>
          </a:p>
          <a:p>
            <a:r>
              <a:rPr lang="en-US" b="1" dirty="0" smtClean="0"/>
              <a:t>Classification</a:t>
            </a:r>
            <a:r>
              <a:rPr lang="en-US" dirty="0" smtClean="0"/>
              <a:t> identifies which documents fall into a particular category, such as “red”, “blue” or “green.” </a:t>
            </a:r>
          </a:p>
          <a:p>
            <a:r>
              <a:rPr lang="en-US" b="1" dirty="0" smtClean="0"/>
              <a:t>Decision trees </a:t>
            </a:r>
            <a:r>
              <a:rPr lang="en-US" dirty="0" smtClean="0"/>
              <a:t>construct a series of yes/no decisions such that a document can be assigned to a particular category. </a:t>
            </a:r>
          </a:p>
          <a:p>
            <a:r>
              <a:rPr lang="en-US" dirty="0" smtClean="0"/>
              <a:t>Last is </a:t>
            </a:r>
            <a:r>
              <a:rPr lang="en-US" b="1" dirty="0" smtClean="0"/>
              <a:t>scoring</a:t>
            </a:r>
            <a:r>
              <a:rPr lang="en-US" dirty="0" smtClean="0"/>
              <a:t>: once models have been built, we can use them to automatically categorize incoming documents. </a:t>
            </a:r>
          </a:p>
          <a:p>
            <a:endParaRPr lang="en-US" dirty="0" smtClean="0"/>
          </a:p>
          <a:p>
            <a:endParaRPr lang="en-US" dirty="0"/>
          </a:p>
        </p:txBody>
      </p:sp>
      <p:sp>
        <p:nvSpPr>
          <p:cNvPr id="7" name="Slide Number Placeholder 6"/>
          <p:cNvSpPr>
            <a:spLocks noGrp="1"/>
          </p:cNvSpPr>
          <p:nvPr>
            <p:ph type="sldNum" sz="quarter" idx="10"/>
          </p:nvPr>
        </p:nvSpPr>
        <p:spPr/>
        <p:txBody>
          <a:bodyPr/>
          <a:lstStyle/>
          <a:p>
            <a:pPr>
              <a:defRPr/>
            </a:pPr>
            <a:fld id="{80249327-EC2F-4096-8D35-6B76097739FC}" type="slidenum">
              <a:rPr lang="en-US" smtClean="0"/>
              <a:pPr>
                <a:defRPr/>
              </a:pPr>
              <a:t>20</a:t>
            </a:fld>
            <a:endParaRPr lang="en-US"/>
          </a:p>
        </p:txBody>
      </p:sp>
      <p:sp>
        <p:nvSpPr>
          <p:cNvPr id="8" name="Footer Placeholder 7"/>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Unfortunately, people may use</a:t>
            </a:r>
            <a:r>
              <a:rPr lang="en-US" baseline="0" dirty="0" smtClean="0"/>
              <a:t> the word “</a:t>
            </a:r>
            <a:r>
              <a:rPr lang="en-US" dirty="0" smtClean="0"/>
              <a:t>Hadoop” to mean multiple</a:t>
            </a:r>
            <a:r>
              <a:rPr lang="en-US" baseline="0" dirty="0" smtClean="0"/>
              <a:t> things.  They may use it to describe the </a:t>
            </a:r>
            <a:r>
              <a:rPr lang="en-US" baseline="0" dirty="0" err="1" smtClean="0"/>
              <a:t>MapReduce</a:t>
            </a:r>
            <a:r>
              <a:rPr lang="en-US" baseline="0" dirty="0" smtClean="0"/>
              <a:t> paradigm, or they may use if to describe massive unstructured data storage using commodity hardware (although commodity doesn’t mean inexpensive). </a:t>
            </a:r>
          </a:p>
          <a:p>
            <a:r>
              <a:rPr lang="en-US" baseline="0" dirty="0" smtClean="0"/>
              <a:t>On the other hand, they may be referring to the Java classes provided by Hadoop that support HDFS file types or provide </a:t>
            </a:r>
            <a:r>
              <a:rPr lang="en-US" baseline="0" dirty="0" err="1" smtClean="0"/>
              <a:t>MapReduce</a:t>
            </a:r>
            <a:r>
              <a:rPr lang="en-US" baseline="0" dirty="0" smtClean="0"/>
              <a:t> job management. </a:t>
            </a:r>
          </a:p>
          <a:p>
            <a:r>
              <a:rPr lang="en-US" baseline="0" dirty="0" smtClean="0"/>
              <a:t>Or they may be referring to HDFS: the Hadoop distributed file system. And they might mean both HDFS and MapReduce.</a:t>
            </a:r>
          </a:p>
          <a:p>
            <a:r>
              <a:rPr lang="en-US" baseline="0" dirty="0" smtClean="0"/>
              <a:t>The point is that </a:t>
            </a:r>
            <a:r>
              <a:rPr lang="en-US" b="1" baseline="0" dirty="0" smtClean="0"/>
              <a:t>Hadoop enables the Data Scientist to create </a:t>
            </a:r>
            <a:r>
              <a:rPr lang="en-US" b="1" baseline="0" dirty="0" err="1" smtClean="0"/>
              <a:t>MapReduce</a:t>
            </a:r>
            <a:r>
              <a:rPr lang="en-US" b="1" baseline="0" dirty="0" smtClean="0"/>
              <a:t> jobs quickly and efficiently.</a:t>
            </a:r>
            <a:r>
              <a:rPr lang="en-US" baseline="0" dirty="0" smtClean="0"/>
              <a:t> As we shall see, one can utilize Hadoop at multiple levels: writing </a:t>
            </a:r>
            <a:r>
              <a:rPr lang="en-US" baseline="0" dirty="0" err="1" smtClean="0"/>
              <a:t>MapReduce</a:t>
            </a:r>
            <a:r>
              <a:rPr lang="en-US" baseline="0" dirty="0" smtClean="0"/>
              <a:t> modules in Java, leveraging streaming mode to write such functions in one of several scripting languages, or utilizing a higher level interface such as Pig or Hive. </a:t>
            </a:r>
          </a:p>
          <a:p>
            <a:r>
              <a:rPr lang="en-US" baseline="0" dirty="0" smtClean="0"/>
              <a:t>The Web site </a:t>
            </a:r>
            <a:r>
              <a:rPr lang="en-US" dirty="0" smtClean="0">
                <a:hlinkClick r:id="rId3"/>
              </a:rPr>
              <a:t>http://hadoop.apache.org/</a:t>
            </a:r>
            <a:r>
              <a:rPr lang="en-US" dirty="0" smtClean="0"/>
              <a:t> provides a solid foundation for unstructured data mining and management.</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So what exactly</a:t>
            </a:r>
            <a:r>
              <a:rPr lang="en-US" b="1" baseline="0" dirty="0" smtClean="0"/>
              <a:t> is Hadoop anyway? </a:t>
            </a:r>
          </a:p>
          <a:p>
            <a:r>
              <a:rPr lang="en-US" baseline="0" dirty="0" smtClean="0"/>
              <a:t>The quick answer is that Hadoop is a </a:t>
            </a:r>
            <a:r>
              <a:rPr lang="en-US" dirty="0" smtClean="0"/>
              <a:t>framework for performing Big Data Analytics,</a:t>
            </a:r>
            <a:r>
              <a:rPr lang="en-US" baseline="0" dirty="0" smtClean="0"/>
              <a:t> and as such is a</a:t>
            </a:r>
            <a:r>
              <a:rPr lang="en-US" dirty="0" smtClean="0"/>
              <a:t>n </a:t>
            </a:r>
            <a:r>
              <a:rPr lang="en-US" b="1" i="1" dirty="0" smtClean="0"/>
              <a:t>implementation</a:t>
            </a:r>
            <a:r>
              <a:rPr lang="en-US" dirty="0" smtClean="0"/>
              <a:t> of the MapReduce programming model. </a:t>
            </a:r>
          </a:p>
          <a:p>
            <a:r>
              <a:rPr lang="en-US" b="1" dirty="0" smtClean="0"/>
              <a:t>Hadoop is comprised of two main components,  HDFS</a:t>
            </a:r>
            <a:r>
              <a:rPr lang="en-US" dirty="0" smtClean="0"/>
              <a:t> for </a:t>
            </a:r>
            <a:r>
              <a:rPr lang="en-US" baseline="0" dirty="0" smtClean="0"/>
              <a:t>storing big data </a:t>
            </a:r>
            <a:r>
              <a:rPr lang="en-US" dirty="0" smtClean="0"/>
              <a:t>and </a:t>
            </a:r>
            <a:r>
              <a:rPr lang="en-US" b="1" baseline="0" dirty="0" smtClean="0"/>
              <a:t>MapReduce</a:t>
            </a:r>
            <a:r>
              <a:rPr lang="en-US" baseline="0" dirty="0" smtClean="0"/>
              <a:t> for big data analytics. </a:t>
            </a:r>
          </a:p>
          <a:p>
            <a:r>
              <a:rPr lang="en-US" baseline="0" dirty="0" smtClean="0"/>
              <a:t>The storage function consists of H</a:t>
            </a:r>
            <a:r>
              <a:rPr lang="en-US" dirty="0" smtClean="0"/>
              <a:t>DFS</a:t>
            </a:r>
            <a:r>
              <a:rPr lang="en-US" baseline="0" dirty="0" smtClean="0"/>
              <a:t> (</a:t>
            </a:r>
            <a:r>
              <a:rPr lang="en-US" dirty="0" smtClean="0"/>
              <a:t>Hadoop Distributed File System) that</a:t>
            </a:r>
            <a:r>
              <a:rPr lang="en-US" baseline="0" dirty="0" smtClean="0"/>
              <a:t> provides a r</a:t>
            </a:r>
            <a:r>
              <a:rPr lang="en-US" dirty="0" smtClean="0"/>
              <a:t>eliable, redundant, distributed file system optimized for large files. </a:t>
            </a:r>
          </a:p>
          <a:p>
            <a:r>
              <a:rPr lang="en-US" dirty="0" smtClean="0"/>
              <a:t>The analytics functions</a:t>
            </a:r>
            <a:r>
              <a:rPr lang="en-US" baseline="0" dirty="0" smtClean="0"/>
              <a:t> are provided by </a:t>
            </a:r>
            <a:r>
              <a:rPr lang="en-US" dirty="0" smtClean="0"/>
              <a:t>MapReduce that consists of a Java</a:t>
            </a:r>
            <a:r>
              <a:rPr lang="en-US" baseline="0" dirty="0" smtClean="0"/>
              <a:t> API as well as software to implement the services that Hadoop needs to function</a:t>
            </a:r>
            <a:r>
              <a:rPr lang="en-US" dirty="0" smtClean="0"/>
              <a:t>.</a:t>
            </a:r>
            <a:r>
              <a:rPr lang="en-US" baseline="0" dirty="0" smtClean="0"/>
              <a:t> </a:t>
            </a:r>
          </a:p>
          <a:p>
            <a:r>
              <a:rPr lang="en-US" dirty="0" smtClean="0"/>
              <a:t>Hadoop glues the storage and analytics together in a framework</a:t>
            </a:r>
            <a:r>
              <a:rPr lang="en-US" baseline="0" dirty="0" smtClean="0"/>
              <a:t> that </a:t>
            </a:r>
            <a:r>
              <a:rPr lang="en-US" dirty="0" smtClean="0"/>
              <a:t>provides reliability, scalability, and management of the data.</a:t>
            </a:r>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Let’s look a little deeper at the HDFS. </a:t>
            </a:r>
          </a:p>
          <a:p>
            <a:r>
              <a:rPr lang="en-US" baseline="0" dirty="0" smtClean="0"/>
              <a:t>Between MapReduce and HDFS, </a:t>
            </a:r>
            <a:r>
              <a:rPr lang="en-US" b="1" baseline="0" dirty="0" smtClean="0"/>
              <a:t>Hadoop supports four different node types </a:t>
            </a:r>
            <a:r>
              <a:rPr lang="en-US" baseline="0" dirty="0" smtClean="0"/>
              <a:t>(a node is a particular machine on the network). </a:t>
            </a:r>
          </a:p>
          <a:p>
            <a:r>
              <a:rPr lang="en-US" baseline="0" dirty="0" smtClean="0"/>
              <a:t>The NameNode and the DataNode are part of the HDFS implementation.  Apache Hadoop has one NameNode and multiple DataNodes (there may be a secondary NameNode as well, but we won’t consider that here). </a:t>
            </a:r>
          </a:p>
          <a:p>
            <a:r>
              <a:rPr lang="en-US" dirty="0" smtClean="0"/>
              <a:t>The </a:t>
            </a:r>
            <a:r>
              <a:rPr lang="en-US" b="1" dirty="0" smtClean="0"/>
              <a:t>NameNode service in Hadoop acts</a:t>
            </a:r>
            <a:r>
              <a:rPr lang="en-US" b="1" baseline="0" dirty="0" smtClean="0"/>
              <a:t> as a regulator/resolver between a client and the various DataNode servers</a:t>
            </a:r>
            <a:r>
              <a:rPr lang="en-US" baseline="0" dirty="0" smtClean="0"/>
              <a:t>. The NameNode manages that name space by determining </a:t>
            </a:r>
            <a:r>
              <a:rPr lang="en-US" b="0" baseline="0" dirty="0" smtClean="0"/>
              <a:t>which DataNode contains the data requested by the client and redirecting the client to that particular datanode. </a:t>
            </a:r>
            <a:r>
              <a:rPr lang="en-US" baseline="0" dirty="0" smtClean="0"/>
              <a:t>DataNodes in HDFS are</a:t>
            </a:r>
            <a:r>
              <a:rPr lang="en-US" dirty="0" smtClean="0"/>
              <a:t> (</a:t>
            </a:r>
            <a:r>
              <a:rPr lang="en-US" baseline="0" dirty="0" smtClean="0"/>
              <a:t>oddly enough) where the data is actually stored. </a:t>
            </a:r>
          </a:p>
          <a:p>
            <a:r>
              <a:rPr lang="en-US" baseline="0" dirty="0" smtClean="0"/>
              <a:t>Hadoop is “rack aware”: that is, the NameNode and the Jobtracker node utilize a data structure that determines what DataNode is preferred based on the “network distance” between them. Nodes that are “closer” are preferred (same rack, different rack, same datacenter).  </a:t>
            </a:r>
          </a:p>
          <a:p>
            <a:r>
              <a:rPr lang="en-US" baseline="0" dirty="0" smtClean="0"/>
              <a:t>The data itself is replicated across racks: this means that a failure in one rack will not halt data access at the expense of possibly slower response. Since HDFS isn’t suitable for near real-time access, this is acceptable in the majority of cases.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Hadoop provides two operational modes, where each mode supports a type of interaction with MapReduce and HDFS. Since Hadoop is written in Java and provides Java classes and APIs to access them, </a:t>
            </a:r>
            <a:r>
              <a:rPr lang="en-US" b="1" baseline="0" dirty="0" smtClean="0"/>
              <a:t>Java MapReduce mode </a:t>
            </a:r>
            <a:r>
              <a:rPr lang="en-US" baseline="0" dirty="0" smtClean="0"/>
              <a:t>writes the mapper, combiner and reducer functions in Java. In the Java MapReduce mode, input data is made available to each function a record at a time.</a:t>
            </a:r>
          </a:p>
          <a:p>
            <a:r>
              <a:rPr lang="en-US" baseline="0" dirty="0" smtClean="0"/>
              <a:t>In contrast, </a:t>
            </a:r>
            <a:r>
              <a:rPr lang="en-US" b="1" baseline="0" dirty="0" smtClean="0"/>
              <a:t>streaming mode </a:t>
            </a:r>
            <a:r>
              <a:rPr lang="en-US" baseline="0" dirty="0" smtClean="0"/>
              <a:t>supports standard *nix streams (stdin, stdout) and the *nix pipe mechanisms. This means that all the MapReduce functions can be written in any programming or scripting language you desire (C, Ruby, Python, Perl, etc.) Although input can be read a line at a time, some languages support the “slurping” of the entire input stream into memory (Perl is one example).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normAutofit/>
          </a:bodyPr>
          <a:lstStyle/>
          <a:p>
            <a:pPr lvl="0"/>
            <a:r>
              <a:rPr lang="en-US" dirty="0" smtClean="0">
                <a:solidFill>
                  <a:prstClr val="black"/>
                </a:solidFill>
                <a:ea typeface="ＭＳ Ｐゴシック" charset="-128"/>
                <a:cs typeface="ＭＳ Ｐゴシック" charset="-128"/>
              </a:rPr>
              <a:t>Here’s an example of defining a Map class </a:t>
            </a:r>
            <a:r>
              <a:rPr lang="en-US" i="1" dirty="0" err="1" smtClean="0">
                <a:solidFill>
                  <a:prstClr val="black"/>
                </a:solidFill>
                <a:ea typeface="ＭＳ Ｐゴシック" charset="-128"/>
                <a:cs typeface="ＭＳ Ｐゴシック" charset="-128"/>
              </a:rPr>
              <a:t>MapClass</a:t>
            </a:r>
            <a:r>
              <a:rPr lang="en-US" dirty="0" smtClean="0">
                <a:solidFill>
                  <a:prstClr val="black"/>
                </a:solidFill>
                <a:ea typeface="ＭＳ Ｐゴシック" charset="-128"/>
                <a:cs typeface="ＭＳ Ｐゴシック" charset="-128"/>
              </a:rPr>
              <a:t> that inherits from the </a:t>
            </a:r>
            <a:r>
              <a:rPr lang="en-US" dirty="0" err="1" smtClean="0">
                <a:solidFill>
                  <a:prstClr val="black"/>
                </a:solidFill>
                <a:ea typeface="ＭＳ Ｐゴシック" charset="-128"/>
                <a:cs typeface="ＭＳ Ｐゴシック" charset="-128"/>
              </a:rPr>
              <a:t>MapReduceBase</a:t>
            </a:r>
            <a:r>
              <a:rPr lang="en-US" dirty="0" smtClean="0">
                <a:solidFill>
                  <a:prstClr val="black"/>
                </a:solidFill>
                <a:ea typeface="ＭＳ Ｐゴシック" charset="-128"/>
                <a:cs typeface="ＭＳ Ｐゴシック" charset="-128"/>
              </a:rPr>
              <a:t> class and implements the </a:t>
            </a:r>
            <a:r>
              <a:rPr lang="en-US" dirty="0" err="1" smtClean="0">
                <a:solidFill>
                  <a:prstClr val="black"/>
                </a:solidFill>
                <a:ea typeface="ＭＳ Ｐゴシック" charset="-128"/>
                <a:cs typeface="ＭＳ Ｐゴシック" charset="-128"/>
              </a:rPr>
              <a:t>Mapper</a:t>
            </a:r>
            <a:r>
              <a:rPr lang="en-US" dirty="0" smtClean="0">
                <a:solidFill>
                  <a:prstClr val="black"/>
                </a:solidFill>
                <a:ea typeface="ＭＳ Ｐゴシック" charset="-128"/>
                <a:cs typeface="ＭＳ Ｐゴシック" charset="-128"/>
              </a:rPr>
              <a:t> interface. In this case, it’s a </a:t>
            </a:r>
            <a:r>
              <a:rPr lang="en-US" i="1" dirty="0" smtClean="0">
                <a:solidFill>
                  <a:prstClr val="black"/>
                </a:solidFill>
                <a:ea typeface="ＭＳ Ｐゴシック" charset="-128"/>
                <a:cs typeface="ＭＳ Ｐゴシック" charset="-128"/>
              </a:rPr>
              <a:t>map</a:t>
            </a:r>
            <a:r>
              <a:rPr lang="en-US" dirty="0" smtClean="0">
                <a:solidFill>
                  <a:prstClr val="black"/>
                </a:solidFill>
                <a:ea typeface="ＭＳ Ｐゴシック" charset="-128"/>
                <a:cs typeface="ＭＳ Ｐゴシック" charset="-128"/>
              </a:rPr>
              <a:t> function that takes as input a key value, a text value, an </a:t>
            </a:r>
            <a:r>
              <a:rPr lang="en-US" dirty="0" err="1" smtClean="0">
                <a:solidFill>
                  <a:prstClr val="black"/>
                </a:solidFill>
                <a:ea typeface="ＭＳ Ｐゴシック" charset="-128"/>
                <a:cs typeface="ＭＳ Ｐゴシック" charset="-128"/>
              </a:rPr>
              <a:t>OutPutCollect</a:t>
            </a:r>
            <a:r>
              <a:rPr lang="en-US" dirty="0" smtClean="0">
                <a:solidFill>
                  <a:prstClr val="black"/>
                </a:solidFill>
                <a:ea typeface="ＭＳ Ｐゴシック" charset="-128"/>
                <a:cs typeface="ＭＳ Ｐゴシック" charset="-128"/>
              </a:rPr>
              <a:t>, and a reporter. </a:t>
            </a:r>
          </a:p>
          <a:p>
            <a:pPr lvl="0"/>
            <a:r>
              <a:rPr lang="en-US" dirty="0" err="1" smtClean="0">
                <a:solidFill>
                  <a:prstClr val="black"/>
                </a:solidFill>
                <a:ea typeface="ＭＳ Ｐゴシック" charset="-128"/>
                <a:cs typeface="ＭＳ Ｐゴシック" charset="-128"/>
              </a:rPr>
              <a:t>Hadoop</a:t>
            </a:r>
            <a:r>
              <a:rPr lang="en-US" dirty="0" smtClean="0">
                <a:solidFill>
                  <a:prstClr val="black"/>
                </a:solidFill>
                <a:ea typeface="ＭＳ Ｐゴシック" charset="-128"/>
                <a:cs typeface="ＭＳ Ｐゴシック" charset="-128"/>
              </a:rPr>
              <a:t> defines Java classes that replace/enhance the standard Java classes: for example, </a:t>
            </a:r>
            <a:r>
              <a:rPr lang="en-US" dirty="0" err="1" smtClean="0">
                <a:solidFill>
                  <a:prstClr val="black"/>
                </a:solidFill>
                <a:ea typeface="ＭＳ Ｐゴシック" charset="-128"/>
                <a:cs typeface="ＭＳ Ｐゴシック" charset="-128"/>
              </a:rPr>
              <a:t>IntWritable</a:t>
            </a:r>
            <a:r>
              <a:rPr lang="en-US" dirty="0" smtClean="0">
                <a:solidFill>
                  <a:prstClr val="black"/>
                </a:solidFill>
                <a:ea typeface="ＭＳ Ｐゴシック" charset="-128"/>
                <a:cs typeface="ＭＳ Ｐゴシック" charset="-128"/>
              </a:rPr>
              <a:t> instead of </a:t>
            </a:r>
            <a:r>
              <a:rPr lang="en-US" dirty="0" err="1" smtClean="0">
                <a:solidFill>
                  <a:prstClr val="black"/>
                </a:solidFill>
                <a:ea typeface="ＭＳ Ｐゴシック" charset="-128"/>
                <a:cs typeface="ＭＳ Ｐゴシック" charset="-128"/>
              </a:rPr>
              <a:t>Int</a:t>
            </a:r>
            <a:r>
              <a:rPr lang="en-US" dirty="0" smtClean="0">
                <a:solidFill>
                  <a:prstClr val="black"/>
                </a:solidFill>
                <a:ea typeface="ＭＳ Ｐゴシック" charset="-128"/>
                <a:cs typeface="ＭＳ Ｐゴシック" charset="-128"/>
              </a:rPr>
              <a:t>, Text instead of String. </a:t>
            </a:r>
          </a:p>
          <a:p>
            <a:pPr lvl="0"/>
            <a:r>
              <a:rPr lang="en-US" dirty="0" smtClean="0">
                <a:solidFill>
                  <a:prstClr val="black"/>
                </a:solidFill>
                <a:ea typeface="ＭＳ Ｐゴシック" charset="-128"/>
                <a:cs typeface="ＭＳ Ｐゴシック" charset="-128"/>
              </a:rPr>
              <a:t>This is done to optimize i/o operations on the data. </a:t>
            </a:r>
            <a:r>
              <a:rPr lang="en-US" dirty="0" err="1" smtClean="0">
                <a:solidFill>
                  <a:prstClr val="black"/>
                </a:solidFill>
                <a:ea typeface="ＭＳ Ｐゴシック" charset="-128"/>
                <a:cs typeface="ＭＳ Ｐゴシック" charset="-128"/>
              </a:rPr>
              <a:t>Hadoop</a:t>
            </a:r>
            <a:r>
              <a:rPr lang="en-US" dirty="0" smtClean="0">
                <a:solidFill>
                  <a:prstClr val="black"/>
                </a:solidFill>
                <a:ea typeface="ＭＳ Ｐゴシック" charset="-128"/>
                <a:cs typeface="ＭＳ Ｐゴシック" charset="-128"/>
              </a:rPr>
              <a:t> also defines a series of base classes and interfaces that enables the developer to write </a:t>
            </a:r>
            <a:r>
              <a:rPr lang="en-US" dirty="0" err="1" smtClean="0">
                <a:solidFill>
                  <a:prstClr val="black"/>
                </a:solidFill>
                <a:ea typeface="ＭＳ Ｐゴシック" charset="-128"/>
                <a:cs typeface="ＭＳ Ｐゴシック" charset="-128"/>
              </a:rPr>
              <a:t>Mapper</a:t>
            </a:r>
            <a:r>
              <a:rPr lang="en-US" dirty="0" smtClean="0">
                <a:solidFill>
                  <a:prstClr val="black"/>
                </a:solidFill>
                <a:ea typeface="ＭＳ Ｐゴシック" charset="-128"/>
                <a:cs typeface="ＭＳ Ｐゴシック" charset="-128"/>
              </a:rPr>
              <a:t> and Reducer classes and focus more closely on the analysis code than the underling technical implementations. </a:t>
            </a:r>
          </a:p>
          <a:p>
            <a:pPr lvl="0"/>
            <a:r>
              <a:rPr lang="en-US" dirty="0" smtClean="0">
                <a:solidFill>
                  <a:prstClr val="black"/>
                </a:solidFill>
                <a:ea typeface="ＭＳ Ｐゴシック" charset="-128"/>
                <a:cs typeface="ＭＳ Ｐゴシック" charset="-128"/>
              </a:rPr>
              <a:t>In this example, the </a:t>
            </a:r>
            <a:r>
              <a:rPr lang="en-US" dirty="0" err="1" smtClean="0">
                <a:solidFill>
                  <a:prstClr val="black"/>
                </a:solidFill>
                <a:ea typeface="ＭＳ Ｐゴシック" charset="-128"/>
                <a:cs typeface="ＭＳ Ｐゴシック" charset="-128"/>
              </a:rPr>
              <a:t>MapClass</a:t>
            </a:r>
            <a:r>
              <a:rPr lang="en-US" dirty="0" smtClean="0">
                <a:solidFill>
                  <a:prstClr val="black"/>
                </a:solidFill>
                <a:ea typeface="ＭＳ Ｐゴシック" charset="-128"/>
                <a:cs typeface="ＭＳ Ｐゴシック" charset="-128"/>
              </a:rPr>
              <a:t> class utilizes the </a:t>
            </a:r>
            <a:r>
              <a:rPr lang="en-US" dirty="0" err="1" smtClean="0">
                <a:solidFill>
                  <a:prstClr val="black"/>
                </a:solidFill>
                <a:ea typeface="ＭＳ Ｐゴシック" charset="-128"/>
                <a:cs typeface="ＭＳ Ｐゴシック" charset="-128"/>
              </a:rPr>
              <a:t>MapReduceBase</a:t>
            </a:r>
            <a:r>
              <a:rPr lang="en-US" dirty="0" smtClean="0">
                <a:solidFill>
                  <a:prstClr val="black"/>
                </a:solidFill>
                <a:ea typeface="ＭＳ Ｐゴシック" charset="-128"/>
                <a:cs typeface="ＭＳ Ｐゴシック" charset="-128"/>
              </a:rPr>
              <a:t>, the </a:t>
            </a:r>
            <a:r>
              <a:rPr lang="en-US" dirty="0" err="1" smtClean="0">
                <a:solidFill>
                  <a:prstClr val="black"/>
                </a:solidFill>
                <a:ea typeface="ＭＳ Ｐゴシック" charset="-128"/>
                <a:cs typeface="ＭＳ Ｐゴシック" charset="-128"/>
              </a:rPr>
              <a:t>Mapper</a:t>
            </a:r>
            <a:r>
              <a:rPr lang="en-US" dirty="0" smtClean="0">
                <a:solidFill>
                  <a:prstClr val="black"/>
                </a:solidFill>
                <a:ea typeface="ＭＳ Ｐゴシック" charset="-128"/>
                <a:cs typeface="ＭＳ Ｐゴシック" charset="-128"/>
              </a:rPr>
              <a:t> interface, and an </a:t>
            </a:r>
            <a:r>
              <a:rPr lang="en-US" dirty="0" err="1" smtClean="0">
                <a:solidFill>
                  <a:prstClr val="black"/>
                </a:solidFill>
                <a:ea typeface="ＭＳ Ｐゴシック" charset="-128"/>
                <a:cs typeface="ＭＳ Ｐゴシック" charset="-128"/>
              </a:rPr>
              <a:t>OutputCollector</a:t>
            </a:r>
            <a:r>
              <a:rPr lang="en-US" dirty="0" smtClean="0">
                <a:solidFill>
                  <a:prstClr val="black"/>
                </a:solidFill>
                <a:ea typeface="ＭＳ Ｐゴシック" charset="-128"/>
                <a:cs typeface="ＭＳ Ｐゴシック" charset="-128"/>
              </a:rPr>
              <a:t> class to perform its functions. Programming </a:t>
            </a:r>
            <a:r>
              <a:rPr lang="en-US" dirty="0" err="1" smtClean="0">
                <a:solidFill>
                  <a:prstClr val="black"/>
                </a:solidFill>
                <a:ea typeface="ＭＳ Ｐゴシック" charset="-128"/>
                <a:cs typeface="ＭＳ Ｐゴシック" charset="-128"/>
              </a:rPr>
              <a:t>Hadoop</a:t>
            </a:r>
            <a:r>
              <a:rPr lang="en-US" dirty="0" smtClean="0">
                <a:solidFill>
                  <a:prstClr val="black"/>
                </a:solidFill>
                <a:ea typeface="ＭＳ Ｐゴシック" charset="-128"/>
                <a:cs typeface="ＭＳ Ｐゴシック" charset="-128"/>
              </a:rPr>
              <a:t> using Java means that the developer has to learn the appropriate use of these classes and their associated methods.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smtClean="0"/>
              <a:t>This</a:t>
            </a:r>
            <a:r>
              <a:rPr lang="en-US" baseline="0" dirty="0" smtClean="0"/>
              <a:t> example shows a Hadoop invocation that uses the streaming interface. Let’s go through each numbered line. Our Mapper and Reducer function are written Python. </a:t>
            </a:r>
          </a:p>
          <a:p>
            <a:pPr marL="228600" indent="-228600">
              <a:buAutoNum type="arabicPeriod"/>
            </a:pPr>
            <a:r>
              <a:rPr lang="en-US" baseline="0" dirty="0" smtClean="0"/>
              <a:t>Hadoop implements the streaming function as a .jar (java archive) file. This line describes the jar file that implements the streaming framework</a:t>
            </a:r>
          </a:p>
          <a:p>
            <a:pPr marL="228600" indent="-228600">
              <a:buAutoNum type="arabicPeriod"/>
            </a:pPr>
            <a:r>
              <a:rPr lang="en-US" baseline="0" dirty="0" smtClean="0"/>
              <a:t>The –input argument defines the location of the input data in HDFS</a:t>
            </a:r>
          </a:p>
          <a:p>
            <a:pPr marL="228600" indent="-228600">
              <a:buAutoNum type="arabicPeriod"/>
            </a:pPr>
            <a:r>
              <a:rPr lang="en-US" baseline="0" dirty="0" smtClean="0"/>
              <a:t>Likewise,  the –output switch defines the location for the output data</a:t>
            </a:r>
            <a:r>
              <a:rPr lang="en-US" dirty="0" smtClean="0"/>
              <a:t> in HDFS</a:t>
            </a:r>
            <a:endParaRPr lang="en-US" baseline="0" dirty="0" smtClean="0"/>
          </a:p>
          <a:p>
            <a:pPr marL="228600" indent="-228600">
              <a:buAutoNum type="arabicPeriod"/>
            </a:pPr>
            <a:r>
              <a:rPr lang="en-US" baseline="0" dirty="0" smtClean="0"/>
              <a:t>The –mapper switch defines the program to run that implements the Map function. This can be a Unix pipeline command, or a single command</a:t>
            </a:r>
          </a:p>
          <a:p>
            <a:pPr marL="228600" indent="-228600">
              <a:buAutoNum type="arabicPeriod"/>
            </a:pPr>
            <a:r>
              <a:rPr lang="en-US" baseline="0" dirty="0" smtClean="0"/>
              <a:t>The –reducer argument names the program to run that implements the reduce function</a:t>
            </a:r>
          </a:p>
          <a:p>
            <a:pPr marL="228600" indent="-228600">
              <a:buAutoNum type="arabicPeriod"/>
            </a:pPr>
            <a:r>
              <a:rPr lang="en-US" baseline="0" dirty="0" smtClean="0"/>
              <a:t>When running using fully-distributed HDFS, the </a:t>
            </a:r>
            <a:r>
              <a:rPr lang="en-US" i="1" baseline="0" dirty="0" smtClean="0"/>
              <a:t>–file </a:t>
            </a:r>
            <a:r>
              <a:rPr lang="en-US" baseline="0" dirty="0" smtClean="0"/>
              <a:t>arguments denote which programs must be copied to the DataNodes</a:t>
            </a:r>
            <a:r>
              <a:rPr lang="en-US" dirty="0" smtClean="0"/>
              <a:t> </a:t>
            </a:r>
            <a:r>
              <a:rPr lang="en-US" baseline="0" dirty="0" smtClean="0"/>
              <a:t>for execution</a:t>
            </a:r>
            <a:r>
              <a:rPr lang="en-US" dirty="0" smtClean="0"/>
              <a:t>.</a:t>
            </a:r>
            <a:endParaRPr lang="en-US" baseline="0" dirty="0" smtClean="0"/>
          </a:p>
          <a:p>
            <a:pPr marL="228600" indent="-228600">
              <a:buAutoNum type="arabicPeriod"/>
            </a:pPr>
            <a:r>
              <a:rPr lang="en-US" baseline="0" dirty="0" smtClean="0"/>
              <a:t>A separate file argument is required for each program</a:t>
            </a:r>
          </a:p>
          <a:p>
            <a:pPr marL="228600" indent="-228600">
              <a:buAutoNum type="arabicPeriod"/>
            </a:pPr>
            <a:endParaRPr lang="en-US" baseline="0" dirty="0" smtClean="0"/>
          </a:p>
          <a:p>
            <a:pPr marL="228600" indent="-228600">
              <a:buAutoNum type="arabicPeriod"/>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our two functions, written in Python,</a:t>
            </a:r>
            <a:r>
              <a:rPr lang="en-US" baseline="0" dirty="0" smtClean="0"/>
              <a:t> that perform the map and reduce functions for our wordcount example. </a:t>
            </a:r>
          </a:p>
          <a:p>
            <a:r>
              <a:rPr lang="en-US" baseline="0" dirty="0" smtClean="0"/>
              <a:t>The Mapper function simply reads the data from stdin (the standard input unit) a line at a time; splits the line into tokens (words) based on whitespace (blank, tab, etc.), and then writes each word to the standard output device (stdout) with a count of one. </a:t>
            </a:r>
          </a:p>
          <a:p>
            <a:r>
              <a:rPr lang="en-US" baseline="0" dirty="0" smtClean="0"/>
              <a:t>This isn’t the most robust word count program (professional programmers will know not to use this code), but it’s sufficient as an example.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reduce function, reducer.py, is only a little more complicated. It reads a tab-delimited string from the standard input, and aggregates the total values for each word (Hadoop guarantees that the input to a reducer is sorted). For each different word, it outputs the word and the aggregated count. So input of “soft 1; soft 1; soft 1” would be output as “soft 3”.</a:t>
            </a:r>
          </a:p>
          <a:p>
            <a:r>
              <a:rPr lang="en-US" baseline="0" dirty="0" smtClean="0"/>
              <a:t>Another benefit of using streaming mode is that test harnesses are easily constructed. The following *nix shell script tests the execution of mapper.py and reducer.py</a:t>
            </a:r>
          </a:p>
          <a:p>
            <a:r>
              <a:rPr lang="en-US" baseline="0" dirty="0" smtClean="0">
                <a:latin typeface="Courier New" pitchFamily="49" charset="0"/>
                <a:cs typeface="Courier New" pitchFamily="49" charset="0"/>
              </a:rPr>
              <a:t>cat test.input | mapper.py | sort | reducer.py</a:t>
            </a:r>
          </a:p>
          <a:p>
            <a:r>
              <a:rPr lang="en-US" baseline="0" dirty="0" smtClean="0">
                <a:latin typeface="Courier New" pitchFamily="49" charset="0"/>
                <a:cs typeface="Courier New" pitchFamily="49" charset="0"/>
              </a:rPr>
              <a:t>Hadoop automatically adds the “sort/shuffle” processing in its framework.</a:t>
            </a:r>
          </a:p>
          <a:p>
            <a:endParaRPr lang="en-US" baseline="0" dirty="0" smtClean="0"/>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MapReduce function within Hadoop depend on two different nodes: the JobTracker and the TaskTracker. </a:t>
            </a:r>
          </a:p>
          <a:p>
            <a:r>
              <a:rPr lang="en-US" baseline="0" dirty="0" smtClean="0"/>
              <a:t>The JobTracker node exists for each MapReduce implementation. JobTracker nodes are responsible for distributing the Mapper and Reducer functions to available TaskTrackers and monitoring the results, while TaskTracker nodes actually run the jobs and communicate results back to the JobTracker. That communication between nodes is often through files and directories in HDFS so internode (network) communication is minimized.</a:t>
            </a:r>
          </a:p>
          <a:p>
            <a:r>
              <a:rPr lang="en-US" baseline="0" dirty="0" smtClean="0"/>
              <a:t>Let’s consider the above example. </a:t>
            </a:r>
            <a:r>
              <a:rPr lang="en-US" dirty="0" smtClean="0"/>
              <a:t>Initially</a:t>
            </a:r>
            <a:r>
              <a:rPr lang="en-US" baseline="0" dirty="0" smtClean="0"/>
              <a:t> </a:t>
            </a:r>
            <a:r>
              <a:rPr lang="en-US" b="1" baseline="0" dirty="0" smtClean="0"/>
              <a:t>(1) </a:t>
            </a:r>
            <a:r>
              <a:rPr lang="en-US" dirty="0" smtClean="0"/>
              <a:t>, we have </a:t>
            </a:r>
            <a:r>
              <a:rPr lang="en-US" baseline="0" dirty="0" smtClean="0"/>
              <a:t>a very large data set containing log files, sensor data or whatnot. HDFS stores replicas of that data (represented here by the blue, yellow and beige icons) across DataNodes. </a:t>
            </a:r>
          </a:p>
          <a:p>
            <a:r>
              <a:rPr lang="en-US" dirty="0" smtClean="0"/>
              <a:t>In </a:t>
            </a:r>
            <a:r>
              <a:rPr lang="en-US" b="1" dirty="0" smtClean="0"/>
              <a:t>Step 2,</a:t>
            </a:r>
            <a:r>
              <a:rPr lang="en-US" dirty="0" smtClean="0"/>
              <a:t> the client</a:t>
            </a:r>
            <a:r>
              <a:rPr lang="en-US" baseline="0" dirty="0" smtClean="0"/>
              <a:t> defines and executes a map job and a reduce job on a particular data set, and sends them both to the Jobtracker, where in </a:t>
            </a:r>
            <a:r>
              <a:rPr lang="en-US" b="1" baseline="0" dirty="0" smtClean="0"/>
              <a:t>Step 3</a:t>
            </a:r>
            <a:r>
              <a:rPr lang="en-US" baseline="0" dirty="0" smtClean="0"/>
              <a:t>, the jobs are in turn distributed to the TaskTrackers nodes. The TaskTracker runs the mapper, and the mapper produces output that itself is stored in the HDFS file system. Lastly, in </a:t>
            </a:r>
            <a:r>
              <a:rPr lang="en-US" b="1" baseline="0" dirty="0" smtClean="0"/>
              <a:t>Step 4</a:t>
            </a:r>
            <a:r>
              <a:rPr lang="en-US" baseline="0" dirty="0" smtClean="0"/>
              <a:t>, the reduce job runs across the mapped data in order to produce the result.</a:t>
            </a:r>
            <a:r>
              <a:rPr lang="en-US" dirty="0" smtClean="0"/>
              <a:t> </a:t>
            </a:r>
          </a:p>
          <a:p>
            <a:r>
              <a:rPr lang="en-US" baseline="0" dirty="0" smtClean="0"/>
              <a:t>We’ve deliberately skipped much of the complexity involved in the MapReduce implementation, specifically the steps that provide the “sorted by key” guarantee the MapReduce framework offers to its reducers. Hadoop provides a Web-based GUI for the Namenode, Jobtracker and Tasktracker nodes: we’ll see more of this in the lab associated with this lesson.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baseline="0" dirty="0" smtClean="0"/>
              <a:t>Lesson 1 introduces the idea behind MapReduce processing, and then describes how Hadoop implements this algorithm. </a:t>
            </a:r>
          </a:p>
          <a:p>
            <a:r>
              <a:rPr lang="en-US" baseline="0" dirty="0" smtClean="0"/>
              <a:t>Hadoop’s value really shines in combination with HDFS: the Hadoop Distributed File System. </a:t>
            </a:r>
          </a:p>
          <a:p>
            <a:r>
              <a:rPr lang="en-US" dirty="0" smtClean="0"/>
              <a:t>This lesson covers Data Management: the processing and development of frameworks to work on unstructured data in the terabyte range, and presents extensions to Hadoop that leverage its capabilities.</a:t>
            </a:r>
          </a:p>
          <a:p>
            <a:endParaRPr lang="en-US" dirty="0" smtClean="0"/>
          </a:p>
          <a:p>
            <a:r>
              <a:rPr lang="en-US" dirty="0" smtClean="0"/>
              <a:t>Lesson 2 covers: </a:t>
            </a:r>
          </a:p>
          <a:p>
            <a:pPr lvl="1">
              <a:buFont typeface="Arial" pitchFamily="34" charset="0"/>
              <a:buChar char="•"/>
            </a:pPr>
            <a:r>
              <a:rPr lang="en-US" dirty="0" smtClean="0"/>
              <a:t>Hive and Pig – Hadoop query languages</a:t>
            </a:r>
          </a:p>
          <a:p>
            <a:pPr lvl="1">
              <a:buFont typeface="Arial" pitchFamily="34" charset="0"/>
              <a:buChar char="•"/>
            </a:pPr>
            <a:r>
              <a:rPr lang="en-US" dirty="0" smtClean="0"/>
              <a:t>HBase – a BigTable workalike using Hadoop </a:t>
            </a:r>
          </a:p>
          <a:p>
            <a:pPr lvl="1">
              <a:buFont typeface="Arial" pitchFamily="34" charset="0"/>
              <a:buChar char="•"/>
            </a:pPr>
            <a:r>
              <a:rPr lang="en-US" dirty="0" smtClean="0"/>
              <a:t>Mahout – machine learning algorithms and Hadoop MapReduce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can access data stored</a:t>
            </a:r>
            <a:r>
              <a:rPr lang="en-US" baseline="0" dirty="0" smtClean="0"/>
              <a:t> in Hadoop HDFS as well as running MapReduce jobs by using standard R functions. Reading and writing are supported via the pipe() command that either receives information from R or transmits data to R. A MapReduce job can be run synchronously or asynchronously as a shell script: both stdout and </a:t>
            </a:r>
            <a:r>
              <a:rPr lang="en-US" baseline="0" dirty="0" err="1" smtClean="0"/>
              <a:t>stderr</a:t>
            </a:r>
            <a:r>
              <a:rPr lang="en-US" baseline="0" dirty="0" smtClean="0"/>
              <a:t> can be redirected and captured if required.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9600"/>
            <a:ext cx="5943600" cy="4495800"/>
          </a:xfrm>
        </p:spPr>
        <p:txBody>
          <a:bodyPr>
            <a:normAutofit lnSpcReduction="10000"/>
          </a:bodyPr>
          <a:lstStyle/>
          <a:p>
            <a:r>
              <a:rPr lang="en-US" dirty="0" smtClean="0"/>
              <a:t>Revolution Analytics</a:t>
            </a:r>
            <a:r>
              <a:rPr lang="en-US" baseline="0" dirty="0" smtClean="0"/>
              <a:t> has released a set of R packages </a:t>
            </a:r>
            <a:r>
              <a:rPr lang="en-US" baseline="0" dirty="0" err="1" smtClean="0"/>
              <a:t>callef</a:t>
            </a:r>
            <a:r>
              <a:rPr lang="en-US" baseline="0" dirty="0" smtClean="0"/>
              <a:t> </a:t>
            </a:r>
            <a:r>
              <a:rPr lang="en-US" baseline="0" dirty="0" err="1" smtClean="0"/>
              <a:t>RHadoop</a:t>
            </a:r>
            <a:r>
              <a:rPr lang="en-US" baseline="0" dirty="0" smtClean="0"/>
              <a:t> that allow direct access to Hadoop HDFS, HBase, and MapReduce. The HBase and HDFS interfaces provide a number of access functions: the goal of the project was to mirror the Java interfaces as much as possible. </a:t>
            </a:r>
          </a:p>
          <a:p>
            <a:r>
              <a:rPr lang="en-US" baseline="0" dirty="0" err="1" smtClean="0">
                <a:latin typeface="Courier New" pitchFamily="49" charset="0"/>
                <a:cs typeface="Courier New" pitchFamily="49" charset="0"/>
              </a:rPr>
              <a:t>mapreduce</a:t>
            </a:r>
            <a:r>
              <a:rPr lang="en-US" baseline="0" dirty="0" smtClean="0">
                <a:latin typeface="Courier New" pitchFamily="49" charset="0"/>
                <a:cs typeface="Courier New" pitchFamily="49" charset="0"/>
              </a:rPr>
              <a:t>() </a:t>
            </a:r>
            <a:r>
              <a:rPr lang="en-US" baseline="0" dirty="0" smtClean="0"/>
              <a:t>is the exception. The input and output directories are specified as would be done with an Hadoop MapReduce job; however, the Map function and the Reduce function are both written in R. </a:t>
            </a:r>
            <a:endParaRPr lang="en-US" dirty="0" smtClean="0"/>
          </a:p>
          <a:p>
            <a:r>
              <a:rPr lang="en-US" baseline="0" dirty="0" smtClean="0"/>
              <a:t>The </a:t>
            </a:r>
            <a:r>
              <a:rPr lang="en-US" baseline="0" dirty="0" err="1" smtClean="0"/>
              <a:t>rhdfs</a:t>
            </a:r>
            <a:r>
              <a:rPr lang="en-US" dirty="0" smtClean="0"/>
              <a:t> functions are:</a:t>
            </a:r>
            <a:r>
              <a:rPr lang="en-US" baseline="0" dirty="0" smtClean="0"/>
              <a:t> </a:t>
            </a:r>
            <a:endParaRPr lang="en-US" sz="1200" kern="1200" baseline="0" dirty="0" smtClean="0">
              <a:solidFill>
                <a:schemeClr val="tx1"/>
              </a:solidFill>
              <a:latin typeface="Calibri" pitchFamily="34" charset="0"/>
              <a:ea typeface="+mn-ea"/>
              <a:cs typeface="+mn-cs"/>
            </a:endParaRPr>
          </a:p>
          <a:p>
            <a:pPr marL="571500" lvl="1" indent="-114300">
              <a:buFont typeface="Arial" pitchFamily="34" charset="0"/>
              <a:buChar char="•"/>
            </a:pPr>
            <a:r>
              <a:rPr lang="en-US" b="1" kern="1200" baseline="0" dirty="0" smtClean="0">
                <a:solidFill>
                  <a:schemeClr val="tx1"/>
                </a:solidFill>
                <a:latin typeface="Calibri" pitchFamily="34" charset="0"/>
                <a:ea typeface="+mn-ea"/>
                <a:cs typeface="+mn-cs"/>
              </a:rPr>
              <a:t>File Manipulations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hdfs.copy</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hdfs.move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hdfs.rename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hdfs.delete</a:t>
            </a:r>
            <a:r>
              <a:rPr lang="en-US" kern="1200" baseline="0" dirty="0" smtClean="0">
                <a:solidFill>
                  <a:schemeClr val="tx1"/>
                </a:solidFill>
                <a:latin typeface="Calibri" pitchFamily="34" charset="0"/>
                <a:ea typeface="+mn-ea"/>
                <a:cs typeface="+mn-cs"/>
              </a:rPr>
              <a:t>, hdfs.rm, hdfs.del, </a:t>
            </a:r>
            <a:r>
              <a:rPr lang="en-US" kern="1200" baseline="0" dirty="0" err="1" smtClean="0">
                <a:solidFill>
                  <a:schemeClr val="tx1"/>
                </a:solidFill>
                <a:latin typeface="Calibri" pitchFamily="34" charset="0"/>
                <a:ea typeface="+mn-ea"/>
                <a:cs typeface="+mn-cs"/>
              </a:rPr>
              <a:t>hdfs.chown</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hdfs.put</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hdfs.get</a:t>
            </a:r>
            <a:endParaRPr lang="en-US" kern="1200" baseline="0" dirty="0" smtClean="0">
              <a:solidFill>
                <a:schemeClr val="tx1"/>
              </a:solidFill>
              <a:latin typeface="Calibri" pitchFamily="34" charset="0"/>
              <a:ea typeface="+mn-ea"/>
              <a:cs typeface="+mn-cs"/>
            </a:endParaRPr>
          </a:p>
          <a:p>
            <a:pPr marL="571500" lvl="1" indent="-114300">
              <a:buFont typeface="Arial" pitchFamily="34" charset="0"/>
              <a:buChar char="•"/>
            </a:pPr>
            <a:r>
              <a:rPr lang="en-US" b="1" kern="1200" baseline="0" dirty="0" smtClean="0">
                <a:solidFill>
                  <a:schemeClr val="tx1"/>
                </a:solidFill>
                <a:latin typeface="Calibri" pitchFamily="34" charset="0"/>
                <a:ea typeface="+mn-ea"/>
                <a:cs typeface="+mn-cs"/>
              </a:rPr>
              <a:t>File Read/Write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hdfs.file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hdfs.write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hdfs.close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hdfs.flush</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hdfs.read</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hdfs.seek</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hdfs.tell</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hdfs.line.reader</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hdfs.read.text.file</a:t>
            </a:r>
            <a:endParaRPr lang="en-US" kern="1200" baseline="0" dirty="0" smtClean="0">
              <a:solidFill>
                <a:schemeClr val="tx1"/>
              </a:solidFill>
              <a:latin typeface="Calibri" pitchFamily="34" charset="0"/>
              <a:ea typeface="+mn-ea"/>
              <a:cs typeface="+mn-cs"/>
            </a:endParaRPr>
          </a:p>
          <a:p>
            <a:pPr marL="571500" lvl="1" indent="-114300">
              <a:buFont typeface="Arial" pitchFamily="34" charset="0"/>
              <a:buChar char="•"/>
            </a:pPr>
            <a:r>
              <a:rPr lang="en-US" b="1" kern="1200" baseline="0" dirty="0" smtClean="0">
                <a:solidFill>
                  <a:schemeClr val="tx1"/>
                </a:solidFill>
                <a:latin typeface="Calibri" pitchFamily="34" charset="0"/>
                <a:ea typeface="+mn-ea"/>
                <a:cs typeface="+mn-cs"/>
              </a:rPr>
              <a:t>Directory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hdfs.dircreate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hdfs.mkdir</a:t>
            </a:r>
            <a:endParaRPr lang="en-US" kern="1200" baseline="0" dirty="0" smtClean="0">
              <a:solidFill>
                <a:schemeClr val="tx1"/>
              </a:solidFill>
              <a:latin typeface="Calibri" pitchFamily="34" charset="0"/>
              <a:ea typeface="+mn-ea"/>
              <a:cs typeface="+mn-cs"/>
            </a:endParaRPr>
          </a:p>
          <a:p>
            <a:pPr marL="571500" lvl="1" indent="-114300">
              <a:buFont typeface="Arial" pitchFamily="34" charset="0"/>
              <a:buChar char="•"/>
            </a:pPr>
            <a:r>
              <a:rPr lang="en-US" b="1" kern="1200" baseline="0" dirty="0" smtClean="0">
                <a:solidFill>
                  <a:schemeClr val="tx1"/>
                </a:solidFill>
                <a:latin typeface="Calibri" pitchFamily="34" charset="0"/>
                <a:ea typeface="+mn-ea"/>
                <a:cs typeface="+mn-cs"/>
              </a:rPr>
              <a:t>Utility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hdfs.ls</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hdfs.list.files</a:t>
            </a:r>
            <a:r>
              <a:rPr lang="en-US" kern="1200" baseline="0" dirty="0" smtClean="0">
                <a:solidFill>
                  <a:schemeClr val="tx1"/>
                </a:solidFill>
                <a:latin typeface="Calibri" pitchFamily="34" charset="0"/>
                <a:ea typeface="+mn-ea"/>
                <a:cs typeface="+mn-cs"/>
              </a:rPr>
              <a:t>, hdfs.file.info, </a:t>
            </a:r>
            <a:r>
              <a:rPr lang="en-US" kern="1200" baseline="0" dirty="0" err="1" smtClean="0">
                <a:solidFill>
                  <a:schemeClr val="tx1"/>
                </a:solidFill>
                <a:latin typeface="Calibri" pitchFamily="34" charset="0"/>
                <a:ea typeface="+mn-ea"/>
                <a:cs typeface="+mn-cs"/>
              </a:rPr>
              <a:t>hdfs.exists</a:t>
            </a:r>
            <a:endParaRPr lang="en-US" kern="1200" baseline="0" dirty="0" smtClean="0">
              <a:solidFill>
                <a:schemeClr val="tx1"/>
              </a:solidFill>
              <a:latin typeface="Calibri" pitchFamily="34" charset="0"/>
              <a:ea typeface="+mn-ea"/>
              <a:cs typeface="+mn-cs"/>
            </a:endParaRPr>
          </a:p>
          <a:p>
            <a:pPr marL="571500" lvl="1" indent="-114300">
              <a:buFont typeface="Arial" pitchFamily="34" charset="0"/>
              <a:buChar char="•"/>
            </a:pPr>
            <a:r>
              <a:rPr lang="en-US" b="1" kern="1200" baseline="0" dirty="0" smtClean="0">
                <a:solidFill>
                  <a:schemeClr val="tx1"/>
                </a:solidFill>
                <a:latin typeface="Calibri" pitchFamily="34" charset="0"/>
                <a:ea typeface="+mn-ea"/>
                <a:cs typeface="+mn-cs"/>
              </a:rPr>
              <a:t>Initialization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hdfs.init</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hdfs.defaults</a:t>
            </a:r>
            <a:r>
              <a:rPr lang="en-US" kern="1200" baseline="0" dirty="0" smtClean="0">
                <a:solidFill>
                  <a:schemeClr val="tx1"/>
                </a:solidFill>
                <a:latin typeface="Calibri" pitchFamily="34" charset="0"/>
                <a:ea typeface="+mn-ea"/>
                <a:cs typeface="+mn-cs"/>
              </a:rPr>
              <a:t> </a:t>
            </a:r>
          </a:p>
          <a:p>
            <a:r>
              <a:rPr lang="en-US" dirty="0" smtClean="0"/>
              <a:t>The HBase functions are: </a:t>
            </a:r>
            <a:endParaRPr lang="en-US" sz="1200" kern="1200" baseline="0" dirty="0" smtClean="0">
              <a:solidFill>
                <a:schemeClr val="tx1"/>
              </a:solidFill>
              <a:latin typeface="Calibri" pitchFamily="34" charset="0"/>
              <a:ea typeface="+mn-ea"/>
              <a:cs typeface="+mn-cs"/>
            </a:endParaRPr>
          </a:p>
          <a:p>
            <a:pPr marL="569913" lvl="1" indent="-112713">
              <a:buFont typeface="Arial" pitchFamily="34" charset="0"/>
              <a:buChar char="•"/>
            </a:pPr>
            <a:r>
              <a:rPr lang="en-US" b="1" kern="1200" baseline="0" dirty="0" smtClean="0">
                <a:solidFill>
                  <a:schemeClr val="tx1"/>
                </a:solidFill>
                <a:latin typeface="Calibri" pitchFamily="34" charset="0"/>
                <a:ea typeface="+mn-ea"/>
                <a:cs typeface="+mn-cs"/>
              </a:rPr>
              <a:t>Table Manipulation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hb.new.table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hb.delete.table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hb.describe.table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hb.set.table.mode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hb.regions.table</a:t>
            </a:r>
            <a:endParaRPr lang="en-US" kern="1200" baseline="0" dirty="0" smtClean="0">
              <a:solidFill>
                <a:schemeClr val="tx1"/>
              </a:solidFill>
              <a:latin typeface="Calibri" pitchFamily="34" charset="0"/>
              <a:ea typeface="+mn-ea"/>
              <a:cs typeface="+mn-cs"/>
            </a:endParaRPr>
          </a:p>
          <a:p>
            <a:pPr marL="569913" lvl="1" indent="-112713">
              <a:buFont typeface="Arial" pitchFamily="34" charset="0"/>
              <a:buChar char="•"/>
            </a:pPr>
            <a:r>
              <a:rPr lang="en-US" b="1" kern="1200" baseline="0" dirty="0" smtClean="0">
                <a:solidFill>
                  <a:schemeClr val="tx1"/>
                </a:solidFill>
                <a:latin typeface="Calibri" pitchFamily="34" charset="0"/>
                <a:ea typeface="+mn-ea"/>
                <a:cs typeface="+mn-cs"/>
              </a:rPr>
              <a:t>Row Read/Write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hb.insert</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hb.get</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hb.delete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hb.insert.data.frame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hb.get.data.frame</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hb.scan</a:t>
            </a:r>
            <a:endParaRPr lang="en-US" kern="1200" baseline="0" dirty="0" smtClean="0">
              <a:solidFill>
                <a:schemeClr val="tx1"/>
              </a:solidFill>
              <a:latin typeface="Calibri" pitchFamily="34" charset="0"/>
              <a:ea typeface="+mn-ea"/>
              <a:cs typeface="+mn-cs"/>
            </a:endParaRPr>
          </a:p>
          <a:p>
            <a:pPr marL="569913" lvl="1" indent="-112713">
              <a:buFont typeface="Arial" pitchFamily="34" charset="0"/>
              <a:buChar char="•"/>
            </a:pPr>
            <a:r>
              <a:rPr lang="en-US" b="1" kern="1200" baseline="0" dirty="0" smtClean="0">
                <a:solidFill>
                  <a:schemeClr val="tx1"/>
                </a:solidFill>
                <a:latin typeface="Calibri" pitchFamily="34" charset="0"/>
                <a:ea typeface="+mn-ea"/>
                <a:cs typeface="+mn-cs"/>
              </a:rPr>
              <a:t>Utility</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hb.list.tables</a:t>
            </a:r>
            <a:endParaRPr lang="en-US" kern="1200" baseline="0" dirty="0" smtClean="0">
              <a:solidFill>
                <a:schemeClr val="tx1"/>
              </a:solidFill>
              <a:latin typeface="Calibri" pitchFamily="34" charset="0"/>
              <a:ea typeface="+mn-ea"/>
              <a:cs typeface="+mn-cs"/>
            </a:endParaRPr>
          </a:p>
          <a:p>
            <a:pPr marL="569913" lvl="1" indent="-112713">
              <a:buFont typeface="Arial" pitchFamily="34" charset="0"/>
              <a:buChar char="•"/>
            </a:pPr>
            <a:r>
              <a:rPr lang="en-US" b="1" kern="1200" baseline="0" dirty="0" smtClean="0">
                <a:solidFill>
                  <a:schemeClr val="tx1"/>
                </a:solidFill>
                <a:latin typeface="Calibri" pitchFamily="34" charset="0"/>
                <a:ea typeface="+mn-ea"/>
                <a:cs typeface="+mn-cs"/>
              </a:rPr>
              <a:t>Initialization </a:t>
            </a:r>
            <a:r>
              <a:rPr lang="en-US" kern="1200" baseline="0" dirty="0" smtClean="0">
                <a:solidFill>
                  <a:schemeClr val="tx1"/>
                </a:solidFill>
                <a:latin typeface="Calibri" pitchFamily="34" charset="0"/>
                <a:ea typeface="+mn-ea"/>
                <a:cs typeface="+mn-cs"/>
              </a:rPr>
              <a:t>-</a:t>
            </a:r>
            <a:r>
              <a:rPr lang="en-US" kern="1200" baseline="0" dirty="0" err="1" smtClean="0">
                <a:solidFill>
                  <a:schemeClr val="tx1"/>
                </a:solidFill>
                <a:latin typeface="Calibri" pitchFamily="34" charset="0"/>
                <a:ea typeface="+mn-ea"/>
                <a:cs typeface="+mn-cs"/>
              </a:rPr>
              <a:t>hb.defaults</a:t>
            </a:r>
            <a:r>
              <a:rPr lang="en-US" kern="1200" baseline="0" dirty="0" smtClean="0">
                <a:solidFill>
                  <a:schemeClr val="tx1"/>
                </a:solidFill>
                <a:latin typeface="Calibri" pitchFamily="34" charset="0"/>
                <a:ea typeface="+mn-ea"/>
                <a:cs typeface="+mn-cs"/>
              </a:rPr>
              <a:t>, </a:t>
            </a:r>
            <a:r>
              <a:rPr lang="en-US" kern="1200" baseline="0" dirty="0" err="1" smtClean="0">
                <a:solidFill>
                  <a:schemeClr val="tx1"/>
                </a:solidFill>
                <a:latin typeface="Calibri" pitchFamily="34" charset="0"/>
                <a:ea typeface="+mn-ea"/>
                <a:cs typeface="+mn-cs"/>
              </a:rPr>
              <a:t>hb.init</a:t>
            </a:r>
            <a:r>
              <a:rPr lang="en-US" kern="1200" baseline="0" dirty="0" smtClean="0">
                <a:solidFill>
                  <a:schemeClr val="tx1"/>
                </a:solidFill>
                <a:latin typeface="Calibri" pitchFamily="34" charset="0"/>
                <a:ea typeface="+mn-ea"/>
                <a:cs typeface="+mn-cs"/>
              </a:rPr>
              <a:t> </a:t>
            </a:r>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take a moment to answer these questions. Record your</a:t>
            </a:r>
            <a:r>
              <a:rPr lang="en-US" baseline="0" dirty="0" smtClean="0"/>
              <a:t> answers here.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baseline="0" dirty="0" smtClean="0"/>
              <a:t>Lesson 1 introduced the idea behind MapReduce processing, and then described how Hadoop implements this algorithm. </a:t>
            </a:r>
          </a:p>
          <a:p>
            <a:r>
              <a:rPr lang="en-US" dirty="0" smtClean="0"/>
              <a:t>This lesson covered Data Management: the processing and development of frameworks to work on unstructured data in the terabyte range, and presented extensions to Hadoop that leverage its capabilities.</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normAutofit/>
          </a:bodyPr>
          <a:lstStyle/>
          <a:p>
            <a:r>
              <a:rPr lang="en-US" dirty="0" smtClean="0"/>
              <a:t>This lab is</a:t>
            </a:r>
            <a:r>
              <a:rPr lang="en-US" baseline="0" dirty="0" smtClean="0"/>
              <a:t> an introduction to Hadoop and HDFS, and is organized as a tutorial. This lab utilizes the Linux command-line environment (shell) to execute Hadoop programs. </a:t>
            </a:r>
          </a:p>
          <a:p>
            <a:r>
              <a:rPr lang="en-US" dirty="0" smtClean="0"/>
              <a:t>Tasks</a:t>
            </a:r>
            <a:r>
              <a:rPr lang="en-US" baseline="0" dirty="0" smtClean="0"/>
              <a:t> you will be completing in this lab include </a:t>
            </a:r>
          </a:p>
          <a:p>
            <a:pPr lvl="1">
              <a:spcBef>
                <a:spcPct val="20000"/>
              </a:spcBef>
              <a:buFont typeface="Arial" pitchFamily="34" charset="0"/>
              <a:buChar char="•"/>
              <a:defRPr/>
            </a:pPr>
            <a:r>
              <a:rPr lang="en-US" dirty="0" smtClean="0">
                <a:solidFill>
                  <a:schemeClr val="tx1">
                    <a:lumMod val="85000"/>
                    <a:lumOff val="15000"/>
                  </a:schemeClr>
                </a:solidFill>
                <a:latin typeface="Calibri" pitchFamily="34" charset="0"/>
              </a:rPr>
              <a:t>Using</a:t>
            </a:r>
            <a:r>
              <a:rPr lang="en-US" baseline="0" dirty="0" smtClean="0">
                <a:solidFill>
                  <a:schemeClr val="tx1">
                    <a:lumMod val="85000"/>
                    <a:lumOff val="15000"/>
                  </a:schemeClr>
                </a:solidFill>
                <a:latin typeface="Calibri" pitchFamily="34" charset="0"/>
              </a:rPr>
              <a:t> </a:t>
            </a:r>
            <a:r>
              <a:rPr lang="en-US" dirty="0" smtClean="0">
                <a:solidFill>
                  <a:schemeClr val="tx1">
                    <a:lumMod val="85000"/>
                    <a:lumOff val="15000"/>
                  </a:schemeClr>
                </a:solidFill>
                <a:latin typeface="Calibri" pitchFamily="34" charset="0"/>
              </a:rPr>
              <a:t>the Hadoop interface  </a:t>
            </a:r>
          </a:p>
          <a:p>
            <a:pPr lvl="1">
              <a:spcBef>
                <a:spcPct val="20000"/>
              </a:spcBef>
              <a:buFont typeface="Arial" pitchFamily="34" charset="0"/>
              <a:buChar char="•"/>
              <a:defRPr/>
            </a:pPr>
            <a:r>
              <a:rPr lang="en-US" dirty="0" smtClean="0">
                <a:solidFill>
                  <a:schemeClr val="tx1">
                    <a:lumMod val="85000"/>
                    <a:lumOff val="15000"/>
                  </a:schemeClr>
                </a:solidFill>
                <a:latin typeface="Calibri" pitchFamily="34" charset="0"/>
              </a:rPr>
              <a:t>Working</a:t>
            </a:r>
            <a:r>
              <a:rPr lang="en-US" baseline="0" dirty="0" smtClean="0">
                <a:solidFill>
                  <a:schemeClr val="tx1">
                    <a:lumMod val="85000"/>
                    <a:lumOff val="15000"/>
                  </a:schemeClr>
                </a:solidFill>
                <a:latin typeface="Calibri" pitchFamily="34" charset="0"/>
              </a:rPr>
              <a:t> </a:t>
            </a:r>
            <a:r>
              <a:rPr lang="en-US" dirty="0" smtClean="0">
                <a:solidFill>
                  <a:schemeClr val="tx1">
                    <a:lumMod val="85000"/>
                    <a:lumOff val="15000"/>
                  </a:schemeClr>
                </a:solidFill>
                <a:latin typeface="Calibri" pitchFamily="34" charset="0"/>
              </a:rPr>
              <a:t>with the Hadoop environment</a:t>
            </a:r>
          </a:p>
          <a:p>
            <a:pPr lvl="1">
              <a:spcBef>
                <a:spcPct val="20000"/>
              </a:spcBef>
              <a:buFont typeface="Arial" pitchFamily="34" charset="0"/>
              <a:buChar char="•"/>
              <a:defRPr/>
            </a:pPr>
            <a:r>
              <a:rPr lang="en-US" dirty="0" smtClean="0">
                <a:solidFill>
                  <a:schemeClr val="tx1">
                    <a:lumMod val="85000"/>
                    <a:lumOff val="15000"/>
                  </a:schemeClr>
                </a:solidFill>
                <a:latin typeface="Calibri" pitchFamily="34" charset="0"/>
              </a:rPr>
              <a:t>Accessing HDFS using Hadoop</a:t>
            </a:r>
          </a:p>
          <a:p>
            <a:pPr lvl="1">
              <a:spcBef>
                <a:spcPct val="20000"/>
              </a:spcBef>
              <a:buFont typeface="Arial" pitchFamily="34" charset="0"/>
              <a:buChar char="•"/>
              <a:defRPr/>
            </a:pPr>
            <a:r>
              <a:rPr lang="en-US" dirty="0" smtClean="0">
                <a:solidFill>
                  <a:schemeClr val="tx1">
                    <a:lumMod val="85000"/>
                    <a:lumOff val="15000"/>
                  </a:schemeClr>
                </a:solidFill>
                <a:latin typeface="Calibri" pitchFamily="34" charset="0"/>
              </a:rPr>
              <a:t>Running a Hadoop job and observe your progress</a:t>
            </a:r>
          </a:p>
          <a:p>
            <a:pPr lvl="1">
              <a:spcBef>
                <a:spcPct val="20000"/>
              </a:spcBef>
              <a:buFont typeface="Arial" pitchFamily="34" charset="0"/>
              <a:buChar char="•"/>
              <a:defRPr/>
            </a:pPr>
            <a:r>
              <a:rPr lang="en-US" baseline="0" smtClean="0">
                <a:solidFill>
                  <a:schemeClr val="tx1">
                    <a:lumMod val="85000"/>
                    <a:lumOff val="15000"/>
                  </a:schemeClr>
                </a:solidFill>
                <a:latin typeface="Calibri" pitchFamily="34" charset="0"/>
              </a:rPr>
              <a:t>Examining the </a:t>
            </a:r>
            <a:r>
              <a:rPr lang="en-US" baseline="0" dirty="0" smtClean="0">
                <a:solidFill>
                  <a:schemeClr val="tx1">
                    <a:lumMod val="85000"/>
                    <a:lumOff val="15000"/>
                  </a:schemeClr>
                </a:solidFill>
                <a:latin typeface="Calibri" pitchFamily="34" charset="0"/>
              </a:rPr>
              <a:t>NameNode, Jobtracker and </a:t>
            </a:r>
            <a:r>
              <a:rPr lang="en-US" baseline="0" dirty="0" err="1" smtClean="0">
                <a:solidFill>
                  <a:schemeClr val="tx1">
                    <a:lumMod val="85000"/>
                    <a:lumOff val="15000"/>
                  </a:schemeClr>
                </a:solidFill>
                <a:latin typeface="Calibri" pitchFamily="34" charset="0"/>
              </a:rPr>
              <a:t>Tasktracker</a:t>
            </a:r>
            <a:r>
              <a:rPr lang="en-US" baseline="0" dirty="0" smtClean="0">
                <a:solidFill>
                  <a:schemeClr val="tx1">
                    <a:lumMod val="85000"/>
                    <a:lumOff val="15000"/>
                  </a:schemeClr>
                </a:solidFill>
                <a:latin typeface="Calibri" pitchFamily="34" charset="0"/>
              </a:rPr>
              <a:t> </a:t>
            </a:r>
            <a:r>
              <a:rPr lang="en-US" baseline="0" dirty="0" err="1" smtClean="0">
                <a:solidFill>
                  <a:schemeClr val="tx1">
                    <a:lumMod val="85000"/>
                    <a:lumOff val="15000"/>
                  </a:schemeClr>
                </a:solidFill>
                <a:latin typeface="Calibri" pitchFamily="34" charset="0"/>
              </a:rPr>
              <a:t>Uis</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Instructions for the lab are contained in your lab guide. </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represents the</a:t>
            </a:r>
            <a:r>
              <a:rPr lang="en-US" baseline="0" dirty="0" smtClean="0"/>
              <a:t> workflow that you will be performing as part of your lab. Please take a moment to review each step.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Hadoop by itself</a:t>
            </a:r>
            <a:r>
              <a:rPr lang="en-US" baseline="0" dirty="0" smtClean="0"/>
              <a:t> was developed as an open source implementations of Google, Inc.’s Google File System (GFS), MapReduce framework, and BigTable system. Additionally, </a:t>
            </a:r>
            <a:r>
              <a:rPr lang="en-US" dirty="0" smtClean="0"/>
              <a:t>Hadoop has spawned a number of associated projects, all of which depend on Hadoop’s MapReduce capabilities and HDFS. </a:t>
            </a:r>
          </a:p>
          <a:p>
            <a:r>
              <a:rPr lang="en-US" dirty="0" smtClean="0"/>
              <a:t>You will examine several of these</a:t>
            </a:r>
            <a:r>
              <a:rPr lang="en-US" baseline="0" dirty="0" smtClean="0"/>
              <a:t> </a:t>
            </a:r>
            <a:r>
              <a:rPr lang="en-US" dirty="0" smtClean="0"/>
              <a:t>in this lesson.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2" indent="0">
              <a:buNone/>
            </a:pPr>
            <a:r>
              <a:rPr lang="en-US" dirty="0" smtClean="0"/>
              <a:t>These</a:t>
            </a:r>
            <a:r>
              <a:rPr lang="en-US" baseline="0" dirty="0" smtClean="0"/>
              <a:t> </a:t>
            </a:r>
            <a:r>
              <a:rPr lang="en-US" dirty="0" smtClean="0"/>
              <a:t>interfaces build on core Hadoop to support different styles of interaction with the data stored in HDFS. All are layered over HDFS and MapReduce.</a:t>
            </a:r>
          </a:p>
          <a:p>
            <a:pPr marL="0" lvl="2" indent="0">
              <a:buNone/>
            </a:pPr>
            <a:r>
              <a:rPr lang="en-US" b="1" dirty="0" smtClean="0"/>
              <a:t>Pig</a:t>
            </a:r>
            <a:r>
              <a:rPr lang="en-US" dirty="0" smtClean="0"/>
              <a:t> is a data flow language and execution environment on top of Hadoop. </a:t>
            </a:r>
          </a:p>
          <a:p>
            <a:pPr marL="0" lvl="2" indent="0">
              <a:buNone/>
            </a:pPr>
            <a:r>
              <a:rPr lang="en-US" b="1" dirty="0" smtClean="0"/>
              <a:t>Hive</a:t>
            </a:r>
            <a:r>
              <a:rPr lang="en-US" dirty="0" smtClean="0"/>
              <a:t> (HiveQL) is an SQL-like query language for building MapReduce jobs.</a:t>
            </a:r>
          </a:p>
          <a:p>
            <a:pPr marL="0" lvl="2" indent="0">
              <a:buNone/>
            </a:pPr>
            <a:r>
              <a:rPr lang="en-US" b="1" dirty="0" smtClean="0"/>
              <a:t>HBase</a:t>
            </a:r>
            <a:r>
              <a:rPr lang="en-US" dirty="0" smtClean="0"/>
              <a:t> is a column-oriented database running over HDFS and supporting MapReduce and point queries.</a:t>
            </a:r>
            <a:r>
              <a:rPr lang="en-US" b="1" baseline="0" dirty="0" smtClean="0"/>
              <a:t> </a:t>
            </a:r>
          </a:p>
          <a:p>
            <a:pPr marL="0" lvl="2" indent="0">
              <a:buNone/>
            </a:pPr>
            <a:r>
              <a:rPr lang="en-US" b="1" dirty="0" smtClean="0"/>
              <a:t>HBase </a:t>
            </a:r>
            <a:r>
              <a:rPr lang="en-US" dirty="0" smtClean="0"/>
              <a:t>depends on </a:t>
            </a:r>
            <a:r>
              <a:rPr lang="en-US" b="1" dirty="0" smtClean="0"/>
              <a:t>Zookeeper</a:t>
            </a:r>
            <a:r>
              <a:rPr lang="en-US" dirty="0" smtClean="0"/>
              <a:t>, a coordination service for building distributed applications. We won’t be discussion Zookeeper</a:t>
            </a:r>
            <a:r>
              <a:rPr lang="en-US" baseline="0" dirty="0" smtClean="0"/>
              <a:t> in this course except to say that it exists.</a:t>
            </a:r>
            <a:endParaRPr lang="en-US" dirty="0" smtClean="0"/>
          </a:p>
          <a:p>
            <a:pPr marL="0" lvl="2" indent="0">
              <a:buNone/>
            </a:pPr>
            <a:r>
              <a:rPr lang="en-US" b="1" dirty="0" smtClean="0"/>
              <a:t>Mahout </a:t>
            </a:r>
            <a:r>
              <a:rPr lang="en-US" b="0" dirty="0" smtClean="0"/>
              <a:t>is </a:t>
            </a:r>
            <a:r>
              <a:rPr lang="en-US" dirty="0" smtClean="0"/>
              <a:t>a project</a:t>
            </a:r>
            <a:r>
              <a:rPr lang="en-US" baseline="0" dirty="0" smtClean="0"/>
              <a:t> </a:t>
            </a:r>
            <a:r>
              <a:rPr lang="en-US" dirty="0" smtClean="0"/>
              <a:t>to build scalable, machine learning systems by packaging machine learning algorithms as an executable library. You can specify input and output sources in HDFS to the algorithms, for example: each algorithm can take different parameters.</a:t>
            </a:r>
          </a:p>
          <a:p>
            <a:pPr marL="0" lvl="2" indent="0">
              <a:buNone/>
            </a:pPr>
            <a:r>
              <a:rPr lang="en-US" dirty="0" smtClean="0"/>
              <a:t>Mahout is still in early development (0.7 is the latest release). More information is available at </a:t>
            </a:r>
            <a:r>
              <a:rPr lang="en-US" dirty="0" smtClean="0">
                <a:hlinkClick r:id="rId3"/>
              </a:rPr>
              <a:t>http://mahout.apache.org/</a:t>
            </a:r>
            <a:endParaRPr lang="en-US" dirty="0" smtClean="0"/>
          </a:p>
          <a:p>
            <a:pPr marL="0" lvl="2" indent="0">
              <a:buNone/>
            </a:pPr>
            <a:endParaRPr lang="en-US" dirty="0" smtClean="0"/>
          </a:p>
          <a:p>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Pig and Hive, the presence</a:t>
            </a:r>
            <a:r>
              <a:rPr lang="en-US" baseline="0" dirty="0" smtClean="0"/>
              <a:t> of HDFS is very noticeable. </a:t>
            </a:r>
          </a:p>
          <a:p>
            <a:r>
              <a:rPr lang="en-US" baseline="0" dirty="0" smtClean="0"/>
              <a:t>Pig, for example, directly supports most of the Hadoop file system commands. </a:t>
            </a:r>
          </a:p>
          <a:p>
            <a:r>
              <a:rPr lang="en-US" baseline="0" dirty="0" smtClean="0"/>
              <a:t>Likewise, Hive can access data whether it’s local or stored in an HDFS. </a:t>
            </a:r>
          </a:p>
          <a:p>
            <a:r>
              <a:rPr lang="en-US" baseline="0" dirty="0" smtClean="0"/>
              <a:t>In either case, data can usually be specified via an HDFS URL (hdfs://&lt;namenode&gt;/path&gt;). In the case of HBase, however, Hadoop is mostly hidden in the HBase framework, and HBase provides data to the client</a:t>
            </a:r>
            <a:r>
              <a:rPr lang="en-US" dirty="0" smtClean="0"/>
              <a:t> via</a:t>
            </a:r>
            <a:r>
              <a:rPr lang="en-US" baseline="0" dirty="0" smtClean="0"/>
              <a:t> a programmatic interface (usually Java).</a:t>
            </a:r>
          </a:p>
          <a:p>
            <a:r>
              <a:rPr lang="en-US" baseline="0" dirty="0" smtClean="0"/>
              <a:t>Via these interfaces, a Data Scientist can focus on manipulating large datasets without concerning themselves with the inner working of Hadoop. Of course, a Data Scientist must be aware of the constraints associated with using Hadoop for data storage, but doesn’t need to know the exact Hadoop command to check the file system.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Pig</a:t>
            </a:r>
            <a:r>
              <a:rPr lang="en-US" baseline="0" dirty="0" smtClean="0"/>
              <a:t> is a data flow language and an execution environment to access the MapReduce functionality of Hadoop (as well as HDFS). </a:t>
            </a:r>
          </a:p>
          <a:p>
            <a:r>
              <a:rPr lang="en-US" b="1" baseline="0" dirty="0" smtClean="0"/>
              <a:t>Pig consists of two main elements:</a:t>
            </a:r>
          </a:p>
          <a:p>
            <a:pPr marL="228600" indent="-228600">
              <a:buAutoNum type="arabicPeriod"/>
            </a:pPr>
            <a:r>
              <a:rPr lang="en-US" baseline="0" dirty="0" smtClean="0"/>
              <a:t>A data flow language called Pig Latin (ig-pay atin-lay) and</a:t>
            </a:r>
          </a:p>
          <a:p>
            <a:pPr marL="228600" indent="-228600">
              <a:buAutoNum type="arabicPeriod"/>
            </a:pPr>
            <a:r>
              <a:rPr lang="en-US" baseline="0" dirty="0" smtClean="0"/>
              <a:t>An execution environment, either as a standalone system or one using HDFS for data storage.</a:t>
            </a:r>
          </a:p>
          <a:p>
            <a:r>
              <a:rPr lang="en-US" b="1" u="sng" baseline="0" dirty="0" smtClean="0"/>
              <a:t>A word of caution is in order: </a:t>
            </a:r>
            <a:r>
              <a:rPr lang="en-US" baseline="0" dirty="0" smtClean="0"/>
              <a:t>If you only want to touch a small portion of a given dataset, then Pig is not for you, since it only knows how to read all the data presented to it. Pig only supports batch processing of data, so if you need an interactive environment, Pig isn’t </a:t>
            </a:r>
            <a:r>
              <a:rPr lang="en-US" dirty="0" smtClean="0"/>
              <a:t>for you.</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the previous module, we discussed various ways to mine data for information. In this module, you’re going to take a step back and look at another acquire-parse-filter method. </a:t>
            </a:r>
          </a:p>
          <a:p>
            <a:r>
              <a:rPr lang="en-US" baseline="0" dirty="0" smtClean="0"/>
              <a:t>This method is called </a:t>
            </a:r>
            <a:r>
              <a:rPr lang="en-US" b="1" baseline="0" dirty="0" smtClean="0"/>
              <a:t>MapReduce</a:t>
            </a:r>
            <a:r>
              <a:rPr lang="en-US" baseline="0" dirty="0" smtClean="0"/>
              <a:t>, and it </a:t>
            </a:r>
            <a:r>
              <a:rPr lang="en-US" b="1" baseline="0" dirty="0" smtClean="0"/>
              <a:t>reflects a pattern for processing Big Data and extracting only the data you need</a:t>
            </a:r>
            <a:r>
              <a:rPr lang="en-US" baseline="0" dirty="0" smtClean="0"/>
              <a:t>. </a:t>
            </a:r>
          </a:p>
          <a:p>
            <a:r>
              <a:rPr lang="en-US" baseline="0" dirty="0" smtClean="0"/>
              <a:t>The MapReduce paradigm</a:t>
            </a:r>
            <a:r>
              <a:rPr lang="en-US" dirty="0" smtClean="0"/>
              <a:t> fits well with various Data Analytics processes. </a:t>
            </a:r>
            <a:r>
              <a:rPr lang="en-US" baseline="0" dirty="0" smtClean="0"/>
              <a:t>In our Data Analysis lifecycle, </a:t>
            </a:r>
            <a:r>
              <a:rPr lang="en-US" dirty="0" smtClean="0"/>
              <a:t>Map and Reduce represent </a:t>
            </a:r>
            <a:r>
              <a:rPr lang="en-US" baseline="0" dirty="0" smtClean="0"/>
              <a:t>activities from the 1</a:t>
            </a:r>
            <a:r>
              <a:rPr lang="en-US" baseline="30000" dirty="0" smtClean="0"/>
              <a:t>st</a:t>
            </a:r>
            <a:r>
              <a:rPr lang="en-US" baseline="0" dirty="0" smtClean="0"/>
              <a:t> two phases. </a:t>
            </a:r>
            <a:r>
              <a:rPr lang="en-US" dirty="0" smtClean="0"/>
              <a:t>Following</a:t>
            </a:r>
            <a:r>
              <a:rPr lang="en-US" baseline="0" dirty="0" smtClean="0"/>
              <a:t> </a:t>
            </a:r>
            <a:r>
              <a:rPr lang="en-US" dirty="0" smtClean="0"/>
              <a:t>Ben Fry’s model in </a:t>
            </a:r>
            <a:r>
              <a:rPr lang="en-US" i="1" dirty="0" smtClean="0"/>
              <a:t>Seven Stages</a:t>
            </a:r>
            <a:r>
              <a:rPr lang="en-US" i="1" baseline="0" dirty="0" smtClean="0"/>
              <a:t> of Data Visualization</a:t>
            </a:r>
            <a:r>
              <a:rPr lang="en-US" i="0" baseline="0" dirty="0" smtClean="0"/>
              <a:t>, the actions would be part of the Acquire/Parse/Filter stages (</a:t>
            </a:r>
            <a:r>
              <a:rPr lang="en-US" baseline="0" dirty="0" smtClean="0"/>
              <a:t>Map [Acquire/Parse] and Reduce [Filter]).</a:t>
            </a:r>
          </a:p>
          <a:p>
            <a:r>
              <a:rPr lang="en-US" baseline="0" dirty="0" smtClean="0"/>
              <a:t>_____</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can think of a data flow programming model as a series of transforms or filters applied to an input stream. </a:t>
            </a:r>
          </a:p>
          <a:p>
            <a:r>
              <a:rPr lang="en-US" baseline="0" dirty="0" smtClean="0"/>
              <a:t>In </a:t>
            </a:r>
            <a:r>
              <a:rPr lang="en-US" b="1" baseline="0" dirty="0" smtClean="0"/>
              <a:t>Pig, each transform is defined as new input data source </a:t>
            </a:r>
            <a:r>
              <a:rPr lang="en-US" baseline="0" dirty="0" smtClean="0"/>
              <a:t>(you’ll see an example of this in the next slide). Descriptions of these transforms can be provided to Pig via a Pig Latin script, or interactively using Grunt, Pig’s command-line interface. </a:t>
            </a:r>
          </a:p>
          <a:p>
            <a:r>
              <a:rPr lang="en-US" baseline="0" dirty="0" smtClean="0"/>
              <a:t>Grunt also provides commands to query intermediate steps in the process.  EXPLAIN shows the related MapReduce plan; DUMP lists out a dataset, and DESCRIBE describes the schema structure for that particular dataset. </a:t>
            </a:r>
          </a:p>
          <a:p>
            <a:r>
              <a:rPr lang="en-US" dirty="0" smtClean="0"/>
              <a:t>Someone described Pig</a:t>
            </a:r>
            <a:r>
              <a:rPr lang="en-US" baseline="0" dirty="0" smtClean="0"/>
              <a:t> in this way: </a:t>
            </a:r>
            <a:r>
              <a:rPr lang="en-US" dirty="0" smtClean="0"/>
              <a:t>“You</a:t>
            </a:r>
            <a:r>
              <a:rPr lang="en-US" baseline="0" dirty="0" smtClean="0"/>
              <a:t> can process terabytes of data by issuing a half-dozen lines of Pig Latin from the console.”  Not a bad return on investment. Just make sure they are the right hal</a:t>
            </a:r>
            <a:r>
              <a:rPr lang="en-US" dirty="0" smtClean="0"/>
              <a:t>f-dozen lines.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simple five line Pig program computes</a:t>
            </a:r>
            <a:r>
              <a:rPr lang="en-US" baseline="0" dirty="0" smtClean="0"/>
              <a:t> the maximum temperature per year gathered from a set of multi-year, multi-observations file of temperatures. </a:t>
            </a:r>
          </a:p>
          <a:p>
            <a:r>
              <a:rPr lang="en-US" baseline="0" dirty="0" smtClean="0"/>
              <a:t>Line 1 - the data is read into a local variable named “records.” Note that the code implies that records contains all the data, although this an abstraction. </a:t>
            </a:r>
          </a:p>
          <a:p>
            <a:r>
              <a:rPr lang="en-US" baseline="0" dirty="0" smtClean="0"/>
              <a:t>Line 2 - the data set is filtered by removing missing values for temperature and by ensuring that </a:t>
            </a:r>
            <a:r>
              <a:rPr lang="en-US" i="1" baseline="0" dirty="0" smtClean="0"/>
              <a:t>quality</a:t>
            </a:r>
            <a:r>
              <a:rPr lang="en-US" baseline="0" dirty="0" smtClean="0"/>
              <a:t> takes on the values 0, 1, 4, 5, or 9.</a:t>
            </a:r>
          </a:p>
          <a:p>
            <a:r>
              <a:rPr lang="en-US" baseline="0" dirty="0" smtClean="0"/>
              <a:t>Line 3 - the filtered records are grouped by year (effectively sorting by year).</a:t>
            </a:r>
          </a:p>
          <a:p>
            <a:r>
              <a:rPr lang="en-US" baseline="0" dirty="0" smtClean="0"/>
              <a:t>Line 4 - choose the maximum temperature value for each group. </a:t>
            </a:r>
          </a:p>
          <a:p>
            <a:r>
              <a:rPr lang="en-US" baseline="0" dirty="0" smtClean="0"/>
              <a:t>Line 5 - dumps the final values stored in the variable max_temp. </a:t>
            </a:r>
          </a:p>
          <a:p>
            <a:r>
              <a:rPr lang="en-US" baseline="0" dirty="0" smtClean="0"/>
              <a:t>Observe that the argument to the LOAD function could be a local file</a:t>
            </a:r>
            <a:r>
              <a:rPr lang="en-US" dirty="0" smtClean="0"/>
              <a:t> (</a:t>
            </a:r>
            <a:r>
              <a:rPr lang="en-US" dirty="0" smtClean="0">
                <a:hlinkClick r:id=""/>
              </a:rPr>
              <a:t>file:///</a:t>
            </a:r>
            <a:r>
              <a:rPr lang="en-US" dirty="0" smtClean="0"/>
              <a:t>) </a:t>
            </a:r>
            <a:r>
              <a:rPr lang="en-US" baseline="0" dirty="0" smtClean="0"/>
              <a:t>or an HDFS URI (hdfs://&lt;NameNode&gt;/…). In the default case, since we’re running HDFS, it will be found in HDFS.</a:t>
            </a:r>
          </a:p>
          <a:p>
            <a:r>
              <a:rPr lang="en-US" baseline="0" dirty="0" smtClean="0"/>
              <a:t>The results of the LOAD command is a table that consists of a set of tuples (collections of variables). In line 3 we created a single record consisting of the year and a </a:t>
            </a:r>
            <a:r>
              <a:rPr lang="en-US" i="1" baseline="0" dirty="0" smtClean="0"/>
              <a:t>bag </a:t>
            </a:r>
            <a:r>
              <a:rPr lang="en-US" i="0" baseline="0" dirty="0" smtClean="0"/>
              <a:t> (an unordered collection of tuples), that contains a tuple for every observation made for that year (the year is actually repeated in each record, so the data looks like </a:t>
            </a:r>
            <a:r>
              <a:rPr lang="en-US" i="0" baseline="0" dirty="0" smtClean="0">
                <a:latin typeface="Courier New" pitchFamily="49" charset="0"/>
                <a:cs typeface="Courier New" pitchFamily="49" charset="0"/>
              </a:rPr>
              <a:t>&lt;1949/ {(1949, 111,1), (1949, 78,1) …}</a:t>
            </a:r>
            <a:r>
              <a:rPr lang="en-US" i="0" baseline="0" dirty="0" smtClean="0">
                <a:latin typeface="Calibri" pitchFamily="34" charset="0"/>
                <a:cs typeface="+mn-cs"/>
              </a:rPr>
              <a:t>&gt;</a:t>
            </a:r>
            <a:r>
              <a:rPr lang="en-US" i="0" baseline="0" dirty="0" smtClean="0"/>
              <a:t>  This is still a representation of the &lt;key/value&gt; pair that we saw earlier, but in this case the value pair is a structured data type (a list consisting of  multiple 3-tuple). Line 4 aggregates the data by the grouping variable and the maximum temperature for that year.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Pig acts </a:t>
            </a:r>
            <a:r>
              <a:rPr lang="en-US" baseline="0" dirty="0" smtClean="0"/>
              <a:t>as a front end to Hadoop; each command in Pig could theoretically become either a Map or a Reduce task (guess which ones are which in the preceding example).  </a:t>
            </a:r>
          </a:p>
          <a:p>
            <a:r>
              <a:rPr lang="en-US" baseline="0" dirty="0" smtClean="0"/>
              <a:t>PIG implements a data flow language where data flows through a series of transformations that alter the data in </a:t>
            </a:r>
            <a:r>
              <a:rPr lang="en-US" i="1" baseline="0" dirty="0" smtClean="0"/>
              <a:t>some</a:t>
            </a:r>
            <a:r>
              <a:rPr lang="en-US" baseline="0" dirty="0" smtClean="0"/>
              <a:t> way, and each step corresponds to a particular action. SQL, on the other hand, is a declarative programming language, and each SQL command represents a set of constraints that define the final output of the query. </a:t>
            </a:r>
          </a:p>
          <a:p>
            <a:r>
              <a:rPr lang="en-US" baseline="0" dirty="0" smtClean="0"/>
              <a:t>For example, consider this SQL equivalent of our Pig example:</a:t>
            </a:r>
          </a:p>
          <a:p>
            <a:r>
              <a:rPr lang="en-US" sz="1100" i="0" baseline="0" dirty="0" smtClean="0">
                <a:latin typeface="Courier New" pitchFamily="49" charset="0"/>
                <a:cs typeface="Courier New" pitchFamily="49" charset="0"/>
              </a:rPr>
              <a:t>SELECT year, MAX(temperature) FROM (SELECT year, temperature quality FROM data WHERE temperature &lt;&gt; 9999 AND quality NOT IN (0,1,4,5,9)  ORDER BY year GROUP BY year) </a:t>
            </a:r>
          </a:p>
          <a:p>
            <a:r>
              <a:rPr lang="en-US" baseline="0" dirty="0" smtClean="0"/>
              <a:t>Unlike SQL, Pig doesn’t require a schema to be present; if one is, it can be declared at run-time instead of when the RDBMS is created. SQL expects each row to represent a set of single-valued variables; Pig, on the other hand, can deal with arbitrarily nested data structures (bags within bags). SQL, however, supports random reads and queries;</a:t>
            </a:r>
            <a:r>
              <a:rPr lang="en-US" dirty="0" smtClean="0"/>
              <a:t> </a:t>
            </a:r>
            <a:r>
              <a:rPr lang="en-US" baseline="0" dirty="0" smtClean="0"/>
              <a:t>Pig reads the entire data set offered to it.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Hive system</a:t>
            </a:r>
            <a:r>
              <a:rPr lang="en-US" baseline="0" dirty="0" smtClean="0"/>
              <a:t> </a:t>
            </a:r>
            <a:r>
              <a:rPr lang="en-US" dirty="0" smtClean="0"/>
              <a:t>is aimed at the Data Scientist with strong SQL skills</a:t>
            </a:r>
            <a:r>
              <a:rPr lang="en-US" baseline="0" dirty="0" smtClean="0"/>
              <a:t>. Think of Hive as occupying a space between Pig and an DBMS (although that DBMS doesn’t have to be a Relational DBMS [RDBMS]). </a:t>
            </a:r>
          </a:p>
          <a:p>
            <a:r>
              <a:rPr lang="en-US" baseline="0" dirty="0" smtClean="0"/>
              <a:t>In Hive, all data is stored in tables. The schema for each table is managed by Hive itself. Tables can be populated via the Hive interface, or a Hive schema can be applied to existing data stored in HDFS.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hive program provides different functions depending on which commands are provided. The simplest invocation is simply “hive”, that brings up the Hive shell. From there, you can enter Hive SQL</a:t>
            </a:r>
            <a:r>
              <a:rPr lang="en-US" dirty="0" smtClean="0"/>
              <a:t> commands interactively, or these commands could be combined into a single script file. </a:t>
            </a:r>
          </a:p>
          <a:p>
            <a:r>
              <a:rPr lang="en-US" i="1" baseline="0" dirty="0" smtClean="0"/>
              <a:t>hive hwi  </a:t>
            </a:r>
            <a:r>
              <a:rPr lang="en-US" baseline="0" dirty="0" smtClean="0"/>
              <a:t>is the Hive web interface whereby one can browse existing database schemas and create sessions for issuing database queries and Hive commands. </a:t>
            </a:r>
            <a:r>
              <a:rPr lang="en-US" dirty="0" smtClean="0"/>
              <a:t>The interface is available at http://&lt;</a:t>
            </a:r>
            <a:r>
              <a:rPr lang="en-US" i="1" dirty="0" smtClean="0"/>
              <a:t>hivehost</a:t>
            </a:r>
            <a:r>
              <a:rPr lang="en-US" dirty="0" smtClean="0"/>
              <a:t>&gt;:9999/hwi. </a:t>
            </a:r>
          </a:p>
          <a:p>
            <a:r>
              <a:rPr lang="en-US" i="1" baseline="0" dirty="0" smtClean="0"/>
              <a:t>Hive hiveserver  </a:t>
            </a:r>
            <a:r>
              <a:rPr lang="en-US" i="0" baseline="0" dirty="0" smtClean="0"/>
              <a:t>will start Hive</a:t>
            </a:r>
            <a:r>
              <a:rPr lang="en-US" i="0" dirty="0" smtClean="0"/>
              <a:t> </a:t>
            </a:r>
            <a:r>
              <a:rPr lang="en-US" i="0" baseline="0" dirty="0" smtClean="0"/>
              <a:t>as a server listening on port 10000 that provides a Thrift and a JDBC/ODBC interface to Hive databases. </a:t>
            </a:r>
          </a:p>
          <a:p>
            <a:r>
              <a:rPr lang="en-US" b="1" i="0" baseline="0" dirty="0" smtClean="0"/>
              <a:t>Data for Hive can be stored in Hive’s internal tables (managed tables) or can be retrieved from data in the filesystem (HDFS).</a:t>
            </a:r>
            <a:r>
              <a:rPr lang="en-US" i="0" baseline="0" dirty="0" smtClean="0"/>
              <a:t> An example of creation of an external table is </a:t>
            </a:r>
          </a:p>
          <a:p>
            <a:pPr lvl="1">
              <a:buNone/>
            </a:pPr>
            <a:r>
              <a:rPr lang="en-US" i="0" baseline="0" dirty="0" smtClean="0"/>
              <a:t>CREATE EXTERNAL TABLE my_ext_data (dummy STRING) LOCATION ‘/opt/externalTable’  ;</a:t>
            </a:r>
          </a:p>
          <a:p>
            <a:pPr lvl="1">
              <a:buNone/>
            </a:pPr>
            <a:r>
              <a:rPr lang="en-US" i="0" baseline="0" dirty="0" smtClean="0"/>
              <a:t>LOAD DATA INPATH ‘/opt/externalTable’ INTO TABLE my_ext_data ; </a:t>
            </a:r>
          </a:p>
          <a:p>
            <a:r>
              <a:rPr lang="en-US" i="0" baseline="0" dirty="0" smtClean="0"/>
              <a:t>The existence of this data isn’t checked when these statements are executed, nor is data loading in Hive’s datastore. Hence, the notion of “lazy create and lazy load.” </a:t>
            </a:r>
          </a:p>
          <a:p>
            <a:endParaRPr lang="en-US" i="1"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go</a:t>
            </a:r>
            <a:r>
              <a:rPr lang="en-US" baseline="0" dirty="0" smtClean="0"/>
              <a:t> back to our example of calculating the maximum temperature for a given year from thousand and thousands of weather observations from hundreds of weather stations. </a:t>
            </a:r>
          </a:p>
          <a:p>
            <a:r>
              <a:rPr lang="en-US" dirty="0" smtClean="0"/>
              <a:t>Line</a:t>
            </a:r>
            <a:r>
              <a:rPr lang="en-US" baseline="0" dirty="0" smtClean="0"/>
              <a:t> 1 defines your table and states that our input consists of tab-delimited fields. </a:t>
            </a:r>
          </a:p>
          <a:p>
            <a:r>
              <a:rPr lang="en-US" baseline="0" dirty="0" smtClean="0"/>
              <a:t>In line 2, you encounter our old favorite LOAD DATA again with a slightly different syntax. </a:t>
            </a:r>
          </a:p>
          <a:p>
            <a:r>
              <a:rPr lang="en-US" baseline="0" dirty="0" smtClean="0"/>
              <a:t>Line 3 looks like a standard SQL query that produces a relation consisting of a year and the max temperature for that year. The ROW FORMAT clause is a Hive-specific addition. </a:t>
            </a:r>
          </a:p>
          <a:p>
            <a:r>
              <a:rPr lang="en-US" baseline="0" dirty="0" smtClean="0"/>
              <a:t>Hive maintains its own set of tables; these tables could exist on a local file</a:t>
            </a:r>
            <a:r>
              <a:rPr lang="en-US" dirty="0" smtClean="0"/>
              <a:t> system or in HDFS as /usr/hive/XXXXX. A</a:t>
            </a:r>
            <a:r>
              <a:rPr lang="en-US" baseline="0" dirty="0" smtClean="0"/>
              <a:t> directory in the filesystem corresponds to a particular table. </a:t>
            </a:r>
          </a:p>
          <a:p>
            <a:r>
              <a:rPr lang="en-US" baseline="0" dirty="0" smtClean="0"/>
              <a:t>Hive does not implement the full SQL-92 standard, and additionally provides certain clauses that don’t appear in standard SQL (“ROW FORMAT …” is one such example).</a:t>
            </a:r>
            <a:endParaRPr lang="en-US" b="1"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most traditional DBMS, the database description (or schema) is read and applied when the data is loaded. If the data doesn’t match the schema (specifically, the table into which it is read), then the load fails. This is often called “Schema on Write.” </a:t>
            </a:r>
          </a:p>
          <a:p>
            <a:r>
              <a:rPr lang="en-US" baseline="0" dirty="0" smtClean="0"/>
              <a:t>Hive, on the other hand, doesn’t attempt to apply the schema until the data is actually read when someone issues a query. This results in fast loads as well as supporting multiple schemas for the same data (only defining as many variables as needed for your particular</a:t>
            </a:r>
            <a:r>
              <a:rPr lang="en-US" dirty="0" smtClean="0"/>
              <a:t> </a:t>
            </a:r>
            <a:r>
              <a:rPr lang="en-US" baseline="0" dirty="0" smtClean="0"/>
              <a:t>analysis). In addition, the actual format of the data may not be known because queries against the data haven’t been defined. </a:t>
            </a:r>
          </a:p>
          <a:p>
            <a:r>
              <a:rPr lang="en-US" baseline="0" dirty="0" smtClean="0"/>
              <a:t>Updates and transactions aren’t supplied with Hive. Indexes are available as of Summer 2011 in Hive 0.7.  If concurrent access to tables is desired, then the application must roll its own. That said, the Hive project is working towards integration with the HBase project that does provide row updates.  See the Hive project page at &lt;http://hive.apache.org/&gt;  for further details.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HBase represents a further</a:t>
            </a:r>
            <a:r>
              <a:rPr lang="en-US" baseline="0" dirty="0" smtClean="0"/>
              <a:t> layer of abstraction on Hadoop. HBase has been described as “a</a:t>
            </a:r>
            <a:r>
              <a:rPr lang="en-US" dirty="0" smtClean="0"/>
              <a:t> distributed</a:t>
            </a:r>
            <a:r>
              <a:rPr lang="en-US" baseline="0" dirty="0" smtClean="0"/>
              <a:t> column-oriented database [data storage system]”  built of top of HDFS. </a:t>
            </a:r>
          </a:p>
          <a:p>
            <a:r>
              <a:rPr lang="en-US" baseline="0" dirty="0" smtClean="0"/>
              <a:t>Note</a:t>
            </a:r>
            <a:r>
              <a:rPr lang="en-US" dirty="0" smtClean="0"/>
              <a:t> that HBase</a:t>
            </a:r>
            <a:r>
              <a:rPr lang="en-US" baseline="0" dirty="0" smtClean="0"/>
              <a:t> is described as managing </a:t>
            </a:r>
            <a:r>
              <a:rPr lang="en-US" i="1" baseline="0" dirty="0" smtClean="0"/>
              <a:t>structured</a:t>
            </a:r>
            <a:r>
              <a:rPr lang="en-US" i="0" baseline="0" dirty="0" smtClean="0"/>
              <a:t> data. Each record in the table can be described as a key (treated as a byte stream) and a set of variables, each of which may be versioned. It’s not a structure in the same sense as an RDBMS is structured. </a:t>
            </a:r>
          </a:p>
          <a:p>
            <a:r>
              <a:rPr lang="en-US" baseline="0" dirty="0" smtClean="0"/>
              <a:t>HBase is a more complex system than</a:t>
            </a:r>
            <a:r>
              <a:rPr lang="en-US" dirty="0" smtClean="0"/>
              <a:t> what we have seen previously. </a:t>
            </a:r>
            <a:r>
              <a:rPr lang="en-US" baseline="0" dirty="0" smtClean="0"/>
              <a:t>HBase uses additional Apache Foundation open source frameworks: Zookeeper is used as a co-ordination system to maintain consistency, Hadoop for MapReduce and HDFS, and Oozie for workflow management. As a Data Scientist, you probably won’t be concerned overmuch with implementation, but it is useful to at least know the names of all the moving parts. </a:t>
            </a:r>
          </a:p>
          <a:p>
            <a:r>
              <a:rPr lang="en-US" baseline="0" dirty="0" smtClean="0"/>
              <a:t>HBase can be run from the command line, but also supports REST (Representational State Transfer – think HTTP) and Thrift and Avro interfaces via the Siteserver daemon. Thrift and Avro both provide an interface to send and receive serialized data (objects</a:t>
            </a:r>
            <a:r>
              <a:rPr lang="en-US" dirty="0" smtClean="0"/>
              <a:t> where the data is “flattened</a:t>
            </a:r>
            <a:r>
              <a:rPr lang="en-US" baseline="0" dirty="0" smtClean="0"/>
              <a:t>” into a byte stream).</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HBase has been described like this: “[its] forte is when real-time read-write random-access to very large datasets is required.” HBase is an open source version</a:t>
            </a:r>
            <a:r>
              <a:rPr lang="en-US" dirty="0" smtClean="0"/>
              <a:t> of Google’s BigTable, and it’s instructive to read the definition of BigTable by the original authors: </a:t>
            </a:r>
          </a:p>
          <a:p>
            <a:pPr marL="228600" lvl="1" indent="0">
              <a:buNone/>
            </a:pPr>
            <a:r>
              <a:rPr lang="en-US" i="1" dirty="0" smtClean="0"/>
              <a:t>BigTable is a distributed storage system for managing structured data that is designed to scale to a very large size: petabytes of data across thousands of commodity servers.</a:t>
            </a:r>
          </a:p>
          <a:p>
            <a:pPr marL="0" lvl="1" indent="0">
              <a:buNone/>
            </a:pPr>
            <a:r>
              <a:rPr lang="en-US" baseline="0" dirty="0" smtClean="0"/>
              <a:t>Note</a:t>
            </a:r>
            <a:r>
              <a:rPr lang="en-US" dirty="0" smtClean="0"/>
              <a:t> that HBase</a:t>
            </a:r>
            <a:r>
              <a:rPr lang="en-US" baseline="0" dirty="0" smtClean="0"/>
              <a:t> is described as managing </a:t>
            </a:r>
            <a:r>
              <a:rPr lang="en-US" i="1" baseline="0" dirty="0" smtClean="0"/>
              <a:t>structured</a:t>
            </a:r>
            <a:r>
              <a:rPr lang="en-US" i="0" baseline="0" dirty="0" smtClean="0"/>
              <a:t> data. Each record in the table can be described as a key (treated as a byte stream) and a set of variables, each of which may be versioned. It’s not a structure in the same sense as an RDBMS is structured, but it does have structure</a:t>
            </a:r>
            <a:r>
              <a:rPr lang="en-US" i="0" dirty="0" smtClean="0"/>
              <a:t> nonetheless. And because HBase is</a:t>
            </a:r>
            <a:r>
              <a:rPr lang="en-US" i="0" baseline="0" dirty="0" smtClean="0"/>
              <a:t> not</a:t>
            </a:r>
            <a:r>
              <a:rPr lang="en-US" i="0" dirty="0" smtClean="0"/>
              <a:t> constrained in the same was as an RDBMS system is constrained, HBase designs can take advantage of the physical layout of the table on disk to increase performance.</a:t>
            </a:r>
          </a:p>
          <a:p>
            <a:pPr marL="0" lvl="1" indent="0">
              <a:buNone/>
            </a:pPr>
            <a:r>
              <a:rPr lang="en-US" baseline="0" dirty="0" smtClean="0"/>
              <a:t>It’s useful</a:t>
            </a:r>
            <a:r>
              <a:rPr lang="en-US" dirty="0" smtClean="0"/>
              <a:t> to recall that Google’s BigTable was designed to store information about Web URLs (Web documents). Fields in this table could be versioned (new versions of an HTML page, for example) and the table could be updated frequently as web-crawlers discovered new data.  One design decision to speed access to URLs from the same site was to reverse the order of the URL: instead of media.google.com, the URL would be stored as com.google.media, ensuring that other Google URLs would be “reasonably” close.</a:t>
            </a:r>
            <a:endParaRPr lang="en-US" i="1" baseline="0" dirty="0" smtClean="0"/>
          </a:p>
          <a:p>
            <a:endParaRPr lang="en-US" dirty="0" smtClean="0"/>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Although HBase may</a:t>
            </a:r>
            <a:r>
              <a:rPr lang="en-US" baseline="0" dirty="0" smtClean="0"/>
              <a:t> look like a traditional DBMS, </a:t>
            </a:r>
            <a:r>
              <a:rPr lang="en-US" dirty="0" smtClean="0"/>
              <a:t>it isn’t.</a:t>
            </a:r>
          </a:p>
          <a:p>
            <a:r>
              <a:rPr lang="en-US" baseline="0" dirty="0" smtClean="0"/>
              <a:t>HBase is a “distributed, column-oriented data storage system that can scale tall (billions of rows), wide (billions of columns), and can be horizontally partitioned and replicated across thousands of commodity servers automatically.”</a:t>
            </a:r>
          </a:p>
          <a:p>
            <a:r>
              <a:rPr lang="en-US" baseline="0" dirty="0" smtClean="0"/>
              <a:t>The HBase table schemas mirror physical storage for efficiency; a RDBMS doesn’t. (the RDBMS schema is a logical description of the data, and implies no specific physical structuring.)  </a:t>
            </a:r>
          </a:p>
          <a:p>
            <a:r>
              <a:rPr lang="en-US" baseline="0" dirty="0" smtClean="0"/>
              <a:t>Most RDBMS systems require that data must be consistent after each transaction (ACID prosperities). DBMS systems like HBase don’t suffer from these constraints,</a:t>
            </a:r>
            <a:r>
              <a:rPr lang="en-US" dirty="0" smtClean="0"/>
              <a:t> and implement eventual consistency. This means that for some systems you cannot write a value into the database and immediately read it back in</a:t>
            </a:r>
            <a:r>
              <a:rPr lang="en-US" baseline="0" dirty="0" smtClean="0"/>
              <a:t>. Strange, but true. </a:t>
            </a:r>
          </a:p>
          <a:p>
            <a:r>
              <a:rPr lang="en-US" baseline="0" dirty="0" smtClean="0"/>
              <a:t>Another of HBase’s strengths is in its wide open view of data – HBASE will accept almost anything it can cram into an HBase table.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 the examples</a:t>
            </a:r>
            <a:r>
              <a:rPr lang="en-US" baseline="0" dirty="0" smtClean="0"/>
              <a:t> of different classes of “big data.” If we are to achieve anything with data of this size, we need a way both to store and access this information such that we can retrieve information in finite time.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are Java-savvy,</a:t>
            </a:r>
            <a:r>
              <a:rPr lang="en-US" baseline="0" dirty="0" smtClean="0"/>
              <a:t> or you have scripting skills (shell plus Ruby/Python/Perl/Tcl/Tk), you might simply want to use the existing Hadoop framework for MapReduce tasks. </a:t>
            </a:r>
          </a:p>
          <a:p>
            <a:r>
              <a:rPr lang="en-US" baseline="0" dirty="0" smtClean="0"/>
              <a:t>If your talent lies in other areas, such as database administration or functional programming, you might wish to choose a different method of accessing your data. </a:t>
            </a:r>
          </a:p>
          <a:p>
            <a:r>
              <a:rPr lang="en-US" b="1" baseline="0" dirty="0" smtClean="0"/>
              <a:t>Pig</a:t>
            </a:r>
            <a:r>
              <a:rPr lang="en-US" baseline="0" dirty="0" smtClean="0"/>
              <a:t> provides an abstraction above that of MapReduce for HDFS, and makes the interface simpler to use. Both Pig and Hive support UDFs (User Defined Functions).</a:t>
            </a:r>
          </a:p>
          <a:p>
            <a:r>
              <a:rPr lang="en-US" b="1" baseline="0" dirty="0" smtClean="0"/>
              <a:t>Hive</a:t>
            </a:r>
            <a:r>
              <a:rPr lang="en-US" baseline="0" dirty="0" smtClean="0"/>
              <a:t> provides an SQL-like interface to data that may be stored in HDFS, but Hive tables don’t meet the definition of a RDBMS. </a:t>
            </a:r>
          </a:p>
          <a:p>
            <a:r>
              <a:rPr lang="en-US" b="1" baseline="0" dirty="0" smtClean="0"/>
              <a:t>HBase</a:t>
            </a:r>
            <a:r>
              <a:rPr lang="en-US" baseline="0" dirty="0" smtClean="0"/>
              <a:t>, as the “Hadoop Database,” leverages Hadoop/HDFS for data storage and the Zookeeper system for co-ordination.  Since there is no fixed schema </a:t>
            </a:r>
            <a:r>
              <a:rPr lang="en-US" i="1" baseline="0" dirty="0" smtClean="0"/>
              <a:t>per se, </a:t>
            </a:r>
            <a:r>
              <a:rPr lang="en-US" i="0" baseline="0" dirty="0" smtClean="0"/>
              <a:t>attributes (columns) can be added to a dataset without requiring programs to change to address the extra data; attribute values may be versioned to record changes to a particular value. Bulk loading can be accomplished by having MapReduce write files in HBase internal format directly into HDFS with an order of magnitude increase in populating the database. </a:t>
            </a:r>
            <a:endParaRPr lang="en-US"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2" indent="0">
              <a:buClr>
                <a:srgbClr val="92D050"/>
              </a:buClr>
              <a:buSzPct val="120000"/>
              <a:buFont typeface="Arial" pitchFamily="34" charset="0"/>
              <a:buNone/>
            </a:pPr>
            <a:r>
              <a:rPr lang="en-US" dirty="0" smtClean="0">
                <a:cs typeface="Times New Roman" pitchFamily="18" charset="0"/>
              </a:rPr>
              <a:t>Mahout is a set of machine learning algorithms that leverages Hadoop to provide both data</a:t>
            </a:r>
            <a:r>
              <a:rPr lang="en-US" baseline="0" dirty="0" smtClean="0">
                <a:cs typeface="Times New Roman" pitchFamily="18" charset="0"/>
              </a:rPr>
              <a:t> s</a:t>
            </a:r>
            <a:r>
              <a:rPr lang="en-US" dirty="0" smtClean="0">
                <a:cs typeface="Times New Roman" pitchFamily="18" charset="0"/>
              </a:rPr>
              <a:t>torage and the MapReduce implementation.</a:t>
            </a:r>
          </a:p>
          <a:p>
            <a:pPr marL="0" lvl="2" indent="0">
              <a:buClr>
                <a:srgbClr val="92D050"/>
              </a:buClr>
              <a:buSzPct val="120000"/>
              <a:buFont typeface="Arial" pitchFamily="34" charset="0"/>
              <a:buNone/>
            </a:pPr>
            <a:r>
              <a:rPr lang="en-US" dirty="0" smtClean="0">
                <a:cs typeface="Times New Roman" pitchFamily="18" charset="0"/>
              </a:rPr>
              <a:t>The </a:t>
            </a:r>
            <a:r>
              <a:rPr lang="en-US" i="1" dirty="0" smtClean="0">
                <a:cs typeface="Times New Roman" pitchFamily="18" charset="0"/>
              </a:rPr>
              <a:t>mahout</a:t>
            </a:r>
            <a:r>
              <a:rPr lang="en-US" dirty="0" smtClean="0">
                <a:cs typeface="Times New Roman" pitchFamily="18" charset="0"/>
              </a:rPr>
              <a:t> command is</a:t>
            </a:r>
            <a:r>
              <a:rPr lang="en-US" baseline="0" dirty="0" smtClean="0">
                <a:cs typeface="Times New Roman" pitchFamily="18" charset="0"/>
              </a:rPr>
              <a:t> itself a </a:t>
            </a:r>
            <a:r>
              <a:rPr lang="en-US" dirty="0" smtClean="0">
                <a:cs typeface="Times New Roman" pitchFamily="18" charset="0"/>
              </a:rPr>
              <a:t>script that wraps the Hadoop command and executes a requested algorithm</a:t>
            </a:r>
            <a:r>
              <a:rPr lang="en-US" baseline="0" dirty="0" smtClean="0">
                <a:cs typeface="Times New Roman" pitchFamily="18" charset="0"/>
              </a:rPr>
              <a:t> from </a:t>
            </a:r>
            <a:r>
              <a:rPr lang="en-US" dirty="0" smtClean="0">
                <a:cs typeface="Times New Roman" pitchFamily="18" charset="0"/>
              </a:rPr>
              <a:t>the Mahout job jar file (jar files</a:t>
            </a:r>
            <a:r>
              <a:rPr lang="en-US" baseline="0" dirty="0" smtClean="0">
                <a:cs typeface="Times New Roman" pitchFamily="18" charset="0"/>
              </a:rPr>
              <a:t> are </a:t>
            </a:r>
            <a:r>
              <a:rPr lang="en-US" b="1" baseline="0" dirty="0" smtClean="0">
                <a:cs typeface="Times New Roman" pitchFamily="18" charset="0"/>
              </a:rPr>
              <a:t>J</a:t>
            </a:r>
            <a:r>
              <a:rPr lang="en-US" baseline="0" dirty="0" smtClean="0">
                <a:cs typeface="Times New Roman" pitchFamily="18" charset="0"/>
              </a:rPr>
              <a:t>ava </a:t>
            </a:r>
            <a:r>
              <a:rPr lang="en-US" b="1" baseline="0" dirty="0" smtClean="0">
                <a:cs typeface="Times New Roman" pitchFamily="18" charset="0"/>
              </a:rPr>
              <a:t>AR</a:t>
            </a:r>
            <a:r>
              <a:rPr lang="en-US" baseline="0" dirty="0" smtClean="0">
                <a:cs typeface="Times New Roman" pitchFamily="18" charset="0"/>
              </a:rPr>
              <a:t>chives, and are very similar to Linux tar files [tape archives])</a:t>
            </a:r>
            <a:r>
              <a:rPr lang="en-US" dirty="0" smtClean="0">
                <a:cs typeface="Times New Roman" pitchFamily="18" charset="0"/>
              </a:rPr>
              <a:t>. Parameters are passed from the command line to the class instance. </a:t>
            </a:r>
          </a:p>
          <a:p>
            <a:pPr marL="0" lvl="2" indent="0">
              <a:buClr>
                <a:srgbClr val="92D050"/>
              </a:buClr>
              <a:buSzPct val="120000"/>
              <a:buFont typeface="Arial" pitchFamily="34" charset="0"/>
              <a:buNone/>
            </a:pPr>
            <a:r>
              <a:rPr lang="en-US" dirty="0" smtClean="0">
                <a:cs typeface="Times New Roman" pitchFamily="18" charset="0"/>
              </a:rPr>
              <a:t>Mahout mainly supports four use cases:</a:t>
            </a:r>
          </a:p>
          <a:p>
            <a:pPr marL="114300" lvl="2" indent="-114300">
              <a:buSzPct val="120000"/>
              <a:buFont typeface="Arial" pitchFamily="34" charset="0"/>
              <a:buChar char="•"/>
            </a:pPr>
            <a:r>
              <a:rPr lang="en-US" dirty="0" smtClean="0">
                <a:cs typeface="Times New Roman" pitchFamily="18" charset="0"/>
              </a:rPr>
              <a:t> </a:t>
            </a:r>
            <a:r>
              <a:rPr lang="en-US" b="1" i="1" dirty="0" smtClean="0">
                <a:cs typeface="Times New Roman" pitchFamily="18" charset="0"/>
              </a:rPr>
              <a:t>Recommendation mining </a:t>
            </a:r>
            <a:r>
              <a:rPr lang="en-US" dirty="0" smtClean="0">
                <a:cs typeface="Times New Roman" pitchFamily="18" charset="0"/>
              </a:rPr>
              <a:t>takes users' behavior and tries to find items users might like. An</a:t>
            </a:r>
            <a:r>
              <a:rPr lang="en-US" baseline="0" dirty="0" smtClean="0">
                <a:cs typeface="Times New Roman" pitchFamily="18" charset="0"/>
              </a:rPr>
              <a:t> example of this is LinkedIn’s “People You Might Know” (PYMK). </a:t>
            </a:r>
            <a:endParaRPr lang="en-US" dirty="0" smtClean="0">
              <a:cs typeface="Times New Roman" pitchFamily="18" charset="0"/>
            </a:endParaRPr>
          </a:p>
          <a:p>
            <a:pPr marL="114300" lvl="2" indent="-114300">
              <a:buSzPct val="120000"/>
              <a:buFont typeface="Arial" pitchFamily="34" charset="0"/>
              <a:buChar char="•"/>
            </a:pPr>
            <a:r>
              <a:rPr lang="en-US" dirty="0" smtClean="0">
                <a:cs typeface="Times New Roman" pitchFamily="18" charset="0"/>
              </a:rPr>
              <a:t> </a:t>
            </a:r>
            <a:r>
              <a:rPr lang="en-US" b="1" i="1" dirty="0" smtClean="0">
                <a:cs typeface="Times New Roman" pitchFamily="18" charset="0"/>
              </a:rPr>
              <a:t>Classification</a:t>
            </a:r>
            <a:r>
              <a:rPr lang="en-US" b="1" dirty="0" smtClean="0">
                <a:cs typeface="Times New Roman" pitchFamily="18" charset="0"/>
              </a:rPr>
              <a:t> </a:t>
            </a:r>
            <a:r>
              <a:rPr lang="en-US" dirty="0" smtClean="0">
                <a:cs typeface="Times New Roman" pitchFamily="18" charset="0"/>
              </a:rPr>
              <a:t>learns from existing categorized documents what documents of a specific category look like and is able to assign unlabelled documents to the (hopefully) correct category. </a:t>
            </a:r>
            <a:endParaRPr lang="en-US" b="1" i="1" dirty="0" smtClean="0">
              <a:cs typeface="Times New Roman" pitchFamily="18" charset="0"/>
            </a:endParaRPr>
          </a:p>
          <a:p>
            <a:pPr marL="114300" lvl="2" indent="-114300">
              <a:buSzPct val="120000"/>
              <a:buFont typeface="Arial" pitchFamily="34" charset="0"/>
              <a:buChar char="•"/>
            </a:pPr>
            <a:r>
              <a:rPr lang="en-US" b="1" i="1" dirty="0" smtClean="0">
                <a:cs typeface="Times New Roman" pitchFamily="18" charset="0"/>
              </a:rPr>
              <a:t>Clustering</a:t>
            </a:r>
            <a:r>
              <a:rPr lang="en-US" i="1" dirty="0" smtClean="0">
                <a:cs typeface="Times New Roman" pitchFamily="18" charset="0"/>
              </a:rPr>
              <a:t> </a:t>
            </a:r>
            <a:r>
              <a:rPr lang="en-US" dirty="0" smtClean="0">
                <a:cs typeface="Times New Roman" pitchFamily="18" charset="0"/>
              </a:rPr>
              <a:t>takes documents</a:t>
            </a:r>
            <a:r>
              <a:rPr lang="en-US" baseline="0" dirty="0" smtClean="0">
                <a:cs typeface="Times New Roman" pitchFamily="18" charset="0"/>
              </a:rPr>
              <a:t> </a:t>
            </a:r>
            <a:r>
              <a:rPr lang="en-US" dirty="0" smtClean="0">
                <a:cs typeface="Times New Roman" pitchFamily="18" charset="0"/>
              </a:rPr>
              <a:t>and groups them into collections of topically related documents based on word</a:t>
            </a:r>
            <a:r>
              <a:rPr lang="en-US" baseline="0" dirty="0" smtClean="0">
                <a:cs typeface="Times New Roman" pitchFamily="18" charset="0"/>
              </a:rPr>
              <a:t> occurrences</a:t>
            </a:r>
            <a:r>
              <a:rPr lang="en-US" dirty="0" smtClean="0">
                <a:cs typeface="Times New Roman" pitchFamily="18" charset="0"/>
              </a:rPr>
              <a:t>. </a:t>
            </a:r>
          </a:p>
          <a:p>
            <a:pPr marL="114300" lvl="2" indent="-114300">
              <a:buSzPct val="120000"/>
              <a:buFont typeface="Arial" pitchFamily="34" charset="0"/>
              <a:buChar char="•"/>
            </a:pPr>
            <a:r>
              <a:rPr lang="en-US" dirty="0" smtClean="0">
                <a:cs typeface="Times New Roman" pitchFamily="18" charset="0"/>
              </a:rPr>
              <a:t> </a:t>
            </a:r>
            <a:r>
              <a:rPr lang="en-US" b="1" i="1" dirty="0" smtClean="0">
                <a:cs typeface="Times New Roman" pitchFamily="18" charset="0"/>
              </a:rPr>
              <a:t>Frequent itemset mining </a:t>
            </a:r>
            <a:r>
              <a:rPr lang="en-US" dirty="0" smtClean="0">
                <a:cs typeface="Times New Roman" pitchFamily="18" charset="0"/>
              </a:rPr>
              <a:t>takes a set of item groups (for example, terms in a query session, shopping cart content) and identifies</a:t>
            </a:r>
            <a:r>
              <a:rPr lang="en-US" baseline="0" dirty="0" smtClean="0">
                <a:cs typeface="Times New Roman" pitchFamily="18" charset="0"/>
              </a:rPr>
              <a:t> </a:t>
            </a:r>
            <a:r>
              <a:rPr lang="en-US" dirty="0" smtClean="0">
                <a:cs typeface="Times New Roman" pitchFamily="18" charset="0"/>
              </a:rPr>
              <a:t>which individual items usually appear together.</a:t>
            </a:r>
            <a:br>
              <a:rPr lang="en-US" dirty="0" smtClean="0">
                <a:cs typeface="Times New Roman" pitchFamily="18" charset="0"/>
              </a:rPr>
            </a:br>
            <a:r>
              <a:rPr lang="en-US" dirty="0" smtClean="0">
                <a:cs typeface="Times New Roman" pitchFamily="18" charset="0"/>
              </a:rPr>
              <a:t>If you plan on using Mahout, remember</a:t>
            </a:r>
            <a:r>
              <a:rPr lang="en-US" baseline="0" dirty="0" smtClean="0">
                <a:cs typeface="Times New Roman" pitchFamily="18" charset="0"/>
              </a:rPr>
              <a:t> </a:t>
            </a:r>
            <a:r>
              <a:rPr lang="en-US" dirty="0" smtClean="0">
                <a:cs typeface="Times New Roman" pitchFamily="18" charset="0"/>
              </a:rPr>
              <a:t>that these distributions (Hadoop</a:t>
            </a:r>
            <a:r>
              <a:rPr lang="en-US" baseline="0" dirty="0" smtClean="0">
                <a:cs typeface="Times New Roman" pitchFamily="18" charset="0"/>
              </a:rPr>
              <a:t> and Mahout)</a:t>
            </a:r>
            <a:r>
              <a:rPr lang="en-US" dirty="0" smtClean="0">
                <a:cs typeface="Times New Roman" pitchFamily="18" charset="0"/>
              </a:rPr>
              <a:t> anticipate running on a *nix machine, although a Cygwin environment on Windows will work as well (or</a:t>
            </a:r>
            <a:r>
              <a:rPr lang="en-US" baseline="0" dirty="0" smtClean="0">
                <a:cs typeface="Times New Roman" pitchFamily="18" charset="0"/>
              </a:rPr>
              <a:t> rewriting the command scripts in another language, say as a batch file on Windows)</a:t>
            </a:r>
            <a:r>
              <a:rPr lang="en-US" dirty="0" smtClean="0">
                <a:cs typeface="Times New Roman" pitchFamily="18" charset="0"/>
              </a:rPr>
              <a:t>. It goes without saying that a compatible working version of Hadoop is required.</a:t>
            </a:r>
            <a:r>
              <a:rPr lang="en-US" baseline="0" dirty="0" smtClean="0">
                <a:cs typeface="Times New Roman" pitchFamily="18" charset="0"/>
              </a:rPr>
              <a:t> Lastly, Mahout requires that you program in Java: no other interface outside of the command line is supported.</a:t>
            </a:r>
            <a:endParaRPr lang="en-US" i="1" dirty="0">
              <a:cs typeface="Times New Roman" pitchFamily="18" charset="0"/>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Mahout</a:t>
            </a:r>
            <a:r>
              <a:rPr lang="en-US" baseline="0" dirty="0" smtClean="0"/>
              <a:t> provides a number of different algorithms to support its use cases. Some of these algorithms are listed. We’ve only included those algorithms that are </a:t>
            </a:r>
            <a:r>
              <a:rPr lang="en-US" baseline="0" dirty="0" err="1" smtClean="0"/>
              <a:t>curently</a:t>
            </a:r>
            <a:r>
              <a:rPr lang="en-US" baseline="0" dirty="0" smtClean="0"/>
              <a:t> implemented (at the time of this version of the course) and don’t have problem reports issued against them. Other algorithms are in various stages of development: check the website at &lt;http://mahout.apache.org/&gt; for more details.</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W</a:t>
            </a:r>
            <a:r>
              <a:rPr lang="en-US" baseline="0" dirty="0" smtClean="0"/>
              <a:t>e have already been introduced to </a:t>
            </a:r>
            <a:r>
              <a:rPr lang="en-US" dirty="0" err="1" smtClean="0"/>
              <a:t>HBase</a:t>
            </a:r>
            <a:r>
              <a:rPr lang="en-US" dirty="0" smtClean="0"/>
              <a:t>, Hive, Pig, and Zookeeper.</a:t>
            </a:r>
            <a:r>
              <a:rPr lang="en-US" baseline="0" dirty="0" smtClean="0"/>
              <a:t> Other tools/system based on </a:t>
            </a:r>
            <a:r>
              <a:rPr lang="en-US" baseline="0" dirty="0" err="1" smtClean="0"/>
              <a:t>Hadoop</a:t>
            </a:r>
            <a:r>
              <a:rPr lang="en-US" baseline="0" dirty="0" smtClean="0"/>
              <a:t> HDFS and </a:t>
            </a:r>
            <a:r>
              <a:rPr lang="en-US" baseline="0" dirty="0" err="1" smtClean="0"/>
              <a:t>MapReduce</a:t>
            </a:r>
            <a:r>
              <a:rPr lang="en-US" baseline="0" dirty="0" smtClean="0"/>
              <a:t> include:  </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Howl</a:t>
            </a:r>
            <a:r>
              <a:rPr lang="en-US" baseline="0" dirty="0" smtClean="0"/>
              <a:t> –- </a:t>
            </a:r>
            <a:r>
              <a:rPr lang="en-US" dirty="0" smtClean="0"/>
              <a:t>mixture of Hive and OWL</a:t>
            </a:r>
            <a:r>
              <a:rPr lang="en-US" baseline="0" dirty="0" smtClean="0"/>
              <a:t> (another interface to HDFS data). </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Oozie </a:t>
            </a:r>
            <a:r>
              <a:rPr lang="en-US" baseline="0" dirty="0" smtClean="0"/>
              <a:t>–- </a:t>
            </a:r>
            <a:r>
              <a:rPr lang="en-US" sz="1200" b="0" i="0" kern="1200" dirty="0" smtClean="0">
                <a:solidFill>
                  <a:schemeClr val="tx1"/>
                </a:solidFill>
                <a:latin typeface="Calibri" pitchFamily="34" charset="0"/>
                <a:ea typeface="+mn-ea"/>
                <a:cs typeface="+mn-cs"/>
              </a:rPr>
              <a:t>a workflow/coordination system to manage Apache Hadoop(TM) jobs.</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Zookeeper </a:t>
            </a:r>
            <a:r>
              <a:rPr lang="en-US" baseline="0" dirty="0" smtClean="0"/>
              <a:t>–-</a:t>
            </a:r>
            <a:r>
              <a:rPr lang="en-US" dirty="0" smtClean="0"/>
              <a:t> </a:t>
            </a:r>
            <a:r>
              <a:rPr lang="en-US" sz="1200" b="0" i="0" kern="1200" dirty="0" smtClean="0">
                <a:solidFill>
                  <a:schemeClr val="tx1"/>
                </a:solidFill>
                <a:latin typeface="Calibri" pitchFamily="34" charset="0"/>
                <a:ea typeface="+mn-ea"/>
                <a:cs typeface="+mn-cs"/>
              </a:rPr>
              <a:t>a centralized service for maintaining configuration information, naming, providing distributed synchronization, and providing group services.</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Chukwa:</a:t>
            </a:r>
            <a:r>
              <a:rPr lang="en-US" baseline="0" dirty="0" smtClean="0"/>
              <a:t> –- a </a:t>
            </a:r>
            <a:r>
              <a:rPr lang="en-US" sz="1200" b="0" i="0" kern="1200" dirty="0" smtClean="0">
                <a:solidFill>
                  <a:schemeClr val="tx1"/>
                </a:solidFill>
                <a:latin typeface="Calibri" pitchFamily="34" charset="0"/>
                <a:ea typeface="+mn-ea"/>
                <a:cs typeface="+mn-cs"/>
              </a:rPr>
              <a:t>Hadoop subproject devoted to large-scale log collection and analysis.</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Cascading</a:t>
            </a:r>
            <a:r>
              <a:rPr lang="en-US" baseline="0" dirty="0" smtClean="0"/>
              <a:t> -- </a:t>
            </a:r>
            <a:r>
              <a:rPr lang="en-US" sz="1200" b="0" i="0" kern="1200" dirty="0" smtClean="0">
                <a:solidFill>
                  <a:schemeClr val="tx1"/>
                </a:solidFill>
                <a:latin typeface="Calibri" pitchFamily="34" charset="0"/>
                <a:ea typeface="+mn-ea"/>
                <a:cs typeface="+mn-cs"/>
              </a:rPr>
              <a:t>an alternative API to Hadoop </a:t>
            </a:r>
            <a:r>
              <a:rPr lang="en-US" sz="1200" b="0" i="0" u="none" strike="noStrike" kern="1200" dirty="0" smtClean="0">
                <a:solidFill>
                  <a:schemeClr val="tx1"/>
                </a:solidFill>
                <a:latin typeface="Calibri" pitchFamily="34" charset="0"/>
                <a:ea typeface="+mn-ea"/>
                <a:cs typeface="+mn-cs"/>
                <a:hlinkClick r:id="rId3"/>
              </a:rPr>
              <a:t>MapReduce</a:t>
            </a:r>
            <a:r>
              <a:rPr lang="en-US" sz="1200" b="0" i="0" kern="1200" dirty="0" smtClean="0">
                <a:solidFill>
                  <a:schemeClr val="tx1"/>
                </a:solidFill>
                <a:latin typeface="Calibri" pitchFamily="34" charset="0"/>
                <a:ea typeface="+mn-ea"/>
                <a:cs typeface="+mn-cs"/>
              </a:rPr>
              <a:t>. </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Scribe </a:t>
            </a:r>
            <a:r>
              <a:rPr lang="en-US" baseline="0" dirty="0" smtClean="0"/>
              <a:t>–-</a:t>
            </a:r>
            <a:r>
              <a:rPr lang="en-US" dirty="0" smtClean="0"/>
              <a:t> a</a:t>
            </a:r>
            <a:r>
              <a:rPr lang="en-US" baseline="0" dirty="0" smtClean="0"/>
              <a:t> server designed for the real-time streaming of log data.</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Cassandra </a:t>
            </a:r>
            <a:r>
              <a:rPr lang="en-US" baseline="0" dirty="0" smtClean="0"/>
              <a:t>–-</a:t>
            </a:r>
            <a:r>
              <a:rPr lang="en-US" dirty="0" smtClean="0"/>
              <a:t> another database</a:t>
            </a:r>
            <a:r>
              <a:rPr lang="en-US" baseline="0" dirty="0" smtClean="0"/>
              <a:t> system, noted for its elasticity, durability and availability.</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Hypertable</a:t>
            </a:r>
            <a:r>
              <a:rPr lang="en-US" baseline="0" dirty="0" smtClean="0"/>
              <a:t> –- another BigTable implementation that runs over Hadoop.</a:t>
            </a:r>
            <a:endParaRPr lang="en-US" dirty="0" smtClean="0"/>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Voldemort </a:t>
            </a:r>
            <a:r>
              <a:rPr lang="en-US" baseline="0" dirty="0" smtClean="0"/>
              <a:t>–-</a:t>
            </a:r>
            <a:r>
              <a:rPr lang="en-US" dirty="0" smtClean="0"/>
              <a:t> a distributed key-value storage system, used at LinkedIn.</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Azkaban  </a:t>
            </a:r>
            <a:r>
              <a:rPr lang="en-US" baseline="0" dirty="0" smtClean="0"/>
              <a:t>–- </a:t>
            </a:r>
            <a:r>
              <a:rPr lang="en-US" dirty="0" smtClean="0"/>
              <a:t>workflow scheduler, developed at LinkedIn.</a:t>
            </a:r>
          </a:p>
          <a:p>
            <a:pPr marL="0" marR="0" lvl="3" indent="0" algn="l" defTabSz="914400" rtl="0" eaLnBrk="0" fontAlgn="base" latinLnBrk="0" hangingPunct="0">
              <a:lnSpc>
                <a:spcPct val="100000"/>
              </a:lnSpc>
              <a:spcBef>
                <a:spcPct val="30000"/>
              </a:spcBef>
              <a:spcAft>
                <a:spcPct val="0"/>
              </a:spcAft>
              <a:buClrTx/>
              <a:buSzTx/>
              <a:buFontTx/>
              <a:buNone/>
              <a:tabLst/>
              <a:defRPr/>
            </a:pPr>
            <a:r>
              <a:rPr lang="en-US" dirty="0" smtClean="0"/>
              <a:t>Sqoop</a:t>
            </a:r>
            <a:r>
              <a:rPr lang="en-US" baseline="0" dirty="0" smtClean="0"/>
              <a:t> –- a tool for importing </a:t>
            </a:r>
            <a:r>
              <a:rPr lang="en-US" baseline="0" smtClean="0"/>
              <a:t>and exporting </a:t>
            </a:r>
            <a:r>
              <a:rPr lang="en-US" baseline="0" dirty="0" smtClean="0"/>
              <a:t>data from Hadoop to structured databases.</a:t>
            </a: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marL="457200" marR="0" indent="-457200" algn="l" defTabSz="914400" rtl="0" eaLnBrk="0" fontAlgn="base" latinLnBrk="0" hangingPunct="0">
              <a:lnSpc>
                <a:spcPct val="100000"/>
              </a:lnSpc>
              <a:spcBef>
                <a:spcPct val="30000"/>
              </a:spcBef>
              <a:spcAft>
                <a:spcPct val="0"/>
              </a:spcAft>
              <a:buClrTx/>
              <a:buSzTx/>
              <a:buFont typeface="+mj-lt"/>
              <a:buNone/>
              <a:tabLst/>
              <a:defRPr/>
            </a:pPr>
            <a:r>
              <a:rPr lang="en-US" baseline="0" dirty="0" smtClean="0"/>
              <a:t>Please take a moment to answer these questions. Write you answer in the space below.</a:t>
            </a:r>
          </a:p>
          <a:p>
            <a:pPr marL="457200" indent="-457200">
              <a:buFont typeface="+mj-lt"/>
              <a:buAutoNum type="arabicPeriod"/>
              <a:defRPr/>
            </a:pPr>
            <a:endParaRPr lang="en-US"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Lesson 2 covered: </a:t>
            </a:r>
          </a:p>
          <a:p>
            <a:r>
              <a:rPr lang="en-US" dirty="0" smtClean="0"/>
              <a:t>Hive and Pig – Hadoop query languages</a:t>
            </a:r>
          </a:p>
          <a:p>
            <a:r>
              <a:rPr lang="en-US" dirty="0" smtClean="0"/>
              <a:t>HBase – a BigTable workalike using Hadoop </a:t>
            </a:r>
          </a:p>
          <a:p>
            <a:r>
              <a:rPr lang="en-US" dirty="0" smtClean="0"/>
              <a:t>Mahout – machine learning algorithms and Hadoop MapReduce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30" tIns="45715" rIns="91430" bIns="45715" numCol="1" anchor="t" anchorCtr="0" compatLnSpc="1">
            <a:prstTxWarp prst="textNoShape">
              <a:avLst/>
            </a:prstTxWarp>
          </a:bodyPr>
          <a:lstStyle/>
          <a:p>
            <a:r>
              <a:rPr lang="en-US" dirty="0" smtClean="0">
                <a:solidFill>
                  <a:schemeClr val="tx1"/>
                </a:solidFill>
              </a:rPr>
              <a:t>These topics are covered in this lesson.</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Set Operations</a:t>
            </a:r>
            <a:endParaRPr lang="en-US" b="0" dirty="0" smtClean="0"/>
          </a:p>
          <a:p>
            <a:r>
              <a:rPr lang="en-US" b="0" dirty="0" smtClean="0"/>
              <a:t>Set operators:</a:t>
            </a:r>
          </a:p>
          <a:p>
            <a:pPr lvl="1"/>
            <a:r>
              <a:rPr lang="en-US" b="0" dirty="0" smtClean="0"/>
              <a:t>Manipulate the results sets of two or more queries by combining the results of individual queries into a single results set.</a:t>
            </a:r>
          </a:p>
          <a:p>
            <a:pPr lvl="1"/>
            <a:r>
              <a:rPr lang="en-US" b="0" dirty="0" smtClean="0"/>
              <a:t>Do not perform row level filtering.</a:t>
            </a:r>
          </a:p>
          <a:p>
            <a:endParaRPr lang="en-US" b="0" dirty="0" smtClean="0"/>
          </a:p>
          <a:p>
            <a:r>
              <a:rPr lang="en-US" b="0" dirty="0" smtClean="0"/>
              <a:t>Set operations supported by Greenplum are:</a:t>
            </a:r>
          </a:p>
          <a:p>
            <a:pPr lvl="1"/>
            <a:r>
              <a:rPr lang="en-US" b="0" dirty="0" smtClean="0">
                <a:latin typeface="Courier New" pitchFamily="49" charset="0"/>
                <a:cs typeface="Courier New" pitchFamily="49" charset="0"/>
              </a:rPr>
              <a:t>INTERSECT</a:t>
            </a:r>
            <a:r>
              <a:rPr lang="en-US" b="0" dirty="0" smtClean="0"/>
              <a:t> which returns rows that appear in all answer sets generated by individual </a:t>
            </a:r>
            <a:r>
              <a:rPr lang="en-US" b="0" dirty="0" smtClean="0">
                <a:latin typeface="Courier New" pitchFamily="49" charset="0"/>
                <a:cs typeface="Courier New" pitchFamily="49" charset="0"/>
              </a:rPr>
              <a:t>SELECT</a:t>
            </a:r>
            <a:r>
              <a:rPr lang="en-US" b="0" dirty="0" smtClean="0"/>
              <a:t> statements.</a:t>
            </a:r>
          </a:p>
          <a:p>
            <a:pPr lvl="1"/>
            <a:r>
              <a:rPr lang="en-US" b="0" dirty="0" smtClean="0">
                <a:latin typeface="Courier New" pitchFamily="49" charset="0"/>
                <a:cs typeface="Courier New" pitchFamily="49" charset="0"/>
              </a:rPr>
              <a:t>EXCEPT</a:t>
            </a:r>
            <a:r>
              <a:rPr lang="en-US" b="0" dirty="0" smtClean="0"/>
              <a:t> returns all rows from the first </a:t>
            </a:r>
            <a:r>
              <a:rPr lang="en-US" b="0" dirty="0" smtClean="0">
                <a:latin typeface="Courier New" pitchFamily="49" charset="0"/>
                <a:cs typeface="Courier New" pitchFamily="49" charset="0"/>
              </a:rPr>
              <a:t>SELECT</a:t>
            </a:r>
            <a:r>
              <a:rPr lang="en-US" b="0" dirty="0" smtClean="0"/>
              <a:t> except for those which also selected by the second </a:t>
            </a:r>
            <a:r>
              <a:rPr lang="en-US" b="0" dirty="0" smtClean="0">
                <a:latin typeface="Courier New" pitchFamily="49" charset="0"/>
                <a:cs typeface="Courier New" pitchFamily="49" charset="0"/>
              </a:rPr>
              <a:t>SELECT</a:t>
            </a:r>
            <a:r>
              <a:rPr lang="en-US" b="0" dirty="0" smtClean="0"/>
              <a:t>. This operation is the same as the </a:t>
            </a:r>
            <a:r>
              <a:rPr lang="en-US" b="0" dirty="0" smtClean="0">
                <a:latin typeface="Courier New" pitchFamily="49" charset="0"/>
                <a:cs typeface="Courier New" pitchFamily="49" charset="0"/>
              </a:rPr>
              <a:t>MINUS</a:t>
            </a:r>
            <a:r>
              <a:rPr lang="en-US" b="0" dirty="0" smtClean="0"/>
              <a:t> operation.</a:t>
            </a:r>
          </a:p>
          <a:p>
            <a:pPr lvl="1"/>
            <a:r>
              <a:rPr lang="en-US" b="0" dirty="0" smtClean="0">
                <a:latin typeface="Courier New" pitchFamily="49" charset="0"/>
                <a:cs typeface="Courier New" pitchFamily="49" charset="0"/>
              </a:rPr>
              <a:t>UNION</a:t>
            </a:r>
            <a:r>
              <a:rPr lang="en-US" b="0" dirty="0" smtClean="0"/>
              <a:t> combines the results of two or more </a:t>
            </a:r>
            <a:r>
              <a:rPr lang="en-US" b="0" dirty="0" smtClean="0">
                <a:latin typeface="Courier New" pitchFamily="49" charset="0"/>
                <a:cs typeface="Courier New" pitchFamily="49" charset="0"/>
              </a:rPr>
              <a:t>SELECT</a:t>
            </a:r>
            <a:r>
              <a:rPr lang="en-US" b="0" dirty="0" smtClean="0"/>
              <a:t> statements.  There will be no repeating rows.</a:t>
            </a:r>
          </a:p>
          <a:p>
            <a:pPr lvl="1"/>
            <a:r>
              <a:rPr lang="en-US" b="0" dirty="0" smtClean="0">
                <a:latin typeface="Courier New" pitchFamily="49" charset="0"/>
                <a:cs typeface="Courier New" pitchFamily="49" charset="0"/>
              </a:rPr>
              <a:t>UNION ALL</a:t>
            </a:r>
            <a:r>
              <a:rPr lang="en-US" b="0" dirty="0" smtClean="0"/>
              <a:t> combines all the results of two or more </a:t>
            </a:r>
            <a:r>
              <a:rPr lang="en-US" b="0" dirty="0" smtClean="0">
                <a:latin typeface="Courier New" pitchFamily="49" charset="0"/>
                <a:cs typeface="Courier New" pitchFamily="49" charset="0"/>
              </a:rPr>
              <a:t>SELECT</a:t>
            </a:r>
            <a:r>
              <a:rPr lang="en-US" b="0" dirty="0" smtClean="0"/>
              <a:t> statements. There may be repeating rows.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Set Operations – </a:t>
            </a:r>
            <a:r>
              <a:rPr lang="en-US" b="1" dirty="0" smtClean="0">
                <a:latin typeface="Courier New" pitchFamily="49" charset="0"/>
                <a:cs typeface="Courier New" pitchFamily="49" charset="0"/>
              </a:rPr>
              <a:t>INTERSECT</a:t>
            </a:r>
          </a:p>
          <a:p>
            <a:r>
              <a:rPr lang="en-US" dirty="0" smtClean="0"/>
              <a:t>A set operation takes the results of two queries and returns</a:t>
            </a:r>
            <a:r>
              <a:rPr lang="en-US" baseline="0" dirty="0" smtClean="0"/>
              <a:t> only the results that appear in both result sets. Duplicate rows are removed from the final set returned.</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Set Operations – </a:t>
            </a:r>
            <a:r>
              <a:rPr lang="en-US" b="1" dirty="0" smtClean="0">
                <a:latin typeface="Courier New" pitchFamily="49" charset="0"/>
                <a:cs typeface="Courier New" pitchFamily="49" charset="0"/>
              </a:rPr>
              <a:t>EXCEPT</a:t>
            </a:r>
          </a:p>
          <a:p>
            <a:r>
              <a:rPr lang="en-US" dirty="0" smtClean="0"/>
              <a:t>The </a:t>
            </a:r>
            <a:r>
              <a:rPr lang="en-US" dirty="0" smtClean="0">
                <a:latin typeface="Courier New" pitchFamily="49" charset="0"/>
                <a:cs typeface="Courier New" pitchFamily="49" charset="0"/>
              </a:rPr>
              <a:t>EXCEPT</a:t>
            </a:r>
            <a:r>
              <a:rPr lang="en-US" dirty="0" smtClean="0"/>
              <a:t> set operation takes the distinct</a:t>
            </a:r>
            <a:r>
              <a:rPr lang="en-US" baseline="0" dirty="0" smtClean="0"/>
              <a:t> rows of the first query and returns all of the rows that do not appear in the result set of the second query.</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59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see from Grace Hopper’s quote that the fundamental paradigm of MapReduce</a:t>
            </a:r>
            <a:r>
              <a:rPr lang="en-US" baseline="0" dirty="0" smtClean="0"/>
              <a:t> is the </a:t>
            </a:r>
            <a:r>
              <a:rPr lang="en-US" b="1" baseline="0" dirty="0" smtClean="0"/>
              <a:t>reduction in time to complete a given task by breaking it down into stages and then executing those stages in parallel.</a:t>
            </a:r>
            <a:r>
              <a:rPr lang="en-US" baseline="0" dirty="0" smtClean="0"/>
              <a:t> </a:t>
            </a:r>
          </a:p>
          <a:p>
            <a:r>
              <a:rPr lang="en-US" baseline="0" dirty="0" smtClean="0"/>
              <a:t>Such an activity is sometimes called the “master/slave” or “master/worker” pattern, and has been known for a while.  </a:t>
            </a:r>
          </a:p>
          <a:p>
            <a:r>
              <a:rPr lang="en-US" baseline="0" dirty="0" smtClean="0"/>
              <a:t>The definition of Big Data asserts that the data is simply too large to handle by conventional means. The usual example is when an RDBMS is initially used to store that data. As performance needs increase, organizations purchase more powerful hardware and then more systems to share the data retrieval and processing. And yet the data keeps on growing. </a:t>
            </a:r>
          </a:p>
          <a:p>
            <a:r>
              <a:rPr lang="en-US" baseline="0" dirty="0" smtClean="0"/>
              <a:t>What to do?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Set Operations – </a:t>
            </a:r>
            <a:r>
              <a:rPr lang="en-US" b="1" dirty="0" smtClean="0">
                <a:latin typeface="Courier New" pitchFamily="49" charset="0"/>
                <a:cs typeface="Courier New" pitchFamily="49" charset="0"/>
              </a:rPr>
              <a:t>UNION</a:t>
            </a:r>
            <a:r>
              <a:rPr lang="en-US" dirty="0" smtClean="0"/>
              <a:t> </a:t>
            </a:r>
          </a:p>
          <a:p>
            <a:r>
              <a:rPr lang="en-US" dirty="0" smtClean="0"/>
              <a:t>A union operation combines the results of the SELECT statement from the first table with the results from the query on the second table. The result set does not contain any repeating rows.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Set Operations – </a:t>
            </a:r>
            <a:r>
              <a:rPr lang="en-US" b="1" dirty="0" smtClean="0">
                <a:latin typeface="Courier New" pitchFamily="49" charset="0"/>
                <a:cs typeface="Courier New" pitchFamily="49" charset="0"/>
              </a:rPr>
              <a:t>UNION ALL</a:t>
            </a:r>
          </a:p>
          <a:p>
            <a:r>
              <a:rPr lang="en-US" dirty="0" smtClean="0"/>
              <a:t>The UNION ALL set</a:t>
            </a:r>
            <a:r>
              <a:rPr lang="en-US" baseline="0" dirty="0" smtClean="0"/>
              <a:t> operation is like the UNION operation but it does not remove duplicate or repeating rows.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type of SET operations you can perform are:</a:t>
            </a:r>
          </a:p>
          <a:p>
            <a:pPr lvl="1"/>
            <a:r>
              <a:rPr lang="en-US" b="0" dirty="0" smtClean="0"/>
              <a:t>Inner</a:t>
            </a:r>
            <a:r>
              <a:rPr lang="en-US" b="0" baseline="0" dirty="0" smtClean="0"/>
              <a:t> join – The inner join is possibly the most common type of join. The resulting data set is obtained by combining two tables on a common column. Each row of the left table is compared against each row of the right table. All matching rows are returned as part of the result set. An equijoin is an inner join that uses only equality comparisons in the join predicate.</a:t>
            </a:r>
          </a:p>
          <a:p>
            <a:pPr lvl="1"/>
            <a:r>
              <a:rPr lang="en-US" b="0" baseline="0" dirty="0" smtClean="0"/>
              <a:t>Left outer join – Left outer join returns all of the rows from the left table even if there is no matching row in the right table. It also returns matching rows from the right table. Rows in the right table that do not match are not included as part of the result set.</a:t>
            </a:r>
          </a:p>
          <a:p>
            <a:pPr lvl="1"/>
            <a:r>
              <a:rPr lang="en-US" b="0" baseline="0" dirty="0" smtClean="0"/>
              <a:t>Right outer join – Right outer join returns all of the rows from the right table even if there is no matching row in the left table. It also returns the matching rows from the left table.</a:t>
            </a:r>
          </a:p>
          <a:p>
            <a:pPr lvl="1"/>
            <a:r>
              <a:rPr lang="en-US" b="0" baseline="0" dirty="0" smtClean="0"/>
              <a:t>Full outer join – Full outer join returns all rows from both tables where there is a match and returns NULL for rows that do not have a match.</a:t>
            </a:r>
          </a:p>
          <a:p>
            <a:pPr lvl="1"/>
            <a:r>
              <a:rPr lang="en-US" b="0" baseline="0" dirty="0" smtClean="0"/>
              <a:t>Cross join – Cross join returns the Cartesian product of rows from tables in the join. The resulting data set consists of a combination of each row in the left table with each row in the right table. Two tables, each with five rows, will produce a resulting data set that contains twenty-five rows.</a:t>
            </a:r>
          </a:p>
          <a:p>
            <a:pPr lvl="1">
              <a:buNone/>
            </a:pPr>
            <a:r>
              <a:rPr lang="en-US" b="0" baseline="0" dirty="0" smtClean="0"/>
              <a:t>. </a:t>
            </a:r>
            <a:endParaRPr lang="en-US" b="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Correlated sub queries are</a:t>
            </a:r>
            <a:r>
              <a:rPr lang="en-US" baseline="0" dirty="0" smtClean="0"/>
              <a:t> </a:t>
            </a:r>
            <a:r>
              <a:rPr lang="en-US" dirty="0" smtClean="0"/>
              <a:t>supported in a </a:t>
            </a:r>
            <a:r>
              <a:rPr lang="en-US" dirty="0" err="1" smtClean="0"/>
              <a:t>Greenplum</a:t>
            </a:r>
            <a:r>
              <a:rPr lang="en-US" dirty="0" smtClean="0"/>
              <a:t> environment 4.2 onwards. The</a:t>
            </a:r>
            <a:r>
              <a:rPr lang="en-US" baseline="0" dirty="0" smtClean="0"/>
              <a:t> first example shown in the slide is a correlated sub query in which we have a nested correlated sub query using the first variable from the first SELECT statement (on table “transaction” ) used for selection with table “Customer” in the query nested with a WHERE clause. In the context of MPP architecture of Greenplum supporting correlated sub queries are not efficient. </a:t>
            </a:r>
          </a:p>
          <a:p>
            <a:r>
              <a:rPr lang="en-US" baseline="0" dirty="0" smtClean="0"/>
              <a:t>The code example shown at the bottom accomplishes the same with a LEFT OUTER JOIN. It is recommended that the multidimensional queries that are traditionally done with sub queries and correlated sub queries be optimally coded with the proper use of the MPP architecture of Greenplum.</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Sub queries and nested queries are commonly used for</a:t>
            </a:r>
            <a:r>
              <a:rPr lang="en-US" baseline="0" dirty="0" smtClean="0"/>
              <a:t> multi-dimensional queries in which we use IN clause with another SELECT statement. Sub-queries such as the one shown above are supported in a Greenplum environment.</a:t>
            </a:r>
          </a:p>
          <a:p>
            <a:r>
              <a:rPr lang="en-US" baseline="0" dirty="0" smtClean="0"/>
              <a:t>They are supported and valid but it is generally a good idea to use a INNER JOIN to accomplish the same result. The performance query with INNER JOIN is far superior to the nested query in the first example.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Greenplum SQL OLAP Grouping Extensions</a:t>
            </a:r>
          </a:p>
          <a:p>
            <a:r>
              <a:rPr lang="en-US" dirty="0" smtClean="0"/>
              <a:t>Greenplum introduced support for extensions to the standard </a:t>
            </a:r>
            <a:r>
              <a:rPr lang="en-US" dirty="0" smtClean="0">
                <a:latin typeface="Courier New" pitchFamily="49" charset="0"/>
                <a:cs typeface="Courier New" pitchFamily="49" charset="0"/>
              </a:rPr>
              <a:t>GROUP BY</a:t>
            </a:r>
            <a:r>
              <a:rPr lang="en-US" dirty="0" smtClean="0"/>
              <a:t> clause, which is fully supported. These clauses can simplify the expression of complex groupings:</a:t>
            </a:r>
          </a:p>
          <a:p>
            <a:pPr lvl="1"/>
            <a:r>
              <a:rPr lang="en-US" dirty="0" smtClean="0">
                <a:latin typeface="Courier New" pitchFamily="49" charset="0"/>
                <a:cs typeface="Courier New" pitchFamily="49" charset="0"/>
              </a:rPr>
              <a:t>ROLLUP</a:t>
            </a:r>
            <a:r>
              <a:rPr lang="en-US" dirty="0" smtClean="0"/>
              <a:t> – This extension provides hierarchical grouping.</a:t>
            </a:r>
          </a:p>
          <a:p>
            <a:pPr lvl="1"/>
            <a:r>
              <a:rPr lang="en-US" dirty="0" smtClean="0">
                <a:latin typeface="Courier New" pitchFamily="49" charset="0"/>
                <a:cs typeface="Courier New" pitchFamily="49" charset="0"/>
              </a:rPr>
              <a:t>CUBE</a:t>
            </a:r>
            <a:r>
              <a:rPr lang="en-US" dirty="0" smtClean="0"/>
              <a:t> – Complete cross-tabular grouping, or all possible grouping combinations, is provided with this extension.</a:t>
            </a:r>
          </a:p>
          <a:p>
            <a:pPr lvl="1"/>
            <a:r>
              <a:rPr lang="en-US" dirty="0" smtClean="0">
                <a:latin typeface="Courier New" pitchFamily="49" charset="0"/>
                <a:cs typeface="Courier New" pitchFamily="49" charset="0"/>
              </a:rPr>
              <a:t>GROUPING SETS</a:t>
            </a:r>
            <a:r>
              <a:rPr lang="en-US" dirty="0" smtClean="0"/>
              <a:t> – Generalized grouping is provided with the </a:t>
            </a:r>
            <a:r>
              <a:rPr lang="en-US" dirty="0" smtClean="0">
                <a:latin typeface="Courier New" pitchFamily="49" charset="0"/>
                <a:cs typeface="Courier New" pitchFamily="49" charset="0"/>
              </a:rPr>
              <a:t>GROUPING SETS</a:t>
            </a:r>
            <a:r>
              <a:rPr lang="en-US" dirty="0" smtClean="0"/>
              <a:t> clause.</a:t>
            </a:r>
          </a:p>
          <a:p>
            <a:pPr lvl="1"/>
            <a:r>
              <a:rPr lang="en-US" dirty="0" smtClean="0">
                <a:latin typeface="Courier New" pitchFamily="49" charset="0"/>
                <a:cs typeface="Courier New" pitchFamily="49" charset="0"/>
              </a:rPr>
              <a:t>grouping</a:t>
            </a:r>
            <a:r>
              <a:rPr lang="en-US" dirty="0" smtClean="0"/>
              <a:t> function – This clause helps identify super-aggregated rows from regular grouped rows.</a:t>
            </a:r>
          </a:p>
          <a:p>
            <a:pPr lvl="1"/>
            <a:r>
              <a:rPr lang="en-US" dirty="0" smtClean="0">
                <a:latin typeface="Courier New" pitchFamily="49" charset="0"/>
                <a:cs typeface="Courier New" pitchFamily="49" charset="0"/>
              </a:rPr>
              <a:t>group_id</a:t>
            </a:r>
            <a:r>
              <a:rPr lang="en-US" dirty="0" smtClean="0"/>
              <a:t> function – This clause is used to identify duplicate rows in grouped output.</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Standard </a:t>
            </a:r>
            <a:r>
              <a:rPr lang="en-US" b="1" dirty="0" smtClean="0">
                <a:latin typeface="Courier New" pitchFamily="49" charset="0"/>
                <a:cs typeface="Courier New" pitchFamily="49" charset="0"/>
              </a:rPr>
              <a:t>GROUP BY</a:t>
            </a:r>
            <a:r>
              <a:rPr lang="en-US" b="1" dirty="0" smtClean="0">
                <a:latin typeface="Calibri" pitchFamily="34" charset="0"/>
                <a:cs typeface="Courier New" pitchFamily="49" charset="0"/>
              </a:rPr>
              <a:t> Example</a:t>
            </a:r>
          </a:p>
          <a:p>
            <a:r>
              <a:rPr lang="en-US" dirty="0" smtClean="0"/>
              <a:t>The standard </a:t>
            </a:r>
            <a:r>
              <a:rPr lang="en-US" dirty="0" smtClean="0">
                <a:latin typeface="Courier New" pitchFamily="49" charset="0"/>
                <a:cs typeface="Courier New" pitchFamily="49" charset="0"/>
              </a:rPr>
              <a:t>GROUP BY</a:t>
            </a:r>
            <a:r>
              <a:rPr lang="en-US" dirty="0" smtClean="0"/>
              <a:t> clause groups results based on one</a:t>
            </a:r>
            <a:r>
              <a:rPr lang="en-US" baseline="0" dirty="0" smtClean="0"/>
              <a:t> or more columns specified. It is used in conjunction with aggregate statements, such as </a:t>
            </a:r>
            <a:r>
              <a:rPr lang="en-US" baseline="0" dirty="0" smtClean="0">
                <a:latin typeface="Courier New" pitchFamily="49" charset="0"/>
                <a:cs typeface="Courier New" pitchFamily="49" charset="0"/>
              </a:rPr>
              <a:t>SUM</a:t>
            </a:r>
            <a:r>
              <a:rPr lang="en-US" baseline="0" dirty="0" smtClean="0"/>
              <a:t>, </a:t>
            </a:r>
            <a:r>
              <a:rPr lang="en-US" baseline="0" dirty="0" smtClean="0">
                <a:latin typeface="Courier New" pitchFamily="49" charset="0"/>
                <a:cs typeface="Courier New" pitchFamily="49" charset="0"/>
              </a:rPr>
              <a:t>MIN</a:t>
            </a:r>
            <a:r>
              <a:rPr lang="en-US" baseline="0" dirty="0" smtClean="0"/>
              <a:t>, or </a:t>
            </a:r>
            <a:r>
              <a:rPr lang="en-US" baseline="0" dirty="0" smtClean="0">
                <a:latin typeface="Courier New" pitchFamily="49" charset="0"/>
                <a:cs typeface="Courier New" pitchFamily="49" charset="0"/>
              </a:rPr>
              <a:t>MAX</a:t>
            </a:r>
            <a:r>
              <a:rPr lang="en-US" baseline="0" dirty="0" smtClean="0"/>
              <a:t>. This helps to make the resulting data set more readable.</a:t>
            </a:r>
          </a:p>
          <a:p>
            <a:r>
              <a:rPr lang="en-US" baseline="0" dirty="0" smtClean="0"/>
              <a:t>The slide shows </a:t>
            </a:r>
            <a:r>
              <a:rPr lang="en-US" dirty="0" smtClean="0"/>
              <a:t>an example of a standard </a:t>
            </a:r>
            <a:r>
              <a:rPr lang="en-US" dirty="0" smtClean="0">
                <a:latin typeface="Courier New" pitchFamily="49" charset="0"/>
                <a:cs typeface="Courier New" pitchFamily="49" charset="0"/>
              </a:rPr>
              <a:t>GROUP BY</a:t>
            </a:r>
            <a:r>
              <a:rPr lang="en-US" dirty="0" smtClean="0"/>
              <a:t> clause used to summarize product sales by vendor.</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Standard </a:t>
            </a:r>
            <a:r>
              <a:rPr lang="en-US" b="1" dirty="0" smtClean="0">
                <a:latin typeface="Courier New" pitchFamily="49" charset="0"/>
                <a:cs typeface="Courier New" pitchFamily="49" charset="0"/>
              </a:rPr>
              <a:t>GROUP BY</a:t>
            </a:r>
            <a:r>
              <a:rPr lang="en-US" b="1" dirty="0" smtClean="0"/>
              <a:t> Example with </a:t>
            </a:r>
            <a:r>
              <a:rPr lang="en-US" b="1" dirty="0" smtClean="0">
                <a:latin typeface="Courier New" pitchFamily="49" charset="0"/>
                <a:cs typeface="Courier New" pitchFamily="49" charset="0"/>
              </a:rPr>
              <a:t>UNION ALL</a:t>
            </a:r>
          </a:p>
          <a:p>
            <a:r>
              <a:rPr lang="en-US" dirty="0" smtClean="0"/>
              <a:t>In this follow-on example, the requirements for the query have been extended to include sub-totals and a</a:t>
            </a:r>
            <a:r>
              <a:rPr lang="en-US" baseline="0" dirty="0" smtClean="0"/>
              <a:t> grand total. You would need to use a </a:t>
            </a:r>
            <a:r>
              <a:rPr lang="en-US" baseline="0" dirty="0" smtClean="0">
                <a:latin typeface="Courier New" pitchFamily="49" charset="0"/>
                <a:cs typeface="Courier New" pitchFamily="49" charset="0"/>
              </a:rPr>
              <a:t>UNION ALL</a:t>
            </a:r>
            <a:r>
              <a:rPr lang="en-US" baseline="0" dirty="0" smtClean="0"/>
              <a:t> to continue the grouping and provide for the additional requirements.</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Courier New"/>
                <a:cs typeface="Courier New" pitchFamily="49" charset="0"/>
              </a:rPr>
              <a:t>ROLLUP</a:t>
            </a:r>
            <a:r>
              <a:rPr lang="en-US" b="1" dirty="0" smtClean="0"/>
              <a:t> Example</a:t>
            </a:r>
          </a:p>
          <a:p>
            <a:r>
              <a:rPr lang="en-US" dirty="0" smtClean="0"/>
              <a:t>This slide meets</a:t>
            </a:r>
            <a:r>
              <a:rPr lang="en-US" baseline="0" dirty="0" smtClean="0"/>
              <a:t> the requirements provided in the previous slide, </a:t>
            </a:r>
            <a:r>
              <a:rPr lang="en-US" dirty="0" smtClean="0"/>
              <a:t>but uses the </a:t>
            </a:r>
            <a:r>
              <a:rPr lang="en-US" dirty="0" smtClean="0">
                <a:latin typeface="Courier New"/>
              </a:rPr>
              <a:t>ROLLUP</a:t>
            </a:r>
            <a:r>
              <a:rPr lang="en-US" dirty="0" smtClean="0"/>
              <a:t> grouping extension. </a:t>
            </a:r>
            <a:r>
              <a:rPr lang="en-US" dirty="0" smtClean="0">
                <a:latin typeface="Courier New"/>
              </a:rPr>
              <a:t>ROLLUP</a:t>
            </a:r>
            <a:r>
              <a:rPr lang="en-US" dirty="0" smtClean="0"/>
              <a:t> allows you to perform hierarchical grouping and helps to reduce the code.</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Courier New" pitchFamily="49" charset="0"/>
                <a:cs typeface="Courier New" pitchFamily="49" charset="0"/>
              </a:rPr>
              <a:t>GROUPING SETS</a:t>
            </a:r>
            <a:r>
              <a:rPr lang="en-US" b="1" dirty="0" smtClean="0"/>
              <a:t> Example</a:t>
            </a:r>
            <a:endParaRPr lang="en-US" b="0" dirty="0" smtClean="0"/>
          </a:p>
          <a:p>
            <a:r>
              <a:rPr lang="en-US" b="0" dirty="0" smtClean="0"/>
              <a:t>The </a:t>
            </a:r>
            <a:r>
              <a:rPr lang="en-US" b="0" dirty="0" smtClean="0">
                <a:latin typeface="Courier New" pitchFamily="49" charset="0"/>
                <a:cs typeface="Courier New" pitchFamily="49" charset="0"/>
              </a:rPr>
              <a:t>GROUPING SETS</a:t>
            </a:r>
            <a:r>
              <a:rPr lang="en-US" b="0" dirty="0" smtClean="0"/>
              <a:t> extension allows you to specify grouping sets. If you use the GROUPING SETS clause to meet the earlier requirements so that it produced the same output as </a:t>
            </a:r>
            <a:r>
              <a:rPr lang="en-US" b="0" dirty="0" smtClean="0">
                <a:latin typeface="Courier New" pitchFamily="49" charset="0"/>
                <a:cs typeface="Courier New" pitchFamily="49" charset="0"/>
              </a:rPr>
              <a:t>ROLLUP</a:t>
            </a:r>
            <a:r>
              <a:rPr lang="en-US" b="0" dirty="0" smtClean="0"/>
              <a:t>, it would use</a:t>
            </a:r>
            <a:r>
              <a:rPr lang="en-US" b="0" baseline="0" dirty="0" smtClean="0"/>
              <a:t> the following groups</a:t>
            </a:r>
            <a:r>
              <a:rPr lang="en-US" b="0" dirty="0" smtClean="0"/>
              <a:t>:</a:t>
            </a:r>
          </a:p>
          <a:p>
            <a:pPr lvl="1"/>
            <a:r>
              <a:rPr lang="en-US" b="0" dirty="0" smtClean="0">
                <a:latin typeface="Courier New" pitchFamily="49" charset="0"/>
                <a:cs typeface="Courier New" pitchFamily="49" charset="0"/>
              </a:rPr>
              <a:t>(pn,vn)</a:t>
            </a:r>
            <a:r>
              <a:rPr lang="en-US" b="0" dirty="0" smtClean="0"/>
              <a:t> – This grouping</a:t>
            </a:r>
            <a:r>
              <a:rPr lang="en-US" b="0" baseline="0" dirty="0" smtClean="0"/>
              <a:t> </a:t>
            </a:r>
            <a:r>
              <a:rPr lang="en-US" b="0" dirty="0" smtClean="0"/>
              <a:t>summarizes product sales by vendor.</a:t>
            </a:r>
          </a:p>
          <a:p>
            <a:pPr lvl="1"/>
            <a:r>
              <a:rPr lang="en-US" b="0" dirty="0" smtClean="0">
                <a:latin typeface="Courier New" pitchFamily="49" charset="0"/>
                <a:cs typeface="Courier New" pitchFamily="49" charset="0"/>
              </a:rPr>
              <a:t>(pn)</a:t>
            </a:r>
            <a:r>
              <a:rPr lang="en-US" b="0" dirty="0" smtClean="0"/>
              <a:t> – This grouping provides subtotal sales for each </a:t>
            </a:r>
            <a:r>
              <a:rPr lang="en-US" b="0" dirty="0" smtClean="0"/>
              <a:t>product.</a:t>
            </a:r>
            <a:endParaRPr lang="en-US" b="0" dirty="0" smtClean="0"/>
          </a:p>
          <a:p>
            <a:pPr lvl="1"/>
            <a:r>
              <a:rPr lang="en-US" b="0" dirty="0" smtClean="0">
                <a:latin typeface="Courier New" pitchFamily="49" charset="0"/>
                <a:cs typeface="Courier New" pitchFamily="49" charset="0"/>
              </a:rPr>
              <a:t>()</a:t>
            </a:r>
            <a:r>
              <a:rPr lang="en-US" b="0" dirty="0" smtClean="0"/>
              <a:t> – This grouping provides the grand total for all sales for all </a:t>
            </a:r>
            <a:r>
              <a:rPr lang="en-US" b="0" dirty="0" smtClean="0"/>
              <a:t>vendors </a:t>
            </a:r>
            <a:r>
              <a:rPr lang="en-US" b="0" smtClean="0"/>
              <a:t>and products.</a:t>
            </a:r>
            <a:endParaRPr lang="en-US" b="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69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As we’ve said, the idea of MapReduce isn’t new</a:t>
            </a:r>
            <a:r>
              <a:rPr lang="en-US" baseline="0" dirty="0" smtClean="0"/>
              <a:t> (more like old wine in new bottles). What is </a:t>
            </a:r>
            <a:r>
              <a:rPr lang="en-US" b="1" baseline="0" dirty="0" smtClean="0"/>
              <a:t>new in Google’s MapReduce is the parallel processing of data as well as computation</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a:t>
            </a:r>
            <a:r>
              <a:rPr lang="en-US" b="1" baseline="0" dirty="0" smtClean="0"/>
              <a:t>a set of worker tasks each work on a subset of data where each subset is (usually) physically and logically distinct one from the other</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world of databases, this separation is often called “sharding.” </a:t>
            </a:r>
            <a:r>
              <a:rPr lang="en-US" b="0" baseline="0" dirty="0" smtClean="0"/>
              <a:t>Sharding is a technique whereby data is partitioned such that i/o operations can proceed without concern for other users, nor will these queries conflict with other users such that the data must be locked.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 classic example of this is separating a database into country of origin: queries against the US, Canada and Mexico run independently. The difference is that it’s the data that’s distributed as well as the computation.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MapReduce also borrows some elements of functional programming. A</a:t>
            </a:r>
            <a:r>
              <a:rPr lang="en-US" baseline="0" dirty="0" smtClean="0">
                <a:solidFill>
                  <a:srgbClr val="000000"/>
                </a:solidFill>
              </a:rPr>
              <a:t>ll data elements in </a:t>
            </a:r>
            <a:r>
              <a:rPr lang="en-US" baseline="0" dirty="0" err="1" smtClean="0">
                <a:solidFill>
                  <a:srgbClr val="000000"/>
                </a:solidFill>
              </a:rPr>
              <a:t>MapReduce</a:t>
            </a:r>
            <a:r>
              <a:rPr lang="en-US" baseline="0" dirty="0" smtClean="0">
                <a:solidFill>
                  <a:srgbClr val="000000"/>
                </a:solidFill>
              </a:rPr>
              <a:t> are </a:t>
            </a:r>
            <a:r>
              <a:rPr lang="en-US" i="1" u="sng" baseline="0" dirty="0" smtClean="0">
                <a:solidFill>
                  <a:srgbClr val="000000"/>
                </a:solidFill>
              </a:rPr>
              <a:t>immutable</a:t>
            </a:r>
            <a:r>
              <a:rPr lang="en-US" i="0" u="none" baseline="0" dirty="0" smtClean="0">
                <a:solidFill>
                  <a:srgbClr val="000000"/>
                </a:solidFill>
              </a:rPr>
              <a:t>; </a:t>
            </a:r>
            <a:r>
              <a:rPr lang="en-US" baseline="0" dirty="0" smtClean="0">
                <a:solidFill>
                  <a:srgbClr val="000000"/>
                </a:solidFill>
              </a:rPr>
              <a:t>changing an input (key, value) pair</a:t>
            </a:r>
            <a:r>
              <a:rPr lang="en-US" dirty="0" smtClean="0">
                <a:solidFill>
                  <a:srgbClr val="000000"/>
                </a:solidFill>
              </a:rPr>
              <a:t> </a:t>
            </a:r>
            <a:r>
              <a:rPr lang="en-US" baseline="0" dirty="0" smtClean="0">
                <a:solidFill>
                  <a:srgbClr val="000000"/>
                </a:solidFill>
              </a:rPr>
              <a:t>does not change the input files. All communication occurs by generating new output (key, value) pairs and then forwarding the output to a new phase. </a:t>
            </a:r>
            <a:r>
              <a:rPr lang="en-US" b="1" baseline="0" dirty="0" smtClean="0">
                <a:solidFill>
                  <a:srgbClr val="000000"/>
                </a:solidFill>
              </a:rPr>
              <a:t>At base, </a:t>
            </a:r>
            <a:r>
              <a:rPr lang="en-US" b="1" dirty="0" err="1" smtClean="0">
                <a:solidFill>
                  <a:srgbClr val="000000"/>
                </a:solidFill>
              </a:rPr>
              <a:t>MapReduce</a:t>
            </a:r>
            <a:r>
              <a:rPr lang="en-US" b="1" dirty="0" smtClean="0">
                <a:solidFill>
                  <a:srgbClr val="000000"/>
                </a:solidFill>
              </a:rPr>
              <a:t> programs transform lists of input data elements into lists of output data element, and do so</a:t>
            </a:r>
            <a:r>
              <a:rPr lang="en-US" b="1" baseline="0" dirty="0" smtClean="0">
                <a:solidFill>
                  <a:srgbClr val="000000"/>
                </a:solidFill>
              </a:rPr>
              <a:t> </a:t>
            </a:r>
            <a:r>
              <a:rPr lang="en-US" b="1" dirty="0" smtClean="0">
                <a:solidFill>
                  <a:srgbClr val="000000"/>
                </a:solidFill>
              </a:rPr>
              <a:t>twice: Once for the Map and once for the Reduce. </a:t>
            </a:r>
            <a:endParaRPr lang="en-US" b="1" baseline="0"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Courier New" pitchFamily="49" charset="0"/>
                <a:cs typeface="Courier New" pitchFamily="49" charset="0"/>
              </a:rPr>
              <a:t>CUBE</a:t>
            </a:r>
            <a:r>
              <a:rPr lang="en-US" b="1" dirty="0" smtClean="0"/>
              <a:t> Example</a:t>
            </a:r>
          </a:p>
          <a:p>
            <a:r>
              <a:rPr lang="en-US" b="0" dirty="0" smtClean="0"/>
              <a:t>A </a:t>
            </a:r>
            <a:r>
              <a:rPr lang="en-US" b="0" dirty="0" smtClean="0">
                <a:latin typeface="Courier New" pitchFamily="49" charset="0"/>
                <a:cs typeface="Courier New" pitchFamily="49" charset="0"/>
              </a:rPr>
              <a:t>CUBE</a:t>
            </a:r>
            <a:r>
              <a:rPr lang="en-US" b="0" dirty="0" smtClean="0"/>
              <a:t> grouping creates subtotals for all of the possible combinations of the given list of grouping columns, or expressions. </a:t>
            </a:r>
          </a:p>
          <a:p>
            <a:r>
              <a:rPr lang="en-US" b="0" dirty="0" smtClean="0"/>
              <a:t>In terms of multidimensional analysis, CUBE generates all the subtotals that could be calculated for a data cube with the specified dimensions.</a:t>
            </a:r>
          </a:p>
          <a:p>
            <a:r>
              <a:rPr lang="en-US" b="0" dirty="0" smtClean="0"/>
              <a:t>In the example shown on the slide, the additional grouping set of </a:t>
            </a:r>
            <a:r>
              <a:rPr lang="en-US" b="0" dirty="0" smtClean="0">
                <a:latin typeface="Courier New" pitchFamily="49" charset="0"/>
                <a:cs typeface="Courier New" pitchFamily="49" charset="0"/>
              </a:rPr>
              <a:t>(vn)</a:t>
            </a:r>
            <a:r>
              <a:rPr lang="en-US" b="0" dirty="0" smtClean="0"/>
              <a:t> - subtotaling the sales by vendor, is included as part of the cube. </a:t>
            </a:r>
          </a:p>
          <a:p>
            <a:r>
              <a:rPr lang="en-US" b="1" dirty="0" smtClean="0"/>
              <a:t>Note</a:t>
            </a:r>
            <a:r>
              <a:rPr lang="en-US" b="0" dirty="0" smtClean="0"/>
              <a:t> that </a:t>
            </a:r>
            <a:r>
              <a:rPr lang="en-US" b="0" i="1" dirty="0" smtClean="0"/>
              <a:t>n</a:t>
            </a:r>
            <a:r>
              <a:rPr lang="en-US" b="0" dirty="0" smtClean="0"/>
              <a:t> elements of a CUBE translate to 2</a:t>
            </a:r>
            <a:r>
              <a:rPr lang="en-US" b="0" i="1" dirty="0" smtClean="0"/>
              <a:t>n</a:t>
            </a:r>
            <a:r>
              <a:rPr lang="en-US" b="0" dirty="0" smtClean="0"/>
              <a:t> grouping sets. Consider </a:t>
            </a:r>
            <a:r>
              <a:rPr lang="en-US" b="1" dirty="0" smtClean="0"/>
              <a:t>using </a:t>
            </a:r>
            <a:r>
              <a:rPr lang="en-US" b="1" dirty="0" smtClean="0">
                <a:latin typeface="Courier New" pitchFamily="49" charset="0"/>
                <a:cs typeface="Courier New" pitchFamily="49" charset="0"/>
              </a:rPr>
              <a:t>CUBE</a:t>
            </a:r>
            <a:r>
              <a:rPr lang="en-US" b="1" dirty="0" smtClean="0"/>
              <a:t> in any situation requiring cross-tabular reports</a:t>
            </a:r>
            <a:r>
              <a:rPr lang="en-US" b="0" dirty="0" smtClean="0"/>
              <a:t>. </a:t>
            </a:r>
            <a:r>
              <a:rPr lang="en-US" b="1" dirty="0" smtClean="0">
                <a:latin typeface="Courier New" pitchFamily="49" charset="0"/>
                <a:cs typeface="Courier New" pitchFamily="49" charset="0"/>
              </a:rPr>
              <a:t>CUBE</a:t>
            </a:r>
            <a:r>
              <a:rPr lang="en-US" b="1" dirty="0" smtClean="0"/>
              <a:t> is typically most suitable in queries that use columns from multiple dimensions rather than columns representing different levels of a single dimension</a:t>
            </a:r>
            <a:r>
              <a:rPr lang="en-US" b="0" dirty="0" smtClean="0"/>
              <a:t>. For instance, a commonly requested cross-tabulation might need subtotals for all the combinations of month, state, and product. </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Courier New" pitchFamily="49" charset="0"/>
                <a:cs typeface="Courier New" pitchFamily="49" charset="0"/>
              </a:rPr>
              <a:t>GROUPING</a:t>
            </a:r>
            <a:r>
              <a:rPr lang="en-US" b="1" dirty="0" smtClean="0"/>
              <a:t> Function Example</a:t>
            </a:r>
          </a:p>
          <a:p>
            <a:r>
              <a:rPr lang="en-US" dirty="0" smtClean="0"/>
              <a:t>When you use grouping extensions to calculate summary rows, such as sub-totals and grand totals, the output can become confusing if the data in a grouping column contains </a:t>
            </a:r>
            <a:r>
              <a:rPr lang="en-US" dirty="0" smtClean="0">
                <a:latin typeface="Courier New" pitchFamily="49" charset="0"/>
                <a:cs typeface="Courier New" pitchFamily="49" charset="0"/>
              </a:rPr>
              <a:t>NULL</a:t>
            </a:r>
            <a:r>
              <a:rPr lang="en-US" dirty="0" smtClean="0"/>
              <a:t> values. It is hard to tell if a row is supposed to be a subtotal row or a regular row containing a NULL.</a:t>
            </a:r>
          </a:p>
          <a:p>
            <a:r>
              <a:rPr lang="en-US" dirty="0" smtClean="0"/>
              <a:t>In the example shown on the slide, one of the rows shown where the </a:t>
            </a:r>
            <a:r>
              <a:rPr lang="en-US" dirty="0" smtClean="0">
                <a:latin typeface="Courier New" pitchFamily="49" charset="0"/>
                <a:cs typeface="Courier New" pitchFamily="49" charset="0"/>
              </a:rPr>
              <a:t>customer</a:t>
            </a:r>
            <a:r>
              <a:rPr lang="en-US" dirty="0" smtClean="0"/>
              <a:t> field is NULL. Without the grouping id, you could misinterpret the sum of 44 as a subtotal row for store 2.</a:t>
            </a:r>
          </a:p>
          <a:p>
            <a:r>
              <a:rPr lang="en-US" dirty="0" smtClean="0"/>
              <a:t>The </a:t>
            </a:r>
            <a:r>
              <a:rPr lang="en-US" dirty="0" smtClean="0">
                <a:latin typeface="Courier New" pitchFamily="49" charset="0"/>
                <a:cs typeface="Courier New" pitchFamily="49" charset="0"/>
              </a:rPr>
              <a:t>GROUPING</a:t>
            </a:r>
            <a:r>
              <a:rPr lang="en-US" dirty="0" smtClean="0"/>
              <a:t> function returns a result for each output row, where:</a:t>
            </a:r>
          </a:p>
          <a:p>
            <a:pPr lvl="1"/>
            <a:r>
              <a:rPr lang="en-US" dirty="0" smtClean="0"/>
              <a:t>1 represents a summary row</a:t>
            </a:r>
          </a:p>
          <a:p>
            <a:pPr lvl="1"/>
            <a:r>
              <a:rPr lang="en-US" dirty="0" smtClean="0"/>
              <a:t>0 represents grouped rows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latin typeface="Courier New" pitchFamily="49" charset="0"/>
                <a:cs typeface="Courier New" pitchFamily="49" charset="0"/>
              </a:rPr>
              <a:t>GROUP_ID</a:t>
            </a:r>
            <a:r>
              <a:rPr lang="en-US" b="1" dirty="0" smtClean="0"/>
              <a:t> Function </a:t>
            </a:r>
            <a:r>
              <a:rPr lang="en-US" dirty="0" smtClean="0"/>
              <a:t>Is useful when combining grouping extension clauses. </a:t>
            </a:r>
            <a:endParaRPr lang="en-US" b="1" dirty="0" smtClean="0"/>
          </a:p>
          <a:p>
            <a:r>
              <a:rPr lang="en-US" dirty="0" smtClean="0"/>
              <a:t>In this example query, the combination of </a:t>
            </a:r>
            <a:r>
              <a:rPr lang="en-US" dirty="0" smtClean="0">
                <a:latin typeface="Courier New" pitchFamily="49" charset="0"/>
                <a:cs typeface="Courier New" pitchFamily="49" charset="0"/>
              </a:rPr>
              <a:t>ROLLUP</a:t>
            </a:r>
            <a:r>
              <a:rPr lang="en-US" dirty="0" smtClean="0"/>
              <a:t> and </a:t>
            </a:r>
            <a:r>
              <a:rPr lang="en-US" dirty="0" smtClean="0">
                <a:latin typeface="Courier New" pitchFamily="49" charset="0"/>
                <a:cs typeface="Courier New" pitchFamily="49" charset="0"/>
              </a:rPr>
              <a:t>CUBE</a:t>
            </a:r>
            <a:r>
              <a:rPr lang="en-US" dirty="0" smtClean="0"/>
              <a:t> produces:</a:t>
            </a:r>
          </a:p>
          <a:p>
            <a:pPr lvl="1"/>
            <a:r>
              <a:rPr lang="en-US" dirty="0" smtClean="0"/>
              <a:t>11 grouping sets</a:t>
            </a:r>
          </a:p>
          <a:p>
            <a:pPr lvl="1"/>
            <a:r>
              <a:rPr lang="en-US" dirty="0" smtClean="0"/>
              <a:t>7 </a:t>
            </a:r>
            <a:r>
              <a:rPr lang="en-US" dirty="0" smtClean="0">
                <a:latin typeface="Courier New" pitchFamily="49" charset="0"/>
                <a:cs typeface="Courier New" pitchFamily="49" charset="0"/>
              </a:rPr>
              <a:t>DISTINCT</a:t>
            </a:r>
            <a:r>
              <a:rPr lang="en-US" dirty="0" smtClean="0"/>
              <a:t> grouping sets</a:t>
            </a:r>
          </a:p>
          <a:p>
            <a:r>
              <a:rPr lang="en-US" dirty="0" smtClean="0"/>
              <a:t>The </a:t>
            </a:r>
            <a:r>
              <a:rPr lang="en-US" dirty="0" smtClean="0">
                <a:latin typeface="Courier New" pitchFamily="49" charset="0"/>
                <a:cs typeface="Courier New" pitchFamily="49" charset="0"/>
              </a:rPr>
              <a:t>group_id</a:t>
            </a:r>
            <a:r>
              <a:rPr lang="en-US" dirty="0" smtClean="0"/>
              <a:t> function can be used to filter out or identify duplicate grouping sets in the output.</a:t>
            </a:r>
          </a:p>
          <a:p>
            <a:r>
              <a:rPr lang="en-US" dirty="0" smtClean="0">
                <a:latin typeface="Courier New" pitchFamily="49" charset="0"/>
                <a:cs typeface="Courier New" pitchFamily="49" charset="0"/>
              </a:rPr>
              <a:t>GROUP BY ROLLUP (a,b), CUBE (b,c)</a:t>
            </a:r>
            <a:r>
              <a:rPr lang="en-US" dirty="0" smtClean="0"/>
              <a:t> is the same as </a:t>
            </a:r>
          </a:p>
          <a:p>
            <a:pPr lvl="1"/>
            <a:r>
              <a:rPr lang="en-US" dirty="0" smtClean="0">
                <a:latin typeface="Courier New" pitchFamily="49" charset="0"/>
                <a:cs typeface="Courier New" pitchFamily="49" charset="0"/>
              </a:rPr>
              <a:t>GROUP BY GROUPING SETS ( (a,b), (a), () ), GROUPING SETS ( (b,c), (b), (c), () )</a:t>
            </a:r>
          </a:p>
          <a:p>
            <a:pPr lvl="1"/>
            <a:r>
              <a:rPr lang="en-US" dirty="0" smtClean="0">
                <a:latin typeface="Courier New" pitchFamily="49" charset="0"/>
                <a:cs typeface="Courier New" pitchFamily="49" charset="0"/>
              </a:rPr>
              <a:t>GROUP BY GROUPING SETS ((a,b,b,c), (a,b,b), (a,b,c), (a,b), (a,b,c), (a,b), (a,c), (a), (b,c),(b),())</a:t>
            </a:r>
            <a:endParaRPr lang="en-US" dirty="0" smtClean="0"/>
          </a:p>
          <a:p>
            <a:r>
              <a:rPr lang="en-US" dirty="0" smtClean="0"/>
              <a:t>Where there are 11 total grouping sets but only 7 distinct grouping sets, where the groups are:</a:t>
            </a:r>
          </a:p>
          <a:p>
            <a:pPr lvl="1"/>
            <a:r>
              <a:rPr lang="en-US" dirty="0" smtClean="0">
                <a:latin typeface="Courier New" pitchFamily="49" charset="0"/>
                <a:cs typeface="Courier New" pitchFamily="49" charset="0"/>
              </a:rPr>
              <a:t>(a,b,b,c) = (a,b,c) = (a,b,c)</a:t>
            </a:r>
          </a:p>
          <a:p>
            <a:pPr lvl="1"/>
            <a:r>
              <a:rPr lang="en-US" dirty="0" smtClean="0">
                <a:latin typeface="Courier New" pitchFamily="49" charset="0"/>
                <a:cs typeface="Courier New" pitchFamily="49" charset="0"/>
              </a:rPr>
              <a:t>(a,b,b) = (a,b) = (a,b)</a:t>
            </a:r>
          </a:p>
          <a:p>
            <a:pPr lvl="1"/>
            <a:r>
              <a:rPr lang="en-US" dirty="0" smtClean="0">
                <a:latin typeface="Courier New" pitchFamily="49" charset="0"/>
                <a:cs typeface="Courier New" pitchFamily="49" charset="0"/>
              </a:rPr>
              <a:t>(a,c)</a:t>
            </a:r>
          </a:p>
          <a:p>
            <a:pPr lvl="1"/>
            <a:r>
              <a:rPr lang="en-US" dirty="0" smtClean="0">
                <a:latin typeface="Courier New" pitchFamily="49" charset="0"/>
                <a:cs typeface="Courier New" pitchFamily="49" charset="0"/>
              </a:rPr>
              <a:t>(b,c)</a:t>
            </a:r>
          </a:p>
          <a:p>
            <a:pPr lvl="1"/>
            <a:r>
              <a:rPr lang="en-US" dirty="0" smtClean="0">
                <a:latin typeface="Courier New" pitchFamily="49" charset="0"/>
                <a:cs typeface="Courier New" pitchFamily="49" charset="0"/>
              </a:rPr>
              <a:t>(a)</a:t>
            </a:r>
          </a:p>
          <a:p>
            <a:pPr lvl="1"/>
            <a:r>
              <a:rPr lang="en-US" dirty="0" smtClean="0">
                <a:latin typeface="Courier New" pitchFamily="49" charset="0"/>
                <a:cs typeface="Courier New" pitchFamily="49" charset="0"/>
              </a:rPr>
              <a:t>(b)</a:t>
            </a:r>
          </a:p>
          <a:p>
            <a:pPr lvl="1"/>
            <a:r>
              <a:rPr lang="en-US" dirty="0" smtClean="0">
                <a:latin typeface="Courier New" pitchFamily="49" charset="0"/>
                <a:cs typeface="Courier New" pitchFamily="49" charset="0"/>
              </a:rPr>
              <a:t>()</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Lesson 8 of Module 4 we described the techniques for text analysis.</a:t>
            </a:r>
            <a:r>
              <a:rPr lang="en-US" baseline="0" dirty="0" smtClean="0"/>
              <a:t> It is common practice to store the parsed data from an unstructured source in a database for down stream analysis. With the advent of Hadoop and its ecosystem products, unstructured data is also stored in external tables and accessed by traditional relational databases. We present a brief introduction to text processing in-database.</a:t>
            </a:r>
          </a:p>
          <a:p>
            <a:r>
              <a:rPr lang="en-US" baseline="0" dirty="0" smtClean="0"/>
              <a:t>The topics covered in the next few slides are the in-database methods for handling text and the use of expressions in SQL.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also briefly discussed Regular expressions in Module 4 lesson 8. </a:t>
            </a:r>
            <a:r>
              <a:rPr lang="en-US" dirty="0" smtClean="0"/>
              <a:t>A regular expression is a character sequence that is an abbreviated definition of a set of strings (a </a:t>
            </a:r>
            <a:r>
              <a:rPr lang="en-US" i="1" dirty="0" smtClean="0"/>
              <a:t>regular set</a:t>
            </a:r>
            <a:r>
              <a:rPr lang="en-US" dirty="0" smtClean="0"/>
              <a:t>). A string is said to match a regular expression if it is a member of the regular set described by the regular expression. </a:t>
            </a:r>
            <a:endParaRPr lang="en-US" baseline="0" dirty="0" smtClean="0"/>
          </a:p>
          <a:p>
            <a:r>
              <a:rPr lang="en-US" baseline="0" dirty="0" smtClean="0"/>
              <a:t>Regular expressions provide the </a:t>
            </a:r>
            <a:r>
              <a:rPr lang="en-US" dirty="0" smtClean="0"/>
              <a:t>means for matching strings of text and building </a:t>
            </a:r>
            <a:r>
              <a:rPr lang="en-US" baseline="0" dirty="0" smtClean="0"/>
              <a:t>the functionalities for string manipulation in SQL. The theoretical basis for regular expressions can be explained with Finite State Machines (out of scope for this course). It should be noted </a:t>
            </a:r>
            <a:r>
              <a:rPr lang="en-US" dirty="0" smtClean="0"/>
              <a:t>that regular expression cannot match</a:t>
            </a:r>
            <a:r>
              <a:rPr lang="en-US" baseline="0" dirty="0" smtClean="0"/>
              <a:t> subscripts and superscripts or well formed nested parentheses.</a:t>
            </a:r>
          </a:p>
          <a:p>
            <a:r>
              <a:rPr lang="en-US" baseline="0" dirty="0" smtClean="0"/>
              <a:t>We will illustrate some of the SQL syntax with regular expressions.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“substring” function is primarily used for string</a:t>
            </a:r>
            <a:r>
              <a:rPr lang="en-US" baseline="0" dirty="0" smtClean="0"/>
              <a:t> </a:t>
            </a:r>
            <a:r>
              <a:rPr lang="en-US" dirty="0" smtClean="0"/>
              <a:t>pattern matching.</a:t>
            </a:r>
          </a:p>
          <a:p>
            <a:r>
              <a:rPr lang="en-US" dirty="0" smtClean="0"/>
              <a:t>The operator ~ is specified</a:t>
            </a:r>
            <a:r>
              <a:rPr lang="en-US" baseline="0" dirty="0" smtClean="0"/>
              <a:t> for case sensitive match of the substring and ~* for case insensitive match.</a:t>
            </a:r>
          </a:p>
          <a:p>
            <a:r>
              <a:rPr lang="en-US" baseline="0" dirty="0" smtClean="0"/>
              <a:t>In the first example we are trying to find records with  substring “Green” (case sensitive) starting at the beginning specified with character </a:t>
            </a:r>
            <a:r>
              <a:rPr lang="en-US" dirty="0" smtClean="0">
                <a:latin typeface="Andale Mono"/>
                <a:cs typeface="Andale Mono"/>
              </a:rPr>
              <a:t>^</a:t>
            </a:r>
            <a:r>
              <a:rPr lang="en-US" baseline="0" dirty="0" smtClean="0"/>
              <a:t> </a:t>
            </a:r>
          </a:p>
          <a:p>
            <a:r>
              <a:rPr lang="en-US" baseline="0" dirty="0" smtClean="0"/>
              <a:t>In the second example we are finding match for a pattern “ee” (case in-sensitive)  as a preceding term one or more times (Specified with a +)</a:t>
            </a:r>
          </a:p>
          <a:p>
            <a:r>
              <a:rPr lang="en-US" dirty="0" smtClean="0"/>
              <a:t>Refer to </a:t>
            </a:r>
            <a:r>
              <a:rPr lang="en-US" dirty="0" smtClean="0">
                <a:hlinkClick r:id="rId3"/>
              </a:rPr>
              <a:t>http://www.postgresql.org/docs/8.3/static/functions-matching.html</a:t>
            </a:r>
            <a:r>
              <a:rPr lang="en-US" dirty="0" smtClean="0"/>
              <a:t> for </a:t>
            </a:r>
            <a:r>
              <a:rPr lang="en-US" baseline="0" dirty="0" smtClean="0"/>
              <a:t>details of the syntax.</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Quantifiers specify how often the preceding Regular Expression should match.</a:t>
            </a:r>
          </a:p>
          <a:p>
            <a:pPr>
              <a:buFont typeface="Arial" charset="0"/>
              <a:buChar char="•"/>
            </a:pPr>
            <a:r>
              <a:rPr lang="en-US" dirty="0" smtClean="0"/>
              <a:t> Try to match the preceding regular expression zero or more times.     </a:t>
            </a:r>
          </a:p>
          <a:p>
            <a:pPr lvl="1">
              <a:buFont typeface="Arial" charset="0"/>
              <a:buChar char="•"/>
            </a:pPr>
            <a:r>
              <a:rPr lang="en-US" dirty="0" smtClean="0"/>
              <a:t>Example: "(ab)c*" matches "ab" followed by zero or more "c"s, i.e., "ab", "abc", "abcc", "abccc" ... </a:t>
            </a:r>
            <a:br>
              <a:rPr lang="en-US" dirty="0" smtClean="0"/>
            </a:br>
            <a:endParaRPr lang="en-US" dirty="0" smtClean="0"/>
          </a:p>
          <a:p>
            <a:pPr>
              <a:buFont typeface="Arial" charset="0"/>
              <a:buNone/>
            </a:pPr>
            <a:r>
              <a:rPr lang="en-US" b="1" dirty="0" smtClean="0"/>
              <a:t>+</a:t>
            </a:r>
            <a:r>
              <a:rPr lang="en-US" dirty="0" smtClean="0"/>
              <a:t> Try to match the preceding regular expression one or more times.     </a:t>
            </a:r>
          </a:p>
          <a:p>
            <a:pPr lvl="1"/>
            <a:r>
              <a:rPr lang="en-US" dirty="0" smtClean="0"/>
              <a:t>Example: "(ab)c+" matches "ab" followed by one or more "c"s, i.e., "abc", "abcc", "abccc" ... </a:t>
            </a:r>
          </a:p>
          <a:p>
            <a:pPr>
              <a:buFont typeface="Arial" charset="0"/>
              <a:buNone/>
            </a:pPr>
            <a:endParaRPr lang="en-US" dirty="0" smtClean="0"/>
          </a:p>
          <a:p>
            <a:pPr>
              <a:buFont typeface="Arial" charset="0"/>
              <a:buNone/>
            </a:pPr>
            <a:r>
              <a:rPr lang="en-US" dirty="0" smtClean="0"/>
              <a:t>We will look into some examples in the</a:t>
            </a:r>
            <a:r>
              <a:rPr lang="en-US" baseline="0" dirty="0" smtClean="0"/>
              <a:t> following slide.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Shown in this slide are some examples of regular expressions used</a:t>
            </a:r>
            <a:r>
              <a:rPr lang="en-US" baseline="0" dirty="0" smtClean="0"/>
              <a:t> in SQL.</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Note</a:t>
            </a:r>
            <a:r>
              <a:rPr lang="en-US" baseline="0" dirty="0" smtClean="0"/>
              <a:t> your answer/references  below:</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1. </a:t>
            </a:r>
            <a:r>
              <a:rPr lang="en-US" dirty="0" smtClean="0"/>
              <a:t>SELECT state, </a:t>
            </a:r>
            <a:r>
              <a:rPr lang="en-US" dirty="0" err="1" smtClean="0"/>
              <a:t>productID</a:t>
            </a:r>
            <a:r>
              <a:rPr lang="en-US" dirty="0" smtClean="0"/>
              <a:t>, SUM(volume) FROM sales GROUP BY GROUPING SETS ((state, </a:t>
            </a:r>
            <a:r>
              <a:rPr lang="en-US" dirty="0" err="1" smtClean="0"/>
              <a:t>productID</a:t>
            </a:r>
            <a:r>
              <a:rPr lang="en-US" dirty="0" smtClean="0"/>
              <a:t>), (state), (</a:t>
            </a:r>
            <a:r>
              <a:rPr lang="en-US" dirty="0" err="1" smtClean="0"/>
              <a:t>productID</a:t>
            </a:r>
            <a:r>
              <a:rPr lang="en-US" dirty="0" smtClean="0"/>
              <a:t>), ()) ORDER BY state, </a:t>
            </a:r>
            <a:r>
              <a:rPr lang="en-US" dirty="0" err="1" smtClean="0"/>
              <a:t>productID</a:t>
            </a:r>
            <a:r>
              <a:rPr lang="en-US" dirty="0" smtClean="0"/>
              <a:t>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2. SELECT state, </a:t>
            </a:r>
            <a:r>
              <a:rPr lang="en-US" dirty="0" err="1" smtClean="0"/>
              <a:t>productID</a:t>
            </a:r>
            <a:r>
              <a:rPr lang="en-US" dirty="0" smtClean="0"/>
              <a:t>, week, SUM(volume) FROM sales GROUP BY GROUPING SETS ((state), (</a:t>
            </a:r>
            <a:r>
              <a:rPr lang="en-US" dirty="0" err="1" smtClean="0"/>
              <a:t>productID</a:t>
            </a:r>
            <a:r>
              <a:rPr lang="en-US" dirty="0" smtClean="0"/>
              <a:t>), (week)) ORDER BY state, </a:t>
            </a:r>
            <a:r>
              <a:rPr lang="en-US" dirty="0" err="1" smtClean="0"/>
              <a:t>productID</a:t>
            </a:r>
            <a:r>
              <a:rPr lang="en-US" dirty="0" smtClean="0"/>
              <a:t>, week </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lIns="91429" tIns="45715" rIns="91429" bIns="45715" numCol="1" anchor="t" anchorCtr="0" compatLnSpc="1">
            <a:prstTxWarp prst="textNoShape">
              <a:avLst/>
            </a:prstTxWarp>
          </a:bodyPr>
          <a:lstStyle/>
          <a:p>
            <a:r>
              <a:rPr lang="en-US" dirty="0" smtClean="0"/>
              <a:t>Note</a:t>
            </a:r>
            <a:r>
              <a:rPr lang="en-US" baseline="0" dirty="0" smtClean="0"/>
              <a:t> your answer/references  below:</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SELECT substring(c9 from '(?:(?:(?:[^/]|/[^/])*//)|(?=^([^/]|/[^/]|/$)*$))([^/]*)') AS domain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Calibri" pitchFamily="34" charset="0"/>
                <a:ea typeface="+mn-ea"/>
                <a:cs typeface="+mn-cs"/>
              </a:rPr>
              <a:t>select </a:t>
            </a:r>
            <a:r>
              <a:rPr lang="en-US" sz="1200" kern="1200" dirty="0" err="1" smtClean="0">
                <a:solidFill>
                  <a:schemeClr val="tx1"/>
                </a:solidFill>
                <a:latin typeface="Calibri" pitchFamily="34" charset="0"/>
                <a:ea typeface="+mn-ea"/>
                <a:cs typeface="+mn-cs"/>
              </a:rPr>
              <a:t>regexp_matches</a:t>
            </a:r>
            <a:r>
              <a:rPr lang="en-US" sz="1200" kern="1200" dirty="0" smtClean="0">
                <a:solidFill>
                  <a:schemeClr val="tx1"/>
                </a:solidFill>
                <a:latin typeface="Calibri" pitchFamily="34" charset="0"/>
                <a:ea typeface="+mn-ea"/>
                <a:cs typeface="+mn-cs"/>
              </a:rPr>
              <a:t>( '$</a:t>
            </a:r>
            <a:r>
              <a:rPr lang="en-US" sz="1200" kern="1200" dirty="0" err="1" smtClean="0">
                <a:solidFill>
                  <a:schemeClr val="tx1"/>
                </a:solidFill>
                <a:latin typeface="Calibri" pitchFamily="34" charset="0"/>
                <a:ea typeface="+mn-ea"/>
                <a:cs typeface="+mn-cs"/>
              </a:rPr>
              <a:t>test$This</a:t>
            </a:r>
            <a:r>
              <a:rPr lang="en-US" sz="1200" kern="1200" dirty="0" smtClean="0">
                <a:solidFill>
                  <a:schemeClr val="tx1"/>
                </a:solidFill>
                <a:latin typeface="Calibri" pitchFamily="34" charset="0"/>
                <a:ea typeface="+mn-ea"/>
                <a:cs typeface="+mn-cs"/>
              </a:rPr>
              <a:t> is a </a:t>
            </a:r>
            <a:r>
              <a:rPr lang="en-US" sz="1200" kern="1200" dirty="0" err="1" smtClean="0">
                <a:solidFill>
                  <a:schemeClr val="tx1"/>
                </a:solidFill>
                <a:latin typeface="Calibri" pitchFamily="34" charset="0"/>
                <a:ea typeface="+mn-ea"/>
                <a:cs typeface="+mn-cs"/>
              </a:rPr>
              <a:t>string$test</a:t>
            </a:r>
            <a:r>
              <a:rPr lang="en-US" sz="1200" kern="1200" dirty="0" smtClean="0">
                <a:solidFill>
                  <a:schemeClr val="tx1"/>
                </a:solidFill>
                <a:latin typeface="Calibri" pitchFamily="34" charset="0"/>
                <a:ea typeface="+mn-ea"/>
                <a:cs typeface="+mn-cs"/>
              </a:rPr>
              <a:t>$', E'(</a:t>
            </a:r>
            <a:r>
              <a:rPr lang="en-US" sz="1200" u="sng" kern="1200" dirty="0" smtClean="0">
                <a:solidFill>
                  <a:schemeClr val="tx1"/>
                </a:solidFill>
                <a:latin typeface="Calibri" pitchFamily="34" charset="0"/>
                <a:ea typeface="+mn-ea"/>
                <a:cs typeface="+mn-cs"/>
                <a:hlinkClick r:id="rId3"/>
              </a:rPr>
              <a:t>\\$[a-z]*\\$).*?\\1</a:t>
            </a:r>
            <a:r>
              <a:rPr lang="en-US" sz="1200" kern="1200" dirty="0" smtClean="0">
                <a:solidFill>
                  <a:schemeClr val="tx1"/>
                </a:solidFill>
                <a:latin typeface="Calibri" pitchFamily="34" charset="0"/>
                <a:ea typeface="+mn-ea"/>
                <a:cs typeface="+mn-cs"/>
              </a:rPr>
              <a:t>');</a:t>
            </a:r>
          </a:p>
          <a:p>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SQL essentials were covered in this</a:t>
            </a:r>
            <a:r>
              <a:rPr lang="en-US" baseline="0" dirty="0" smtClean="0"/>
              <a:t> lesson.</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79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lvl="1" indent="0">
              <a:buNone/>
            </a:pPr>
            <a:r>
              <a:rPr lang="en-US" dirty="0" smtClean="0"/>
              <a:t>For</a:t>
            </a:r>
            <a:r>
              <a:rPr lang="en-US" baseline="0" dirty="0" smtClean="0"/>
              <a:t> which kinds of problems is MapReduce most suited? Very simply, problems that are “embarrassingly</a:t>
            </a:r>
            <a:r>
              <a:rPr lang="en-US" dirty="0" smtClean="0"/>
              <a:t> parallel.“</a:t>
            </a:r>
            <a:r>
              <a:rPr lang="en-US" baseline="0" dirty="0" smtClean="0"/>
              <a:t> In these </a:t>
            </a:r>
            <a:r>
              <a:rPr lang="en-US" dirty="0" smtClean="0"/>
              <a:t>situations, the problem can be decomposed into tasks that can be broken into “chunks” that can be distributed, processed, and recombined without communicating with each other. </a:t>
            </a:r>
          </a:p>
          <a:p>
            <a:pPr marL="0" lvl="1" indent="0">
              <a:buNone/>
            </a:pPr>
            <a:r>
              <a:rPr lang="en-US" dirty="0" smtClean="0"/>
              <a:t>Examples of such problems are listed on the slide. We’ve met some of these functions before: reverse index, tf-idf,</a:t>
            </a:r>
            <a:r>
              <a:rPr lang="en-US" baseline="0" dirty="0" smtClean="0"/>
              <a:t> distributed grep (pattern matching). </a:t>
            </a:r>
          </a:p>
          <a:p>
            <a:r>
              <a:rPr lang="en-US" sz="1200" b="1" dirty="0" smtClean="0"/>
              <a:t>Marginalization occurs when you</a:t>
            </a:r>
            <a:r>
              <a:rPr lang="en-US" sz="1200" b="1" baseline="0" dirty="0" smtClean="0"/>
              <a:t> </a:t>
            </a:r>
            <a:r>
              <a:rPr lang="en-US" sz="1200" b="1" dirty="0" smtClean="0"/>
              <a:t>use aggregate statistics over certain variables as a way of reducing</a:t>
            </a:r>
            <a:r>
              <a:rPr lang="en-US" sz="1200" b="1" baseline="0" dirty="0" smtClean="0"/>
              <a:t> the number of variables in an analysis by focusing on the aggregation of other variables. </a:t>
            </a:r>
          </a:p>
          <a:p>
            <a:r>
              <a:rPr lang="en-US" sz="1200" baseline="0" dirty="0" smtClean="0"/>
              <a:t>Consider this example. </a:t>
            </a:r>
          </a:p>
          <a:p>
            <a:r>
              <a:rPr lang="en-US" sz="1200" kern="1200" dirty="0" smtClean="0">
                <a:solidFill>
                  <a:schemeClr val="tx1"/>
                </a:solidFill>
                <a:latin typeface="Calibri" pitchFamily="34" charset="0"/>
                <a:ea typeface="+mn-ea"/>
                <a:cs typeface="+mn-cs"/>
              </a:rPr>
              <a:t>Assume we have a table </a:t>
            </a:r>
            <a:r>
              <a:rPr lang="en-US" sz="1200" kern="1200" baseline="0" dirty="0" smtClean="0">
                <a:solidFill>
                  <a:schemeClr val="tx1"/>
                </a:solidFill>
                <a:latin typeface="Calibri" pitchFamily="34" charset="0"/>
                <a:ea typeface="+mn-ea"/>
                <a:cs typeface="+mn-cs"/>
              </a:rPr>
              <a:t>where each object </a:t>
            </a:r>
            <a:r>
              <a:rPr lang="en-US" sz="1200" kern="1200" dirty="0" smtClean="0">
                <a:solidFill>
                  <a:schemeClr val="tx1"/>
                </a:solidFill>
                <a:latin typeface="Calibri" pitchFamily="34" charset="0"/>
                <a:ea typeface="+mn-ea"/>
                <a:cs typeface="+mn-cs"/>
              </a:rPr>
              <a:t>has attributes "state", “climate" (wet, dry, temperate), and "% of cats in the US“ (</a:t>
            </a:r>
            <a:r>
              <a:rPr lang="en-US" sz="1200" i="1" kern="1200" dirty="0" smtClean="0">
                <a:solidFill>
                  <a:schemeClr val="tx1"/>
                </a:solidFill>
                <a:latin typeface="Calibri" pitchFamily="34" charset="0"/>
                <a:ea typeface="+mn-ea"/>
                <a:cs typeface="+mn-cs"/>
              </a:rPr>
              <a:t>pct_cats</a:t>
            </a:r>
            <a:r>
              <a:rPr lang="en-US" sz="1200" kern="1200" dirty="0" smtClean="0">
                <a:solidFill>
                  <a:schemeClr val="tx1"/>
                </a:solidFill>
                <a:latin typeface="Calibri" pitchFamily="34" charset="0"/>
                <a:ea typeface="+mn-ea"/>
                <a:cs typeface="+mn-cs"/>
              </a:rPr>
              <a:t>). This table</a:t>
            </a:r>
            <a:r>
              <a:rPr lang="en-US" sz="1200" kern="1200" baseline="0" dirty="0" smtClean="0">
                <a:solidFill>
                  <a:schemeClr val="tx1"/>
                </a:solidFill>
                <a:latin typeface="Calibri" pitchFamily="34" charset="0"/>
                <a:ea typeface="+mn-ea"/>
                <a:cs typeface="+mn-cs"/>
              </a:rPr>
              <a:t> provides us with the number of cats broken out by climate and state. If we sum the </a:t>
            </a:r>
            <a:r>
              <a:rPr lang="en-US" sz="1200" i="1" kern="1200" baseline="0" dirty="0" smtClean="0">
                <a:solidFill>
                  <a:schemeClr val="tx1"/>
                </a:solidFill>
                <a:latin typeface="Calibri" pitchFamily="34" charset="0"/>
                <a:ea typeface="+mn-ea"/>
                <a:cs typeface="+mn-cs"/>
              </a:rPr>
              <a:t>pct_cats</a:t>
            </a:r>
            <a:r>
              <a:rPr lang="en-US" sz="1200" kern="1200" baseline="0" dirty="0" smtClean="0">
                <a:solidFill>
                  <a:schemeClr val="tx1"/>
                </a:solidFill>
                <a:latin typeface="Calibri" pitchFamily="34" charset="0"/>
                <a:ea typeface="+mn-ea"/>
                <a:cs typeface="+mn-cs"/>
              </a:rPr>
              <a:t>  across each state, then we are calculating the marginal probability of cats in each state. If we sum </a:t>
            </a:r>
            <a:r>
              <a:rPr lang="en-US" sz="1200" i="1" kern="1200" baseline="0" dirty="0" smtClean="0">
                <a:solidFill>
                  <a:schemeClr val="tx1"/>
                </a:solidFill>
                <a:latin typeface="Calibri" pitchFamily="34" charset="0"/>
                <a:ea typeface="+mn-ea"/>
                <a:cs typeface="+mn-cs"/>
              </a:rPr>
              <a:t>pct_cats</a:t>
            </a:r>
            <a:r>
              <a:rPr lang="en-US" sz="1200" kern="1200" baseline="0" dirty="0" smtClean="0">
                <a:solidFill>
                  <a:schemeClr val="tx1"/>
                </a:solidFill>
                <a:latin typeface="Calibri" pitchFamily="34" charset="0"/>
                <a:ea typeface="+mn-ea"/>
                <a:cs typeface="+mn-cs"/>
              </a:rPr>
              <a:t> across each value of climate, we are calculating the marginal probability of cats as a function of climate. </a:t>
            </a:r>
          </a:p>
          <a:p>
            <a:r>
              <a:rPr lang="en-US" sz="1200" kern="1200" dirty="0" smtClean="0">
                <a:solidFill>
                  <a:schemeClr val="tx1"/>
                </a:solidFill>
                <a:latin typeface="Calibri" pitchFamily="34" charset="0"/>
                <a:ea typeface="+mn-ea"/>
                <a:cs typeface="+mn-cs"/>
              </a:rPr>
              <a:t>In statistical terms, the table gives you P(cats | state, climate). Marginalization is thus to aggregate this table up to either P(cats | state), or P(cats | climate), depending. For the SQL inclined,</a:t>
            </a:r>
            <a:r>
              <a:rPr lang="en-US" sz="1200" kern="1200" baseline="0" dirty="0" smtClean="0">
                <a:solidFill>
                  <a:schemeClr val="tx1"/>
                </a:solidFill>
                <a:latin typeface="Calibri" pitchFamily="34" charset="0"/>
                <a:ea typeface="+mn-ea"/>
                <a:cs typeface="+mn-cs"/>
              </a:rPr>
              <a:t> the statement</a:t>
            </a:r>
          </a:p>
          <a:p>
            <a:r>
              <a:rPr lang="en-US" sz="1200" kern="1200" baseline="0" dirty="0" smtClean="0">
                <a:solidFill>
                  <a:schemeClr val="tx1"/>
                </a:solidFill>
                <a:latin typeface="Calibri" pitchFamily="34" charset="0"/>
                <a:ea typeface="+mn-ea"/>
                <a:cs typeface="+mn-cs"/>
              </a:rPr>
              <a:t>SELECT SUM(pct_cats) from table GROUP BY state; </a:t>
            </a:r>
          </a:p>
          <a:p>
            <a:r>
              <a:rPr lang="en-US" sz="1200" kern="1200" baseline="0" dirty="0" smtClean="0">
                <a:solidFill>
                  <a:schemeClr val="tx1"/>
                </a:solidFill>
                <a:latin typeface="Calibri" pitchFamily="34" charset="0"/>
                <a:ea typeface="+mn-ea"/>
                <a:cs typeface="+mn-cs"/>
              </a:rPr>
              <a:t>would perform this action for the values of state.</a:t>
            </a:r>
            <a:endParaRPr lang="en-US" sz="1200" kern="1200" dirty="0" smtClean="0">
              <a:solidFill>
                <a:schemeClr val="tx1"/>
              </a:solidFill>
              <a:latin typeface="Calibri" pitchFamily="34" charset="0"/>
              <a:ea typeface="+mn-ea"/>
              <a:cs typeface="+mn-cs"/>
            </a:endParaRPr>
          </a:p>
          <a:p>
            <a:pPr marL="0" lvl="1" indent="0">
              <a:buNone/>
            </a:pPr>
            <a:endParaRPr lang="en-US" sz="1200" dirty="0" smtClean="0"/>
          </a:p>
          <a:p>
            <a:pPr marL="0" lvl="1" indent="0">
              <a:buNone/>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This lesson covers</a:t>
            </a:r>
            <a:r>
              <a:rPr lang="en-US" baseline="0" dirty="0" smtClean="0"/>
              <a:t> advanced SQL and MADlib functions</a:t>
            </a:r>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a:t>
            </a:r>
            <a:r>
              <a:rPr lang="en-US" i="1" dirty="0" smtClean="0"/>
              <a:t>window function</a:t>
            </a:r>
            <a:r>
              <a:rPr lang="en-US" dirty="0" smtClean="0"/>
              <a:t> performs a calculation across a set of table rows that are somehow related to the current row. This is comparable to the type of calculation that can be done with an aggregate function. But unlike regular aggregate functions, use of a window function does not cause rows to become grouped into a single output row — the rows retain their separate identities. Behind the scenes, the window function is able to access more than just the current row of the query result.</a:t>
            </a:r>
          </a:p>
          <a:p>
            <a:r>
              <a:rPr lang="en-US" dirty="0" smtClean="0"/>
              <a:t>Window functions are a new class of functions introduced in </a:t>
            </a:r>
            <a:r>
              <a:rPr lang="en-US" dirty="0" err="1" smtClean="0"/>
              <a:t>Greenplum</a:t>
            </a:r>
            <a:r>
              <a:rPr lang="en-US" dirty="0" smtClean="0"/>
              <a:t>.</a:t>
            </a:r>
          </a:p>
          <a:p>
            <a:r>
              <a:rPr lang="en-US" dirty="0" smtClean="0"/>
              <a:t>Window functions allow application developers to more easily compose complex OLAP queries using standard SQL commands. For example:</a:t>
            </a:r>
          </a:p>
          <a:p>
            <a:pPr lvl="1"/>
            <a:r>
              <a:rPr lang="en-US" dirty="0" smtClean="0"/>
              <a:t>Moving averages or sums can be calculated over various intervals.</a:t>
            </a:r>
          </a:p>
          <a:p>
            <a:pPr lvl="1"/>
            <a:r>
              <a:rPr lang="en-US" dirty="0" smtClean="0"/>
              <a:t>Aggregations and ranks can be reset as selected column values change.</a:t>
            </a:r>
          </a:p>
          <a:p>
            <a:pPr lvl="1"/>
            <a:r>
              <a:rPr lang="en-US" dirty="0" smtClean="0"/>
              <a:t>Complex ratios can be expressed in simple terms.</a:t>
            </a:r>
          </a:p>
          <a:p>
            <a:r>
              <a:rPr lang="en-US" dirty="0" smtClean="0"/>
              <a:t>Window functions can only be used in the </a:t>
            </a:r>
            <a:r>
              <a:rPr lang="en-US" dirty="0" smtClean="0">
                <a:cs typeface="Courier New" pitchFamily="49" charset="0"/>
              </a:rPr>
              <a:t>SELECT</a:t>
            </a:r>
            <a:r>
              <a:rPr lang="en-US" dirty="0" smtClean="0"/>
              <a:t> list, between the </a:t>
            </a:r>
            <a:r>
              <a:rPr lang="en-US" dirty="0" smtClean="0">
                <a:cs typeface="Courier New" pitchFamily="49" charset="0"/>
              </a:rPr>
              <a:t>SELECT</a:t>
            </a:r>
            <a:r>
              <a:rPr lang="en-US" dirty="0" smtClean="0"/>
              <a:t> and </a:t>
            </a:r>
            <a:r>
              <a:rPr lang="en-US" dirty="0" smtClean="0">
                <a:cs typeface="Courier New" pitchFamily="49" charset="0"/>
              </a:rPr>
              <a:t>FROM</a:t>
            </a:r>
            <a:r>
              <a:rPr lang="en-US" dirty="0" smtClean="0"/>
              <a:t> keywords of a query.</a:t>
            </a:r>
          </a:p>
          <a:p>
            <a:endParaRPr lang="en-US" dirty="0" smtClean="0"/>
          </a:p>
          <a:p>
            <a:r>
              <a:rPr lang="en-US" i="1" dirty="0" smtClean="0"/>
              <a:t>&lt;Continued&gt;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Unlike aggregate functions, which return a result value for each group of rows, window functions return a result value for every row, but that value is calculated with respect to the rows in a particular window partition (grouping) or window frame (row position within the window). </a:t>
            </a:r>
          </a:p>
          <a:p>
            <a:r>
              <a:rPr lang="en-US" dirty="0" smtClean="0"/>
              <a:t>What classifies a function as a window function is the use of an </a:t>
            </a:r>
            <a:r>
              <a:rPr lang="en-US" dirty="0" smtClean="0">
                <a:latin typeface="Courier New" pitchFamily="49" charset="0"/>
                <a:cs typeface="Courier New" pitchFamily="49" charset="0"/>
              </a:rPr>
              <a:t>OVER</a:t>
            </a:r>
            <a:r>
              <a:rPr lang="en-US" dirty="0" smtClean="0"/>
              <a:t> clause. The </a:t>
            </a:r>
            <a:r>
              <a:rPr lang="en-US" dirty="0" smtClean="0">
                <a:latin typeface="Courier New" pitchFamily="49" charset="0"/>
                <a:cs typeface="Courier New" pitchFamily="49" charset="0"/>
              </a:rPr>
              <a:t>OVER</a:t>
            </a:r>
            <a:r>
              <a:rPr lang="en-US" dirty="0" smtClean="0"/>
              <a:t> clause defines the window of data to which the function will be applied. </a:t>
            </a:r>
          </a:p>
          <a:p>
            <a:r>
              <a:rPr lang="en-US" b="1" dirty="0" smtClean="0"/>
              <a:t>There are three characteristics of a window specification:</a:t>
            </a:r>
          </a:p>
          <a:p>
            <a:pPr lvl="1"/>
            <a:r>
              <a:rPr lang="en-US" b="1" dirty="0" smtClean="0"/>
              <a:t>Partitions (groupings) </a:t>
            </a:r>
            <a:r>
              <a:rPr lang="en-US" dirty="0" smtClean="0"/>
              <a:t>– a window function calculates the results for a row with respect to its partition.</a:t>
            </a:r>
          </a:p>
          <a:p>
            <a:pPr lvl="1"/>
            <a:r>
              <a:rPr lang="en-US" b="1" dirty="0" smtClean="0"/>
              <a:t>Ordering of rows within a window partition </a:t>
            </a:r>
            <a:r>
              <a:rPr lang="en-US" dirty="0" smtClean="0"/>
              <a:t>– some window function such as RANK require ordering.</a:t>
            </a:r>
          </a:p>
          <a:p>
            <a:pPr lvl="1"/>
            <a:r>
              <a:rPr lang="en-US" b="1" dirty="0" smtClean="0"/>
              <a:t>Framing</a:t>
            </a:r>
            <a:r>
              <a:rPr lang="en-US" dirty="0" smtClean="0"/>
              <a:t> – for ordered result sets, you can define a window frame that analyzes each row with respect to the rows directly above or below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window functions must have an </a:t>
            </a:r>
            <a:r>
              <a:rPr lang="en-US" dirty="0" smtClean="0">
                <a:latin typeface="Courier New" pitchFamily="49" charset="0"/>
                <a:cs typeface="Courier New" pitchFamily="49" charset="0"/>
              </a:rPr>
              <a:t>OVER()</a:t>
            </a:r>
            <a:r>
              <a:rPr lang="en-US" dirty="0" smtClean="0"/>
              <a:t> clause.</a:t>
            </a:r>
            <a:r>
              <a:rPr lang="en-US" baseline="0" dirty="0" smtClean="0"/>
              <a:t> The window function s</a:t>
            </a:r>
            <a:r>
              <a:rPr lang="en-US" dirty="0" smtClean="0"/>
              <a:t>pecifies the window of data to which the function applies </a:t>
            </a:r>
          </a:p>
          <a:p>
            <a:r>
              <a:rPr lang="en-US" dirty="0" smtClean="0"/>
              <a:t>It defines:</a:t>
            </a:r>
          </a:p>
          <a:p>
            <a:pPr lvl="1"/>
            <a:r>
              <a:rPr lang="en-US" dirty="0" smtClean="0"/>
              <a:t>Window partitions</a:t>
            </a:r>
            <a:r>
              <a:rPr lang="en-US" baseline="0" dirty="0" smtClean="0"/>
              <a:t> using the </a:t>
            </a:r>
            <a:r>
              <a:rPr lang="en-US" dirty="0" smtClean="0">
                <a:latin typeface="Courier New" pitchFamily="49" charset="0"/>
                <a:cs typeface="Courier New" pitchFamily="49" charset="0"/>
              </a:rPr>
              <a:t>PARTITION BY</a:t>
            </a:r>
            <a:r>
              <a:rPr lang="en-US" dirty="0" smtClean="0"/>
              <a:t> clause.</a:t>
            </a:r>
          </a:p>
          <a:p>
            <a:pPr lvl="1"/>
            <a:r>
              <a:rPr lang="en-US" dirty="0" smtClean="0"/>
              <a:t>Ordering within a window partition using the </a:t>
            </a:r>
            <a:r>
              <a:rPr lang="en-US" dirty="0" smtClean="0">
                <a:latin typeface="Courier New" pitchFamily="49" charset="0"/>
                <a:cs typeface="Courier New" pitchFamily="49" charset="0"/>
              </a:rPr>
              <a:t>ORDER BY</a:t>
            </a:r>
            <a:r>
              <a:rPr lang="en-US" dirty="0" smtClean="0"/>
              <a:t> clause.</a:t>
            </a:r>
          </a:p>
          <a:p>
            <a:pPr lvl="1"/>
            <a:r>
              <a:rPr lang="en-US" dirty="0" smtClean="0"/>
              <a:t>Framing within a window partition (</a:t>
            </a:r>
            <a:r>
              <a:rPr lang="en-US" dirty="0" smtClean="0">
                <a:latin typeface="Courier New" pitchFamily="49" charset="0"/>
                <a:cs typeface="Courier New" pitchFamily="49" charset="0"/>
              </a:rPr>
              <a:t>ROWS/RANGE</a:t>
            </a:r>
            <a:r>
              <a:rPr lang="en-US" dirty="0" smtClean="0"/>
              <a:t> clauses).</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About the </a:t>
            </a:r>
            <a:r>
              <a:rPr lang="en-US" b="1" dirty="0" smtClean="0">
                <a:latin typeface="Courier New" pitchFamily="49" charset="0"/>
                <a:cs typeface="Courier New" pitchFamily="49" charset="0"/>
              </a:rPr>
              <a:t>PARTITION BY</a:t>
            </a:r>
            <a:r>
              <a:rPr lang="en-US" b="1" dirty="0" smtClean="0"/>
              <a:t> Clause</a:t>
            </a:r>
          </a:p>
          <a:p>
            <a:r>
              <a:rPr lang="en-US" dirty="0" smtClean="0"/>
              <a:t>The </a:t>
            </a:r>
            <a:r>
              <a:rPr lang="en-US" dirty="0" smtClean="0">
                <a:latin typeface="Courier New" pitchFamily="49" charset="0"/>
                <a:cs typeface="Courier New" pitchFamily="49" charset="0"/>
              </a:rPr>
              <a:t>PARTITION BY</a:t>
            </a:r>
            <a:r>
              <a:rPr lang="en-US" dirty="0" smtClean="0"/>
              <a:t> clause:</a:t>
            </a:r>
          </a:p>
          <a:p>
            <a:pPr lvl="1"/>
            <a:r>
              <a:rPr lang="en-US" dirty="0" smtClean="0"/>
              <a:t>Can be used by all window functions. However, it is not a required clause. Windows that do not use the </a:t>
            </a:r>
            <a:r>
              <a:rPr lang="en-US" dirty="0" smtClean="0">
                <a:latin typeface="Courier New" pitchFamily="49" charset="0"/>
                <a:cs typeface="Courier New" pitchFamily="49" charset="0"/>
              </a:rPr>
              <a:t>PARTITION BY</a:t>
            </a:r>
            <a:r>
              <a:rPr lang="en-US" dirty="0" smtClean="0"/>
              <a:t> clause</a:t>
            </a:r>
            <a:r>
              <a:rPr lang="en-US" baseline="0" dirty="0" smtClean="0"/>
              <a:t> present the entire result set as a single window partition.</a:t>
            </a:r>
          </a:p>
          <a:p>
            <a:pPr lvl="1"/>
            <a:r>
              <a:rPr lang="en-US" dirty="0" smtClean="0"/>
              <a:t>Organizes the result set into groupings based on the unique values of the specified expression or column.</a:t>
            </a:r>
          </a:p>
          <a:p>
            <a:pPr lvl="1"/>
            <a:r>
              <a:rPr lang="en-US" dirty="0" smtClean="0"/>
              <a:t>Allows the function to be applied to each partition independently.</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Window Partition Example</a:t>
            </a:r>
          </a:p>
          <a:p>
            <a:r>
              <a:rPr lang="en-US" dirty="0" smtClean="0"/>
              <a:t>The example on the slide uses the </a:t>
            </a:r>
            <a:r>
              <a:rPr lang="en-US" dirty="0" smtClean="0">
                <a:latin typeface="Courier New" pitchFamily="49" charset="0"/>
                <a:cs typeface="Courier New" pitchFamily="49" charset="0"/>
              </a:rPr>
              <a:t>row_number</a:t>
            </a:r>
            <a:r>
              <a:rPr lang="en-US" dirty="0" smtClean="0"/>
              <a:t> window function. This function returns a row number for each unique row in the result set.</a:t>
            </a:r>
          </a:p>
          <a:p>
            <a:r>
              <a:rPr lang="en-US" dirty="0" smtClean="0"/>
              <a:t>In the first example, the </a:t>
            </a:r>
            <a:r>
              <a:rPr lang="en-US" dirty="0" smtClean="0">
                <a:latin typeface="Courier New" pitchFamily="49" charset="0"/>
                <a:cs typeface="Courier New" pitchFamily="49" charset="0"/>
              </a:rPr>
              <a:t>OVER</a:t>
            </a:r>
            <a:r>
              <a:rPr lang="en-US" dirty="0" smtClean="0"/>
              <a:t> clause does not have a </a:t>
            </a:r>
            <a:r>
              <a:rPr lang="en-US" dirty="0" smtClean="0">
                <a:latin typeface="Courier New" pitchFamily="49" charset="0"/>
                <a:cs typeface="Courier New" pitchFamily="49" charset="0"/>
              </a:rPr>
              <a:t>PARTITION BY</a:t>
            </a:r>
            <a:r>
              <a:rPr lang="en-US" dirty="0" smtClean="0"/>
              <a:t>. The entire result set is treated as one window partition.</a:t>
            </a:r>
          </a:p>
          <a:p>
            <a:r>
              <a:rPr lang="en-US" dirty="0" smtClean="0"/>
              <a:t>In the second example, the window is partitioned by the customer number. Note that the result of row number is calculated within each window partition.</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About the </a:t>
            </a:r>
            <a:r>
              <a:rPr lang="en-US" b="1" dirty="0" smtClean="0">
                <a:latin typeface="Courier New" pitchFamily="49" charset="0"/>
                <a:cs typeface="Courier New" pitchFamily="49" charset="0"/>
              </a:rPr>
              <a:t>ORDER BY</a:t>
            </a:r>
            <a:r>
              <a:rPr lang="en-US" b="1" dirty="0" smtClean="0"/>
              <a:t> Clause</a:t>
            </a:r>
          </a:p>
          <a:p>
            <a:r>
              <a:rPr lang="en-US" dirty="0" smtClean="0"/>
              <a:t>The </a:t>
            </a:r>
            <a:r>
              <a:rPr lang="en-US" dirty="0" smtClean="0">
                <a:latin typeface="Courier New" pitchFamily="49" charset="0"/>
                <a:cs typeface="Courier New" pitchFamily="49" charset="0"/>
              </a:rPr>
              <a:t>ORDER BY</a:t>
            </a:r>
            <a:r>
              <a:rPr lang="en-US" dirty="0" smtClean="0"/>
              <a:t> clause is used to order the resulting data set based on an expression or column. It is always allowed in windows functions and is required by some window</a:t>
            </a:r>
            <a:r>
              <a:rPr lang="en-US" baseline="0" dirty="0" smtClean="0"/>
              <a:t> functions, </a:t>
            </a:r>
            <a:r>
              <a:rPr lang="en-US" dirty="0" smtClean="0"/>
              <a:t>including </a:t>
            </a:r>
            <a:r>
              <a:rPr lang="en-US" dirty="0" smtClean="0">
                <a:latin typeface="Courier New" pitchFamily="49" charset="0"/>
                <a:cs typeface="Courier New" pitchFamily="49" charset="0"/>
              </a:rPr>
              <a:t>RANK</a:t>
            </a:r>
            <a:r>
              <a:rPr lang="en-US" dirty="0" smtClean="0"/>
              <a:t>. The </a:t>
            </a:r>
            <a:r>
              <a:rPr lang="en-US" dirty="0" smtClean="0">
                <a:latin typeface="Courier New" pitchFamily="49" charset="0"/>
                <a:cs typeface="Courier New" pitchFamily="49" charset="0"/>
              </a:rPr>
              <a:t>ORDER BY</a:t>
            </a:r>
            <a:r>
              <a:rPr lang="en-US" dirty="0" smtClean="0"/>
              <a:t> clause specifies ordering within a window partition.</a:t>
            </a:r>
          </a:p>
          <a:p>
            <a:r>
              <a:rPr lang="en-US" dirty="0" smtClean="0"/>
              <a:t>The</a:t>
            </a:r>
            <a:r>
              <a:rPr lang="en-US" baseline="0" dirty="0" smtClean="0"/>
              <a:t> RANK function is a built-in function that c</a:t>
            </a:r>
            <a:r>
              <a:rPr lang="en-US" dirty="0" smtClean="0"/>
              <a:t>alculates the rank of a row in an ordered group of values. Rows with equal values for the ranking criteria receive the same rank. The number of tied rows are added to the rank number to calculate the next rank value. In this case, ranks may not be consecutive numbers.</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Using the OVER (</a:t>
            </a:r>
            <a:r>
              <a:rPr lang="en-US" b="1" dirty="0" smtClean="0">
                <a:latin typeface="Courier New" pitchFamily="49" charset="0"/>
                <a:cs typeface="Courier New" pitchFamily="49" charset="0"/>
              </a:rPr>
              <a:t>ORDER BY…</a:t>
            </a:r>
            <a:r>
              <a:rPr lang="en-US" b="1" dirty="0" smtClean="0"/>
              <a:t>) Clause</a:t>
            </a:r>
          </a:p>
          <a:p>
            <a:r>
              <a:rPr lang="en-US" dirty="0" smtClean="0"/>
              <a:t>The slide shows an example of two queries that rank vendors by sales totals.</a:t>
            </a:r>
          </a:p>
          <a:p>
            <a:r>
              <a:rPr lang="en-US" dirty="0" smtClean="0"/>
              <a:t>The first query shows a window function grouped on the vendor column, </a:t>
            </a:r>
            <a:r>
              <a:rPr lang="en-US" dirty="0" err="1" smtClean="0">
                <a:latin typeface="Courier New" pitchFamily="49" charset="0"/>
                <a:cs typeface="Courier New" pitchFamily="49" charset="0"/>
              </a:rPr>
              <a:t>vn</a:t>
            </a:r>
            <a:r>
              <a:rPr lang="en-US" dirty="0" smtClean="0"/>
              <a:t>.</a:t>
            </a:r>
          </a:p>
          <a:p>
            <a:r>
              <a:rPr lang="en-US" dirty="0" smtClean="0"/>
              <a:t>The second query uses the </a:t>
            </a:r>
            <a:r>
              <a:rPr lang="en-US" dirty="0" smtClean="0">
                <a:latin typeface="Courier New" pitchFamily="49" charset="0"/>
                <a:cs typeface="Courier New" pitchFamily="49" charset="0"/>
              </a:rPr>
              <a:t>RANK</a:t>
            </a:r>
            <a:r>
              <a:rPr lang="en-US" dirty="0" smtClean="0"/>
              <a:t> function to output a ranking number for each row. Note that the </a:t>
            </a:r>
            <a:r>
              <a:rPr lang="en-US" dirty="0" smtClean="0">
                <a:latin typeface="Courier New" pitchFamily="49" charset="0"/>
                <a:cs typeface="Courier New" pitchFamily="49" charset="0"/>
              </a:rPr>
              <a:t>PARTITION BY</a:t>
            </a:r>
            <a:r>
              <a:rPr lang="en-US" dirty="0" smtClean="0"/>
              <a:t> clause is not used in this query. The entire result is one window partition. Also, do not confuse </a:t>
            </a:r>
            <a:r>
              <a:rPr lang="en-US" dirty="0" smtClean="0">
                <a:latin typeface="Courier New" pitchFamily="49" charset="0"/>
                <a:cs typeface="Courier New" pitchFamily="49" charset="0"/>
              </a:rPr>
              <a:t>ORDER BY</a:t>
            </a:r>
            <a:r>
              <a:rPr lang="en-US" dirty="0" smtClean="0"/>
              <a:t> of a window specification with the </a:t>
            </a:r>
            <a:r>
              <a:rPr lang="en-US" dirty="0" smtClean="0">
                <a:latin typeface="Courier New" pitchFamily="49" charset="0"/>
                <a:cs typeface="Courier New" pitchFamily="49" charset="0"/>
              </a:rPr>
              <a:t>ORDER BY</a:t>
            </a:r>
            <a:r>
              <a:rPr lang="en-US" dirty="0" smtClean="0"/>
              <a:t> of a query.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moving</a:t>
            </a:r>
            <a:r>
              <a:rPr lang="en-US" baseline="0" dirty="0" smtClean="0"/>
              <a:t> or rolling window defines a set of rows within a window partition. When you define a window frame, the window function is computed with respect to the contents of this moving frame, rather than against the fixed content of the entire window partition. Window frames can be row-based, represented by the </a:t>
            </a:r>
            <a:r>
              <a:rPr lang="en-US" baseline="0" dirty="0" smtClean="0">
                <a:latin typeface="Courier New" pitchFamily="49" charset="0"/>
                <a:cs typeface="Courier New" pitchFamily="49" charset="0"/>
              </a:rPr>
              <a:t>ROWS</a:t>
            </a:r>
            <a:r>
              <a:rPr lang="en-US" baseline="0" dirty="0" smtClean="0"/>
              <a:t> clause, or value based, represented by a </a:t>
            </a:r>
            <a:r>
              <a:rPr lang="en-US" baseline="0" dirty="0" smtClean="0">
                <a:latin typeface="Courier New" pitchFamily="49" charset="0"/>
                <a:cs typeface="Courier New" pitchFamily="49" charset="0"/>
              </a:rPr>
              <a:t>RANGE</a:t>
            </a:r>
            <a:r>
              <a:rPr lang="en-US" baseline="0" dirty="0" smtClean="0"/>
              <a:t>.</a:t>
            </a:r>
          </a:p>
          <a:p>
            <a:r>
              <a:rPr lang="en-US" baseline="0" dirty="0" smtClean="0"/>
              <a:t>When the window frame is row-based, you define the number of rows offset from the current row. If the window frame is range-based, you define the bounds of the window frame in terms of data values offset from the value in the current row.</a:t>
            </a:r>
          </a:p>
          <a:p>
            <a:r>
              <a:rPr lang="en-US" baseline="0" dirty="0" smtClean="0"/>
              <a:t>If you specify only a starting row for the window, the current row is used as the last row in the window.</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Syntax</a:t>
            </a:r>
            <a:r>
              <a:rPr lang="en-US" baseline="0" dirty="0" smtClean="0"/>
              <a:t> of a moving window is specified here.</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89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phase</a:t>
            </a:r>
            <a:r>
              <a:rPr lang="en-US" baseline="0" dirty="0" smtClean="0"/>
              <a:t> of any </a:t>
            </a:r>
            <a:r>
              <a:rPr lang="en-US" baseline="0" dirty="0" err="1" smtClean="0"/>
              <a:t>MapReduce</a:t>
            </a:r>
            <a:r>
              <a:rPr lang="en-US" baseline="0" dirty="0" smtClean="0"/>
              <a:t> job is to, well, map. </a:t>
            </a:r>
          </a:p>
          <a:p>
            <a:r>
              <a:rPr lang="en-US" baseline="0" dirty="0" smtClean="0"/>
              <a:t>In the </a:t>
            </a:r>
            <a:r>
              <a:rPr lang="en-US" b="1" baseline="0" dirty="0" smtClean="0"/>
              <a:t>mapping phase, raw data is transformed into a set of &lt;key, value&gt; pairs. </a:t>
            </a:r>
          </a:p>
          <a:p>
            <a:r>
              <a:rPr lang="en-US" baseline="0" dirty="0" smtClean="0"/>
              <a:t>For example, the key might be a line number and the value a text string. The map function will transform this input into a series of output pairs: in this case, a record containing each unique word in the input (the key), and a count of its occurrences (the value). So, for example, the input string “to be or not to be” would result in a series of output records such as [to 2 ; be 2; or 1; not 1] (assume that the “;” characters represents a newline).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dirty="0" smtClean="0"/>
              <a:t>Designating the Moving Window</a:t>
            </a:r>
          </a:p>
          <a:p>
            <a:r>
              <a:rPr lang="en-US" baseline="0" dirty="0" smtClean="0"/>
              <a:t>The window frame can be defined as:</a:t>
            </a:r>
          </a:p>
          <a:p>
            <a:pPr lvl="1"/>
            <a:r>
              <a:rPr lang="en-US" b="1" baseline="0" dirty="0" smtClean="0">
                <a:latin typeface="Courier New" pitchFamily="49" charset="0"/>
                <a:cs typeface="Courier New" pitchFamily="49" charset="0"/>
              </a:rPr>
              <a:t>UNBOUNDED</a:t>
            </a:r>
            <a:r>
              <a:rPr lang="en-US" b="1" baseline="0" dirty="0" smtClean="0"/>
              <a:t> or </a:t>
            </a:r>
            <a:r>
              <a:rPr lang="en-US" b="1" i="1" baseline="0" dirty="0" smtClean="0">
                <a:latin typeface="Courier New" pitchFamily="49" charset="0"/>
                <a:cs typeface="Courier New" pitchFamily="49" charset="0"/>
              </a:rPr>
              <a:t>expression </a:t>
            </a:r>
            <a:r>
              <a:rPr lang="en-US" b="1" baseline="0" dirty="0" smtClean="0">
                <a:latin typeface="Courier New" pitchFamily="49" charset="0"/>
                <a:cs typeface="Courier New" pitchFamily="49" charset="0"/>
              </a:rPr>
              <a:t>PRECEDING</a:t>
            </a:r>
            <a:r>
              <a:rPr lang="en-US" b="1" baseline="0" dirty="0" smtClean="0"/>
              <a:t> </a:t>
            </a:r>
            <a:r>
              <a:rPr lang="en-US" baseline="0" dirty="0" smtClean="0"/>
              <a:t>– This clause defines the first row of the window using the current row as a reference point. The starting row is expressed in terms of the number of rows preceding the current row. </a:t>
            </a:r>
            <a:r>
              <a:rPr lang="en-US" sz="1200" kern="1200" dirty="0" smtClean="0">
                <a:solidFill>
                  <a:schemeClr val="tx1"/>
                </a:solidFill>
                <a:latin typeface="Calibri" pitchFamily="34" charset="0"/>
                <a:ea typeface="+mn-ea"/>
                <a:cs typeface="+mn-cs"/>
              </a:rPr>
              <a:t>If you define a ROWS window frame as 5 PRECEDING, the window frame starts at the fifth row preceding the current row. </a:t>
            </a:r>
            <a:r>
              <a:rPr lang="en-US" baseline="0" dirty="0" smtClean="0"/>
              <a:t>If the definition is for a RANGE window frame, the window starts with the first row whose ordering column value precedes that of the current row by 5. If the term </a:t>
            </a:r>
            <a:r>
              <a:rPr lang="en-US" baseline="0" dirty="0" smtClean="0">
                <a:latin typeface="Courier New" pitchFamily="49" charset="0"/>
                <a:cs typeface="Courier New" pitchFamily="49" charset="0"/>
              </a:rPr>
              <a:t>UNBOUNDED</a:t>
            </a:r>
            <a:r>
              <a:rPr lang="en-US" baseline="0" dirty="0" smtClean="0"/>
              <a:t> is used, the first row of the partition acts as the first row of the window.</a:t>
            </a:r>
          </a:p>
          <a:p>
            <a:pPr lvl="1"/>
            <a:r>
              <a:rPr lang="en-US" b="1" baseline="0" dirty="0" smtClean="0">
                <a:latin typeface="Courier New" pitchFamily="49" charset="0"/>
                <a:cs typeface="Courier New" pitchFamily="49" charset="0"/>
              </a:rPr>
              <a:t>UNBOUNDED</a:t>
            </a:r>
            <a:r>
              <a:rPr lang="en-US" b="1" baseline="0" dirty="0" smtClean="0"/>
              <a:t> or </a:t>
            </a:r>
            <a:r>
              <a:rPr lang="en-US" b="1" i="1" baseline="0" dirty="0" smtClean="0">
                <a:latin typeface="Courier New" pitchFamily="49" charset="0"/>
                <a:cs typeface="Courier New" pitchFamily="49" charset="0"/>
              </a:rPr>
              <a:t>expression</a:t>
            </a:r>
            <a:r>
              <a:rPr lang="en-US" b="1" i="0" baseline="0" dirty="0" smtClean="0">
                <a:latin typeface="Courier New" pitchFamily="49" charset="0"/>
                <a:cs typeface="Courier New" pitchFamily="49" charset="0"/>
              </a:rPr>
              <a:t> FOLLOWING</a:t>
            </a:r>
            <a:r>
              <a:rPr lang="en-US" b="1" i="0" baseline="0" dirty="0" smtClean="0"/>
              <a:t> </a:t>
            </a:r>
            <a:r>
              <a:rPr lang="en-US" i="0" baseline="0" dirty="0" smtClean="0"/>
              <a:t>– This clause defines the last rows of the window using the current row as a reference point. Similar to </a:t>
            </a:r>
            <a:r>
              <a:rPr lang="en-US" i="0" baseline="0" dirty="0" smtClean="0">
                <a:latin typeface="Courier New" pitchFamily="49" charset="0"/>
                <a:cs typeface="Courier New" pitchFamily="49" charset="0"/>
              </a:rPr>
              <a:t>PRECEDING</a:t>
            </a:r>
            <a:r>
              <a:rPr lang="en-US" i="0" baseline="0" dirty="0" smtClean="0"/>
              <a:t>, the last row is expressed in terms of the number or rows following the current row. Either an expression or the term </a:t>
            </a:r>
            <a:r>
              <a:rPr lang="en-US" i="0" baseline="0" dirty="0" smtClean="0">
                <a:latin typeface="Courier New" pitchFamily="49" charset="0"/>
                <a:cs typeface="Courier New" pitchFamily="49" charset="0"/>
              </a:rPr>
              <a:t>UNBOUNDED</a:t>
            </a:r>
            <a:r>
              <a:rPr lang="en-US" i="0" baseline="0" dirty="0" smtClean="0"/>
              <a:t> can be used to identify the last rows. If </a:t>
            </a:r>
            <a:r>
              <a:rPr lang="en-US" i="0" baseline="0" dirty="0" smtClean="0">
                <a:latin typeface="Courier New" pitchFamily="49" charset="0"/>
                <a:cs typeface="Courier New" pitchFamily="49" charset="0"/>
              </a:rPr>
              <a:t>UNBOUNDED</a:t>
            </a:r>
            <a:r>
              <a:rPr lang="en-US" i="0" baseline="0" dirty="0" smtClean="0"/>
              <a:t> is used, the last row in the window is the last row in the partition.</a:t>
            </a:r>
            <a:endParaRPr lang="en-US" baseline="0" dirty="0" smtClean="0"/>
          </a:p>
          <a:p>
            <a:pPr marL="457200" marR="0" lvl="1" indent="-228600" algn="l" defTabSz="914400" rtl="0" eaLnBrk="0" fontAlgn="base" latinLnBrk="0" hangingPunct="0">
              <a:lnSpc>
                <a:spcPct val="100000"/>
              </a:lnSpc>
              <a:spcBef>
                <a:spcPct val="30000"/>
              </a:spcBef>
              <a:spcAft>
                <a:spcPct val="0"/>
              </a:spcAft>
              <a:buClrTx/>
              <a:buSzPct val="120000"/>
              <a:buFont typeface="Arial" charset="0"/>
              <a:buChar char="•"/>
              <a:tabLst/>
              <a:defRPr/>
            </a:pPr>
            <a:r>
              <a:rPr lang="en-US" b="1" i="0" baseline="0" dirty="0" smtClean="0">
                <a:latin typeface="Courier New" pitchFamily="49" charset="0"/>
                <a:cs typeface="Courier New" pitchFamily="49" charset="0"/>
              </a:rPr>
              <a:t>BETWEEN </a:t>
            </a:r>
            <a:r>
              <a:rPr lang="en-US" b="1" i="1" baseline="0" dirty="0" smtClean="0">
                <a:latin typeface="Courier New" pitchFamily="49" charset="0"/>
                <a:cs typeface="Courier New" pitchFamily="49" charset="0"/>
              </a:rPr>
              <a:t>window_frame_bound</a:t>
            </a:r>
            <a:r>
              <a:rPr lang="en-US" b="1" i="0" baseline="0" dirty="0" smtClean="0">
                <a:latin typeface="Courier New" pitchFamily="49" charset="0"/>
                <a:cs typeface="Courier New" pitchFamily="49" charset="0"/>
              </a:rPr>
              <a:t> AND </a:t>
            </a:r>
            <a:r>
              <a:rPr lang="en-US" b="1" i="1" baseline="0" dirty="0" smtClean="0">
                <a:latin typeface="Courier New" pitchFamily="49" charset="0"/>
                <a:cs typeface="Courier New" pitchFamily="49" charset="0"/>
              </a:rPr>
              <a:t>window_frame_bound</a:t>
            </a:r>
            <a:r>
              <a:rPr lang="en-US" b="1" i="0" baseline="0" dirty="0" smtClean="0"/>
              <a:t> – </a:t>
            </a:r>
            <a:r>
              <a:rPr lang="en-US" i="0" baseline="0" dirty="0" smtClean="0"/>
              <a:t>This clause defines the first and last rows of the window, using the current row as a reference point. The first and last rows are expressed in terms of the number of rows preceding and following the current row, respectively. You can use other window frame syntax to define the bound. For example, </a:t>
            </a:r>
            <a:r>
              <a:rPr lang="en-US" i="0" baseline="0" dirty="0" smtClean="0">
                <a:latin typeface="Courier New" pitchFamily="49" charset="0"/>
                <a:cs typeface="Courier New" pitchFamily="49" charset="0"/>
              </a:rPr>
              <a:t>BETWEEN 5 PRECEDING AND 5 FOLLOWING</a:t>
            </a:r>
            <a:r>
              <a:rPr lang="en-US" i="0" baseline="0" dirty="0" smtClean="0"/>
              <a:t> defines a window frame where the previous 5 rows and the next 5 rows from the current row are included in the moving window.</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90</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b="1" dirty="0" smtClean="0"/>
              <a:t>Designating the Moving Window (Continued)</a:t>
            </a:r>
          </a:p>
          <a:p>
            <a:pPr lvl="1"/>
            <a:r>
              <a:rPr lang="en-US" i="0" baseline="0" dirty="0" smtClean="0">
                <a:latin typeface="Courier New" pitchFamily="49" charset="0"/>
                <a:cs typeface="Courier New" pitchFamily="49" charset="0"/>
              </a:rPr>
              <a:t>CURRENT ROW</a:t>
            </a:r>
            <a:r>
              <a:rPr lang="en-US" i="0" baseline="0" dirty="0" smtClean="0"/>
              <a:t> – This clause references the current row in the partition. If a window frame is defined as </a:t>
            </a:r>
            <a:r>
              <a:rPr lang="en-US" i="0" baseline="0" dirty="0" smtClean="0">
                <a:latin typeface="Courier New" pitchFamily="49" charset="0"/>
                <a:cs typeface="Courier New" pitchFamily="49" charset="0"/>
              </a:rPr>
              <a:t>BETWEEN CURRENT ROW AND 5 FOLLOWING</a:t>
            </a:r>
            <a:r>
              <a:rPr lang="en-US" i="0" baseline="0" dirty="0" smtClean="0"/>
              <a:t>, the window is defined starting with the current row and ending with the next 5 rows.</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91</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Window Framing Example</a:t>
            </a:r>
          </a:p>
          <a:p>
            <a:r>
              <a:rPr lang="en-US" dirty="0" smtClean="0"/>
              <a:t>While window framing clauses require an </a:t>
            </a:r>
            <a:r>
              <a:rPr lang="en-US" dirty="0" smtClean="0">
                <a:latin typeface="Courier New" pitchFamily="49" charset="0"/>
                <a:cs typeface="Courier New" pitchFamily="49" charset="0"/>
              </a:rPr>
              <a:t>ORDER BY</a:t>
            </a:r>
            <a:r>
              <a:rPr lang="en-US" dirty="0" smtClean="0">
                <a:latin typeface="Calibri" pitchFamily="34" charset="0"/>
                <a:cs typeface="Courier New" pitchFamily="49" charset="0"/>
              </a:rPr>
              <a:t> clause</a:t>
            </a:r>
            <a:r>
              <a:rPr lang="en-US" dirty="0" smtClean="0"/>
              <a:t>, not all window functions allow framing.</a:t>
            </a:r>
          </a:p>
          <a:p>
            <a:r>
              <a:rPr lang="en-US" dirty="0" smtClean="0"/>
              <a:t>The </a:t>
            </a:r>
            <a:r>
              <a:rPr lang="en-US" dirty="0" smtClean="0">
                <a:latin typeface="Courier New" pitchFamily="49" charset="0"/>
                <a:cs typeface="Courier New" pitchFamily="49" charset="0"/>
              </a:rPr>
              <a:t>ROWS</a:t>
            </a:r>
            <a:r>
              <a:rPr lang="en-US" dirty="0" smtClean="0"/>
              <a:t> and </a:t>
            </a:r>
            <a:r>
              <a:rPr lang="en-US" dirty="0" smtClean="0">
                <a:latin typeface="Courier New" pitchFamily="49" charset="0"/>
                <a:cs typeface="Courier New" pitchFamily="49" charset="0"/>
              </a:rPr>
              <a:t>RANGE</a:t>
            </a:r>
            <a:r>
              <a:rPr lang="en-US" dirty="0" smtClean="0">
                <a:latin typeface="Calibri" pitchFamily="34" charset="0"/>
                <a:cs typeface="Courier New" pitchFamily="49" charset="0"/>
              </a:rPr>
              <a:t> </a:t>
            </a:r>
            <a:r>
              <a:rPr lang="en-US" dirty="0" smtClean="0"/>
              <a:t>clauses specify a positional or logical rolling window that moves through a window partition of data.</a:t>
            </a:r>
          </a:p>
          <a:p>
            <a:r>
              <a:rPr lang="en-US" dirty="0" smtClean="0"/>
              <a:t>In the example shown on the slide, the rolling frame applies to its partition, in this case, </a:t>
            </a:r>
            <a:r>
              <a:rPr lang="en-US" dirty="0" smtClean="0">
                <a:latin typeface="Courier New" pitchFamily="49" charset="0"/>
                <a:cs typeface="Courier New" pitchFamily="49" charset="0"/>
              </a:rPr>
              <a:t>vendor</a:t>
            </a:r>
            <a:r>
              <a:rPr lang="en-US" dirty="0" smtClean="0"/>
              <a:t>, and ordering within that partition, </a:t>
            </a:r>
            <a:r>
              <a:rPr lang="en-US" dirty="0" smtClean="0">
                <a:latin typeface="Courier New" pitchFamily="49" charset="0"/>
                <a:cs typeface="Courier New" pitchFamily="49" charset="0"/>
              </a:rPr>
              <a:t>date</a:t>
            </a:r>
            <a:r>
              <a:rPr lang="en-US" dirty="0" smtClean="0"/>
              <a:t>.</a:t>
            </a:r>
          </a:p>
          <a:p>
            <a:r>
              <a:rPr lang="en-US" dirty="0" smtClean="0"/>
              <a:t>The example shows positional framing using the </a:t>
            </a:r>
            <a:r>
              <a:rPr lang="en-US" dirty="0" smtClean="0">
                <a:latin typeface="Courier New" pitchFamily="49" charset="0"/>
                <a:cs typeface="Courier New" pitchFamily="49" charset="0"/>
              </a:rPr>
              <a:t>ROWS BETWEEN</a:t>
            </a:r>
            <a:r>
              <a:rPr lang="en-US" dirty="0" smtClean="0"/>
              <a:t> clause where the result is interpreted with respect to the </a:t>
            </a:r>
            <a:r>
              <a:rPr lang="en-US" dirty="0" smtClean="0">
                <a:latin typeface="Courier New" pitchFamily="49" charset="0"/>
                <a:cs typeface="Courier New" pitchFamily="49" charset="0"/>
              </a:rPr>
              <a:t>CURRENT ROW</a:t>
            </a:r>
            <a:r>
              <a:rPr lang="en-US" dirty="0" smtClean="0"/>
              <a:t> position in the partition. The </a:t>
            </a:r>
            <a:r>
              <a:rPr lang="en-US" b="1" dirty="0" smtClean="0"/>
              <a:t>focus of the window frame moves from row to row within its partition only.</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92</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Window Framing Example (Continued)</a:t>
            </a:r>
          </a:p>
          <a:p>
            <a:r>
              <a:rPr lang="en-US" b="0" dirty="0" smtClean="0"/>
              <a:t>The focus of the frame moves from the first selectable row in the window partition using</a:t>
            </a:r>
            <a:r>
              <a:rPr lang="en-US" b="0" baseline="0" dirty="0" smtClean="0"/>
              <a:t> the criteria, 2 preceding and 2 following, for the rolling window.</a:t>
            </a:r>
            <a:endParaRPr lang="en-US" b="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93</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Built-In Window Functions</a:t>
            </a:r>
          </a:p>
          <a:p>
            <a:r>
              <a:rPr lang="en-US" dirty="0" smtClean="0"/>
              <a:t>The slide shows built-in window functions supported within Greenplum. These</a:t>
            </a:r>
            <a:r>
              <a:rPr lang="en-US" baseline="0" dirty="0" smtClean="0"/>
              <a:t> built-in functions </a:t>
            </a:r>
            <a:r>
              <a:rPr lang="en-US" dirty="0" smtClean="0"/>
              <a:t>require an </a:t>
            </a:r>
            <a:r>
              <a:rPr lang="en-US" dirty="0" smtClean="0">
                <a:latin typeface="Courier New" pitchFamily="49" charset="0"/>
                <a:cs typeface="Courier New" pitchFamily="49" charset="0"/>
              </a:rPr>
              <a:t>OVER</a:t>
            </a:r>
            <a:r>
              <a:rPr lang="en-US" dirty="0" smtClean="0"/>
              <a:t> clause.</a:t>
            </a:r>
          </a:p>
          <a:p>
            <a:r>
              <a:rPr lang="en-US" dirty="0" smtClean="0"/>
              <a:t>For more detailed information on the functions, refer to</a:t>
            </a:r>
            <a:r>
              <a:rPr lang="en-US" baseline="0" dirty="0" smtClean="0"/>
              <a:t> the </a:t>
            </a:r>
            <a:r>
              <a:rPr lang="en-US" i="1" baseline="0" dirty="0" smtClean="0"/>
              <a:t>Greenplum Database Administrator Guide</a:t>
            </a:r>
            <a:r>
              <a:rPr lang="en-US" baseline="0" dirty="0" smtClean="0"/>
              <a:t>.</a:t>
            </a:r>
            <a:endParaRPr lang="en-US" dirty="0" smtClean="0"/>
          </a:p>
          <a:p>
            <a:pPr lvl="1"/>
            <a:endParaRPr lang="en-US" dirty="0" smtClean="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94</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Built-In Window Functions (Continued)</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95</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us understand the</a:t>
            </a:r>
            <a:r>
              <a:rPr lang="en-US" baseline="0" dirty="0" smtClean="0"/>
              <a:t> code above. Describe below how this code will work:</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96</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Greenplum supports a variety of</a:t>
            </a:r>
            <a:r>
              <a:rPr lang="en-US" b="0" baseline="0" dirty="0" smtClean="0"/>
              <a:t> methods for developing functions, including:</a:t>
            </a:r>
          </a:p>
          <a:p>
            <a:pPr lvl="1"/>
            <a:r>
              <a:rPr lang="en-US" b="0" dirty="0" smtClean="0"/>
              <a:t>Query language support for functions</a:t>
            </a:r>
            <a:r>
              <a:rPr lang="en-US" b="0" baseline="0" dirty="0" smtClean="0"/>
              <a:t> developed in SQL.</a:t>
            </a:r>
            <a:endParaRPr lang="en-US" b="0" dirty="0" smtClean="0"/>
          </a:p>
          <a:p>
            <a:pPr lvl="1"/>
            <a:r>
              <a:rPr lang="en-US" b="0" dirty="0" smtClean="0"/>
              <a:t>Procedural language support for functions written</a:t>
            </a:r>
            <a:r>
              <a:rPr lang="en-US" b="0" baseline="0" dirty="0" smtClean="0"/>
              <a:t> in languages such as PL/PGSQL, which is a subset of PL/SQL, PL/TcL, Perl, Python, and R, a programming.</a:t>
            </a:r>
          </a:p>
          <a:p>
            <a:pPr lvl="1"/>
            <a:r>
              <a:rPr lang="en-US" b="0" baseline="0" dirty="0" smtClean="0"/>
              <a:t>Language for statistical computing and graphics. </a:t>
            </a:r>
            <a:endParaRPr lang="en-US" b="0" dirty="0" smtClean="0"/>
          </a:p>
          <a:p>
            <a:pPr lvl="1"/>
            <a:r>
              <a:rPr lang="en-US" b="0" dirty="0" smtClean="0"/>
              <a:t>Internal functions.</a:t>
            </a:r>
          </a:p>
          <a:p>
            <a:pPr lvl="1"/>
            <a:r>
              <a:rPr lang="en-US" b="0" dirty="0" smtClean="0"/>
              <a:t>C-language functions.</a:t>
            </a:r>
          </a:p>
          <a:p>
            <a:pPr marL="0" lvl="1" indent="0">
              <a:buNone/>
            </a:pPr>
            <a:r>
              <a:rPr lang="en-US" sz="1200" kern="1200" dirty="0" smtClean="0">
                <a:solidFill>
                  <a:schemeClr val="tx1"/>
                </a:solidFill>
                <a:latin typeface="Calibri" pitchFamily="34" charset="0"/>
                <a:ea typeface="+mn-ea"/>
                <a:cs typeface="+mn-cs"/>
              </a:rPr>
              <a:t>The Data Scientist may need to create a function that could be used in the downstream analysis. Some use case examples are shown in the slide.</a:t>
            </a:r>
          </a:p>
          <a:p>
            <a:pPr lvl="1">
              <a:buNone/>
            </a:pPr>
            <a:endParaRPr lang="en-US" b="0" dirty="0" smtClean="0"/>
          </a:p>
          <a:p>
            <a:r>
              <a:rPr lang="en-US" sz="1200" b="1" dirty="0" smtClean="0">
                <a:latin typeface="Calibri" pitchFamily="34" charset="0"/>
                <a:cs typeface="+mn-cs"/>
              </a:rPr>
              <a:t>Note:</a:t>
            </a:r>
            <a:r>
              <a:rPr lang="en-US" sz="1200" dirty="0" smtClean="0">
                <a:latin typeface="Calibri" pitchFamily="34" charset="0"/>
                <a:cs typeface="+mn-cs"/>
              </a:rPr>
              <a:t> Greenplum supports PL/pgSQL, PL/Perl, and PL/Python out of the box. Other languages can be added with the </a:t>
            </a:r>
            <a:r>
              <a:rPr lang="en-US" sz="1200" dirty="0" err="1" smtClean="0">
                <a:latin typeface="Courier New" pitchFamily="49" charset="0"/>
                <a:cs typeface="Courier New" pitchFamily="49" charset="0"/>
              </a:rPr>
              <a:t>createlang</a:t>
            </a:r>
            <a:r>
              <a:rPr lang="en-US" sz="1200" dirty="0" smtClean="0">
                <a:latin typeface="Calibri" pitchFamily="34" charset="0"/>
                <a:cs typeface="+mn-cs"/>
              </a:rPr>
              <a:t> utility.</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97</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Here we present a simple function that you can create.</a:t>
            </a:r>
          </a:p>
          <a:p>
            <a:r>
              <a:rPr lang="en-US" dirty="0" smtClean="0"/>
              <a:t>Whenever you pass in a parameter, you can identify it as:</a:t>
            </a:r>
          </a:p>
          <a:p>
            <a:pPr lvl="1"/>
            <a:r>
              <a:rPr lang="en-US" dirty="0" smtClean="0"/>
              <a:t>A base or primitive type, such as </a:t>
            </a:r>
            <a:r>
              <a:rPr lang="en-US" dirty="0" smtClean="0">
                <a:latin typeface="Courier New" pitchFamily="49" charset="0"/>
                <a:cs typeface="Courier New" pitchFamily="49" charset="0"/>
              </a:rPr>
              <a:t>integer</a:t>
            </a:r>
            <a:r>
              <a:rPr lang="en-US" dirty="0" smtClean="0"/>
              <a:t>, </a:t>
            </a:r>
            <a:r>
              <a:rPr lang="en-US" dirty="0" smtClean="0">
                <a:latin typeface="Courier New" pitchFamily="49" charset="0"/>
                <a:cs typeface="Courier New" pitchFamily="49" charset="0"/>
              </a:rPr>
              <a:t>char</a:t>
            </a:r>
            <a:r>
              <a:rPr lang="en-US" dirty="0" smtClean="0"/>
              <a:t>, or </a:t>
            </a:r>
            <a:r>
              <a:rPr lang="en-US" dirty="0" err="1" smtClean="0">
                <a:latin typeface="Courier New" pitchFamily="49" charset="0"/>
                <a:cs typeface="Courier New" pitchFamily="49" charset="0"/>
              </a:rPr>
              <a:t>varchar</a:t>
            </a:r>
            <a:endParaRPr lang="en-US" dirty="0" smtClean="0"/>
          </a:p>
          <a:p>
            <a:pPr lvl="0"/>
            <a:r>
              <a:rPr lang="en-US" dirty="0" smtClean="0"/>
              <a:t>In this example, when you call</a:t>
            </a:r>
            <a:r>
              <a:rPr lang="en-US" baseline="0" dirty="0" smtClean="0"/>
              <a:t> </a:t>
            </a:r>
            <a:r>
              <a:rPr lang="en-US" dirty="0" smtClean="0"/>
              <a:t>this function you pass the</a:t>
            </a:r>
            <a:r>
              <a:rPr lang="en-US" baseline="0" dirty="0" smtClean="0"/>
              <a:t> parameter </a:t>
            </a:r>
            <a:r>
              <a:rPr lang="en-US" baseline="0" dirty="0" smtClean="0">
                <a:latin typeface="Courier New" pitchFamily="49" charset="0"/>
                <a:cs typeface="Courier New" pitchFamily="49" charset="0"/>
              </a:rPr>
              <a:t>INT</a:t>
            </a:r>
            <a:r>
              <a:rPr lang="en-US" baseline="0" dirty="0" smtClean="0">
                <a:latin typeface="Calibri" pitchFamily="34" charset="0"/>
                <a:cs typeface="+mn-cs"/>
              </a:rPr>
              <a:t>. </a:t>
            </a:r>
            <a:r>
              <a:rPr lang="en-US" dirty="0" smtClean="0"/>
              <a:t>The value is multiplied by 2 and returned as numeric. $1 indicates the first parameter.</a:t>
            </a:r>
            <a:endParaRPr lang="en-US" b="1" dirty="0" smtClean="0"/>
          </a:p>
          <a:p>
            <a:pPr lvl="0"/>
            <a:endParaRPr lang="en-US" b="1" dirty="0" smtClean="0"/>
          </a:p>
          <a:p>
            <a:pPr lvl="0"/>
            <a:r>
              <a:rPr lang="en-US" b="1" dirty="0" smtClean="0"/>
              <a:t>Creating, Modifying, and Dropping Functions</a:t>
            </a:r>
            <a:endParaRPr lang="en-US" b="0" dirty="0" smtClean="0"/>
          </a:p>
          <a:p>
            <a:r>
              <a:rPr lang="en-US" b="0" dirty="0" smtClean="0"/>
              <a:t>Functions that operate on tables must be created in the same schema. If you modify a table, you must have access to a schema. You</a:t>
            </a:r>
            <a:r>
              <a:rPr lang="en-US" b="0" baseline="0" dirty="0" smtClean="0"/>
              <a:t>:</a:t>
            </a:r>
          </a:p>
          <a:p>
            <a:pPr lvl="1"/>
            <a:r>
              <a:rPr lang="en-US" b="0" baseline="0" dirty="0" smtClean="0"/>
              <a:t>Create a function with the </a:t>
            </a:r>
            <a:r>
              <a:rPr lang="en-US" b="0" baseline="0" dirty="0" smtClean="0">
                <a:latin typeface="Courier New" pitchFamily="49" charset="0"/>
                <a:cs typeface="Courier New" pitchFamily="49" charset="0"/>
              </a:rPr>
              <a:t>CREATE FUNCTION</a:t>
            </a:r>
            <a:r>
              <a:rPr lang="en-US" b="0" baseline="0" dirty="0" smtClean="0"/>
              <a:t> command. You must have </a:t>
            </a:r>
            <a:r>
              <a:rPr lang="en-US" b="0" baseline="0" dirty="0" smtClean="0">
                <a:latin typeface="Courier New" pitchFamily="49" charset="0"/>
                <a:cs typeface="Courier New" pitchFamily="49" charset="0"/>
              </a:rPr>
              <a:t>CREATE</a:t>
            </a:r>
            <a:r>
              <a:rPr lang="en-US" b="0" baseline="0" dirty="0" smtClean="0"/>
              <a:t> access to the schema to create a function. A function can be created with or without parameters.</a:t>
            </a:r>
          </a:p>
          <a:p>
            <a:pPr lvl="1"/>
            <a:r>
              <a:rPr lang="en-US" b="0" baseline="0" dirty="0" smtClean="0"/>
              <a:t>Replace an existing function with the </a:t>
            </a:r>
            <a:r>
              <a:rPr lang="en-US" b="0" baseline="0" dirty="0" smtClean="0">
                <a:latin typeface="Courier New" pitchFamily="49" charset="0"/>
                <a:cs typeface="Courier New" pitchFamily="49" charset="0"/>
              </a:rPr>
              <a:t>CREATE OR REPLACE FUNCTION</a:t>
            </a:r>
            <a:r>
              <a:rPr lang="en-US" b="0" baseline="0" dirty="0" smtClean="0"/>
              <a:t> command. This command either creates a function if one did not exist before, or replaces an existing function. If you are replacing an existing function, you must specify the same number of parameters and the same data types found in the original function. If not, you are actually creating a new function.</a:t>
            </a:r>
          </a:p>
          <a:p>
            <a:pPr lvl="1"/>
            <a:r>
              <a:rPr lang="en-US" b="0" baseline="0" dirty="0" smtClean="0"/>
              <a:t>Change a function with the </a:t>
            </a:r>
            <a:r>
              <a:rPr lang="en-US" b="0" baseline="0" dirty="0" smtClean="0">
                <a:latin typeface="Courier New" pitchFamily="49" charset="0"/>
                <a:cs typeface="Courier New" pitchFamily="49" charset="0"/>
              </a:rPr>
              <a:t>ALTER FUNCTION</a:t>
            </a:r>
            <a:r>
              <a:rPr lang="en-US" b="0" baseline="0" dirty="0" smtClean="0"/>
              <a:t> command. You must own the function before you can modify it. If the function is to be created in another schema, you must have </a:t>
            </a:r>
            <a:r>
              <a:rPr lang="en-US" b="0" baseline="0" dirty="0" smtClean="0">
                <a:latin typeface="Courier New" pitchFamily="49" charset="0"/>
                <a:cs typeface="Courier New" pitchFamily="49" charset="0"/>
              </a:rPr>
              <a:t>CREATE</a:t>
            </a:r>
            <a:r>
              <a:rPr lang="en-US" b="0" baseline="0" dirty="0" smtClean="0"/>
              <a:t> privilege on that schema.</a:t>
            </a:r>
          </a:p>
          <a:p>
            <a:pPr lvl="1"/>
            <a:r>
              <a:rPr lang="en-US" b="0" baseline="0" dirty="0" smtClean="0"/>
              <a:t>Drop or remove a function with the </a:t>
            </a:r>
            <a:r>
              <a:rPr lang="en-US" b="0" baseline="0" dirty="0" smtClean="0">
                <a:latin typeface="Courier New" pitchFamily="49" charset="0"/>
                <a:cs typeface="Courier New" pitchFamily="49" charset="0"/>
              </a:rPr>
              <a:t>DROP FUNCTION</a:t>
            </a:r>
            <a:r>
              <a:rPr lang="en-US" b="0" baseline="0" dirty="0" smtClean="0"/>
              <a:t> command. Because you can have multiple functions with the same name but different number of parameters and/or parameter types, you must include the appropriate number of parameters and parameter types as part of the command. You must also be the owner of the function to remove the function from the schema.</a:t>
            </a:r>
            <a:endParaRPr lang="en-US" b="0" dirty="0" smtClean="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98</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User defined aggregates performs a single table scan and it keeps state. A state is a maximum of two numbers. </a:t>
            </a:r>
          </a:p>
          <a:p>
            <a:r>
              <a:rPr lang="en-US" dirty="0" smtClean="0"/>
              <a:t>In the example we create a user defined aggregate that returns a maximum of two numbers. We will learn more about it in the Lab.</a:t>
            </a:r>
          </a:p>
          <a:p>
            <a:r>
              <a:rPr lang="en-US" sz="1200" b="1" kern="1200" baseline="0" dirty="0" smtClean="0">
                <a:solidFill>
                  <a:schemeClr val="tx1"/>
                </a:solidFill>
                <a:latin typeface="Calibri" pitchFamily="34" charset="0"/>
                <a:ea typeface="+mn-ea"/>
                <a:cs typeface="+mn-cs"/>
              </a:rPr>
              <a:t>CREATE AGGREGATE defines a new aggregate function</a:t>
            </a:r>
            <a:r>
              <a:rPr lang="en-US" sz="1200" kern="1200" baseline="0" dirty="0" smtClean="0">
                <a:solidFill>
                  <a:schemeClr val="tx1"/>
                </a:solidFill>
                <a:latin typeface="Calibri" pitchFamily="34" charset="0"/>
                <a:ea typeface="+mn-ea"/>
                <a:cs typeface="+mn-cs"/>
              </a:rPr>
              <a:t>. Some basic and commonly-used aggregate functions such as count, min, max, sum, avg and so on are already provided in the Greenplum Database. </a:t>
            </a:r>
          </a:p>
          <a:p>
            <a:r>
              <a:rPr lang="en-US" sz="1200" kern="1200" baseline="0" dirty="0" smtClean="0">
                <a:solidFill>
                  <a:schemeClr val="tx1"/>
                </a:solidFill>
                <a:latin typeface="Calibri" pitchFamily="34" charset="0"/>
                <a:ea typeface="+mn-ea"/>
                <a:cs typeface="+mn-cs"/>
              </a:rPr>
              <a:t>If one defines new types or needs an aggregate function not already provided, then CREATE AGGREGATE can be used to provide the desired features.</a:t>
            </a:r>
          </a:p>
          <a:p>
            <a:r>
              <a:rPr lang="en-US" sz="1200" kern="1200" baseline="0" dirty="0" smtClean="0">
                <a:solidFill>
                  <a:schemeClr val="tx1"/>
                </a:solidFill>
                <a:latin typeface="Calibri" pitchFamily="34" charset="0"/>
                <a:ea typeface="+mn-ea"/>
                <a:cs typeface="+mn-cs"/>
              </a:rPr>
              <a:t>An aggregate function is made from one, two or three ordinary functions (all of which must be IMMUTABLE functions): a state transition function </a:t>
            </a:r>
            <a:r>
              <a:rPr lang="en-US" sz="1200" i="1" kern="1200" baseline="0" dirty="0" smtClean="0">
                <a:solidFill>
                  <a:schemeClr val="tx1"/>
                </a:solidFill>
                <a:latin typeface="Calibri" pitchFamily="34" charset="0"/>
                <a:ea typeface="+mn-ea"/>
                <a:cs typeface="+mn-cs"/>
              </a:rPr>
              <a:t>sfunc, an optional preliminary segment-level calculation function prefunc, and an optional final calculation function ffunc. These are used as follows:</a:t>
            </a:r>
          </a:p>
          <a:p>
            <a:pPr marL="228600"/>
            <a:r>
              <a:rPr lang="en-US" sz="1200" kern="1200" baseline="0" dirty="0" smtClean="0">
                <a:solidFill>
                  <a:schemeClr val="tx1"/>
                </a:solidFill>
                <a:latin typeface="Calibri" pitchFamily="34" charset="0"/>
                <a:ea typeface="+mn-ea"/>
                <a:cs typeface="+mn-cs"/>
              </a:rPr>
              <a:t>sfunc( internal-state, next-data-values ) ---&gt; next-internal-state</a:t>
            </a:r>
          </a:p>
          <a:p>
            <a:pPr marL="228600"/>
            <a:r>
              <a:rPr lang="en-US" sz="1200" kern="1200" baseline="0" dirty="0" smtClean="0">
                <a:solidFill>
                  <a:schemeClr val="tx1"/>
                </a:solidFill>
                <a:latin typeface="Calibri" pitchFamily="34" charset="0"/>
                <a:ea typeface="+mn-ea"/>
                <a:cs typeface="+mn-cs"/>
              </a:rPr>
              <a:t>prefunc( internal-state, internal-state ) ---&gt; next-internal-state</a:t>
            </a:r>
          </a:p>
          <a:p>
            <a:pPr marL="228600"/>
            <a:r>
              <a:rPr lang="en-US" sz="1200" kern="1200" baseline="0" dirty="0" smtClean="0">
                <a:solidFill>
                  <a:schemeClr val="tx1"/>
                </a:solidFill>
                <a:latin typeface="Calibri" pitchFamily="34" charset="0"/>
                <a:ea typeface="+mn-ea"/>
                <a:cs typeface="+mn-cs"/>
              </a:rPr>
              <a:t>ffunc( internal-state ) ---&gt; aggregate-value</a:t>
            </a:r>
          </a:p>
          <a:p>
            <a:r>
              <a:rPr lang="en-US" sz="1200" kern="1200" baseline="0" dirty="0" smtClean="0">
                <a:solidFill>
                  <a:schemeClr val="tx1"/>
                </a:solidFill>
                <a:latin typeface="Calibri" pitchFamily="34" charset="0"/>
                <a:ea typeface="+mn-ea"/>
                <a:cs typeface="+mn-cs"/>
              </a:rPr>
              <a:t>In the example shown above we only have the sfunc.</a:t>
            </a:r>
          </a:p>
          <a:p>
            <a:endParaRPr lang="en-US" sz="1200" kern="1200" baseline="0" dirty="0" smtClean="0">
              <a:solidFill>
                <a:schemeClr val="tx1"/>
              </a:solidFill>
              <a:latin typeface="Calibri" pitchFamily="34" charset="0"/>
              <a:ea typeface="+mn-ea"/>
              <a:cs typeface="+mn-cs"/>
            </a:endParaRPr>
          </a:p>
          <a:p>
            <a:r>
              <a:rPr lang="en-US" sz="1200" kern="1200" baseline="0" dirty="0" smtClean="0">
                <a:solidFill>
                  <a:schemeClr val="tx1"/>
                </a:solidFill>
                <a:latin typeface="Calibri" pitchFamily="34" charset="0"/>
                <a:ea typeface="+mn-ea"/>
                <a:cs typeface="+mn-cs"/>
              </a:rPr>
              <a:t>To test this aggregate you can try the following code:</a:t>
            </a:r>
          </a:p>
          <a:p>
            <a:r>
              <a:rPr lang="en-US" sz="1200" kern="1200" baseline="0" dirty="0" smtClean="0">
                <a:solidFill>
                  <a:schemeClr val="tx1"/>
                </a:solidFill>
                <a:latin typeface="Calibri" pitchFamily="34" charset="0"/>
                <a:ea typeface="+mn-ea"/>
                <a:cs typeface="+mn-cs"/>
              </a:rPr>
              <a:t>CREATE TABLE x(a INT);</a:t>
            </a:r>
          </a:p>
          <a:p>
            <a:r>
              <a:rPr lang="en-US" sz="1200" kern="1200" baseline="0" dirty="0" smtClean="0">
                <a:solidFill>
                  <a:schemeClr val="tx1"/>
                </a:solidFill>
                <a:latin typeface="Calibri" pitchFamily="34" charset="0"/>
                <a:ea typeface="+mn-ea"/>
                <a:cs typeface="+mn-cs"/>
              </a:rPr>
              <a:t>INSERT INTO x VALUES (1),(2),(3);</a:t>
            </a:r>
          </a:p>
          <a:p>
            <a:r>
              <a:rPr lang="en-US" sz="1200" kern="1200" baseline="0" dirty="0" smtClean="0">
                <a:solidFill>
                  <a:schemeClr val="tx1"/>
                </a:solidFill>
                <a:latin typeface="Calibri" pitchFamily="34" charset="0"/>
                <a:ea typeface="+mn-ea"/>
                <a:cs typeface="+mn-cs"/>
              </a:rPr>
              <a:t>SELECT scube(a) FROM x;</a:t>
            </a:r>
          </a:p>
          <a:p>
            <a:r>
              <a:rPr lang="en-US" sz="1200" kern="1200" baseline="0" dirty="0" smtClean="0">
                <a:solidFill>
                  <a:schemeClr val="tx1"/>
                </a:solidFill>
                <a:latin typeface="Calibri" pitchFamily="34" charset="0"/>
                <a:ea typeface="+mn-ea"/>
                <a:cs typeface="+mn-cs"/>
              </a:rPr>
              <a:t>Correct answer for reference:</a:t>
            </a:r>
          </a:p>
          <a:p>
            <a:r>
              <a:rPr lang="en-US" sz="1200" kern="1200" baseline="0" dirty="0" smtClean="0">
                <a:solidFill>
                  <a:schemeClr val="tx1"/>
                </a:solidFill>
                <a:latin typeface="Calibri" pitchFamily="34" charset="0"/>
                <a:ea typeface="+mn-ea"/>
                <a:cs typeface="+mn-cs"/>
              </a:rPr>
              <a:t>SELECT sum(a*a*a) FROM x; </a:t>
            </a:r>
          </a:p>
          <a:p>
            <a:endParaRPr lang="en-US" sz="1200" kern="1200" baseline="0" dirty="0" smtClean="0">
              <a:solidFill>
                <a:schemeClr val="tx1"/>
              </a:solidFill>
              <a:latin typeface="Calibri" pitchFamily="34" charset="0"/>
              <a:ea typeface="+mn-ea"/>
              <a:cs typeface="+mn-cs"/>
            </a:endParaRP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99</a:t>
            </a:fld>
            <a:endParaRPr lang="en-US"/>
          </a:p>
        </p:txBody>
      </p:sp>
      <p:sp>
        <p:nvSpPr>
          <p:cNvPr id="7" name="Footer Placeholder 6"/>
          <p:cNvSpPr>
            <a:spLocks noGrp="1"/>
          </p:cNvSpPr>
          <p:nvPr>
            <p:ph type="ftr" sz="quarter" idx="11"/>
          </p:nvPr>
        </p:nvSpPr>
        <p:spPr/>
        <p:txBody>
          <a:bodyPr/>
          <a:lstStyle/>
          <a:p>
            <a:pPr>
              <a:defRPr/>
            </a:pPr>
            <a:r>
              <a:rPr lang="en-US" smtClean="0"/>
              <a:t>Module 5: Advanced Analytics - Technology and Tools</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5: Advanced Analytics - Technology and Tools</a:t>
            </a:r>
            <a:endParaRPr lang="en-US" dirty="0"/>
          </a:p>
        </p:txBody>
      </p:sp>
      <p:sp>
        <p:nvSpPr>
          <p:cNvPr id="6" name="Slide Number Placeholder 5"/>
          <p:cNvSpPr>
            <a:spLocks noGrp="1"/>
          </p:cNvSpPr>
          <p:nvPr>
            <p:ph type="sldNum" sz="quarter" idx="11"/>
          </p:nvPr>
        </p:nvSpPr>
        <p:spPr/>
        <p:txBody>
          <a:bodyPr/>
          <a:lstStyle>
            <a:lvl1pPr>
              <a:defRPr>
                <a:solidFill>
                  <a:schemeClr val="tx1">
                    <a:lumMod val="75000"/>
                    <a:lumOff val="25000"/>
                  </a:schemeClr>
                </a:solidFill>
              </a:defRPr>
            </a:lvl1pPr>
          </a:lstStyle>
          <a:p>
            <a:pPr>
              <a:defRPr/>
            </a:pPr>
            <a:fld id="{5BA1DFFF-3F85-458B-986A-7762775E0C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smtClean="0"/>
              <a:t>Module 5: Advanced Analytics - Technology and Tools</a:t>
            </a:r>
            <a:endParaRPr lang="en-US" dirty="0"/>
          </a:p>
        </p:txBody>
      </p:sp>
      <p:sp>
        <p:nvSpPr>
          <p:cNvPr id="8" name="Rectangle 7"/>
          <p:cNvSpPr/>
          <p:nvPr userDrawn="1"/>
        </p:nvSpPr>
        <p:spPr>
          <a:xfrm>
            <a:off x="8808652" y="6611779"/>
            <a:ext cx="335348"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6A4D2E-BFDE-4579-B1E4-06245D6D649B}" type="slidenum">
              <a:rPr kumimoji="0" lang="en-US" sz="1000" b="0" i="0" u="none" strike="noStrike" kern="1200" cap="none" spc="0" normalizeH="0" baseline="0" noProof="0" smtClean="0">
                <a:ln>
                  <a:noFill/>
                </a:ln>
                <a:solidFill>
                  <a:srgbClr val="000000">
                    <a:lumMod val="75000"/>
                    <a:lumOff val="25000"/>
                  </a:srgbClr>
                </a:solidFill>
                <a:effectLst/>
                <a:uLnTx/>
                <a:uFillTx/>
                <a:latin typeface="Calibri"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000000">
                  <a:lumMod val="75000"/>
                  <a:lumOff val="25000"/>
                </a:srgbClr>
              </a:solidFill>
              <a:effectLst/>
              <a:uLnTx/>
              <a:uFillTx/>
              <a:latin typeface="Calibri" pitchFamily="34" charset="0"/>
              <a:ea typeface="+mn-ea"/>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ulletsRight_Picture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2"/>
          </p:nvPr>
        </p:nvSpPr>
        <p:spPr>
          <a:xfrm>
            <a:off x="3048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876800" y="6629400"/>
            <a:ext cx="3962400" cy="228600"/>
          </a:xfrm>
        </p:spPr>
        <p:txBody>
          <a:bodyPr/>
          <a:lstStyle>
            <a:lvl1pPr>
              <a:defRPr/>
            </a:lvl1pPr>
          </a:lstStyle>
          <a:p>
            <a:pPr>
              <a:defRPr/>
            </a:pPr>
            <a:r>
              <a:rPr lang="en-US" smtClean="0"/>
              <a:t>Module 5: Advanced Analytics - Technology and Tools</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B43D240-9F96-4DC0-BD2E-CE45DCC9138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ntent_TwoColumnwith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47750"/>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87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047750"/>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87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4724400" y="6629400"/>
            <a:ext cx="4191000" cy="228600"/>
          </a:xfrm>
        </p:spPr>
        <p:txBody>
          <a:bodyPr/>
          <a:lstStyle>
            <a:lvl1pPr>
              <a:defRPr dirty="0"/>
            </a:lvl1pPr>
          </a:lstStyle>
          <a:p>
            <a:pPr>
              <a:defRPr/>
            </a:pPr>
            <a:r>
              <a:rPr lang="en-US" smtClean="0"/>
              <a:t>Module 5: Advanced Analytics - Technology and Tools</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5DD70BA9-0AE5-4DC7-8A6D-25B86D6F2F9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TablePlaceholde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381000" y="1219200"/>
            <a:ext cx="8382000" cy="4648200"/>
          </a:xfrm>
        </p:spPr>
        <p:txBody>
          <a:bodyPr anchor="ctr">
            <a:normAutofit/>
          </a:bodyPr>
          <a:lstStyle>
            <a:lvl1pPr>
              <a:buNone/>
              <a:defRPr/>
            </a:lvl1pPr>
          </a:lstStyle>
          <a:p>
            <a:pPr lvl="0"/>
            <a:r>
              <a:rPr lang="en-US" noProof="0" smtClean="0"/>
              <a:t>Click icon to add table</a:t>
            </a:r>
            <a:endParaRPr lang="en-US" noProof="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4" name="Footer Placeholder 4"/>
          <p:cNvSpPr>
            <a:spLocks noGrp="1"/>
          </p:cNvSpPr>
          <p:nvPr>
            <p:ph type="ftr" sz="quarter" idx="13"/>
          </p:nvPr>
        </p:nvSpPr>
        <p:spPr>
          <a:xfrm>
            <a:off x="4724400" y="6629400"/>
            <a:ext cx="4191000" cy="228600"/>
          </a:xfrm>
        </p:spPr>
        <p:txBody>
          <a:bodyPr/>
          <a:lstStyle>
            <a:lvl1pPr>
              <a:defRPr/>
            </a:lvl1pPr>
          </a:lstStyle>
          <a:p>
            <a:pPr>
              <a:defRPr/>
            </a:pPr>
            <a:r>
              <a:rPr lang="en-US" smtClean="0"/>
              <a:t>Module 5: Advanced Analytics - Technology and Tools</a:t>
            </a:r>
            <a:endParaRPr lang="en-US" dirty="0"/>
          </a:p>
        </p:txBody>
      </p:sp>
      <p:sp>
        <p:nvSpPr>
          <p:cNvPr id="5" name="Slide Number Placeholder 5"/>
          <p:cNvSpPr>
            <a:spLocks noGrp="1"/>
          </p:cNvSpPr>
          <p:nvPr>
            <p:ph type="sldNum" sz="quarter" idx="14"/>
          </p:nvPr>
        </p:nvSpPr>
        <p:spPr/>
        <p:txBody>
          <a:bodyPr/>
          <a:lstStyle>
            <a:lvl1pPr>
              <a:defRPr/>
            </a:lvl1pPr>
          </a:lstStyle>
          <a:p>
            <a:pPr>
              <a:defRPr/>
            </a:pPr>
            <a:fld id="{0E62AE4E-9066-49B4-8504-8C25DD4FBCC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icturePlaceho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Picture Placeholder 6"/>
          <p:cNvSpPr>
            <a:spLocks noGrp="1"/>
          </p:cNvSpPr>
          <p:nvPr>
            <p:ph type="pic" sz="quarter" idx="13"/>
          </p:nvPr>
        </p:nvSpPr>
        <p:spPr>
          <a:xfrm>
            <a:off x="304800" y="914400"/>
            <a:ext cx="8458200" cy="5105400"/>
          </a:xfrm>
        </p:spPr>
        <p:txBody>
          <a:bodyPr>
            <a:normAutofit/>
          </a:bodyPr>
          <a:lstStyle>
            <a:lvl1pPr>
              <a:buNone/>
              <a:defRPr/>
            </a:lvl1pPr>
          </a:lstStyle>
          <a:p>
            <a:pPr lvl="0"/>
            <a:r>
              <a:rPr lang="en-US" noProof="0" smtClean="0"/>
              <a:t>Click icon to add picture</a:t>
            </a:r>
            <a:endParaRPr lang="en-US" noProof="0"/>
          </a:p>
        </p:txBody>
      </p:sp>
      <p:sp>
        <p:nvSpPr>
          <p:cNvPr id="4" name="Footer Placeholder 3"/>
          <p:cNvSpPr>
            <a:spLocks noGrp="1"/>
          </p:cNvSpPr>
          <p:nvPr>
            <p:ph type="ftr" sz="quarter" idx="14"/>
          </p:nvPr>
        </p:nvSpPr>
        <p:spPr>
          <a:xfrm>
            <a:off x="4191000" y="6629400"/>
            <a:ext cx="4724400" cy="228600"/>
          </a:xfrm>
        </p:spPr>
        <p:txBody>
          <a:bodyPr/>
          <a:lstStyle>
            <a:lvl1pPr>
              <a:defRPr/>
            </a:lvl1pPr>
          </a:lstStyle>
          <a:p>
            <a:pPr>
              <a:defRPr/>
            </a:pPr>
            <a:r>
              <a:rPr lang="en-US" smtClean="0"/>
              <a:t>Module 5: Advanced Analytics - Technology and Tools</a:t>
            </a:r>
            <a:endParaRPr lang="en-US" dirty="0"/>
          </a:p>
        </p:txBody>
      </p:sp>
      <p:sp>
        <p:nvSpPr>
          <p:cNvPr id="5" name="Slide Number Placeholder 4"/>
          <p:cNvSpPr>
            <a:spLocks noGrp="1"/>
          </p:cNvSpPr>
          <p:nvPr>
            <p:ph type="sldNum" sz="quarter" idx="15"/>
          </p:nvPr>
        </p:nvSpPr>
        <p:spPr/>
        <p:txBody>
          <a:bodyPr/>
          <a:lstStyle>
            <a:lvl1pPr>
              <a:defRPr/>
            </a:lvl1pPr>
          </a:lstStyle>
          <a:p>
            <a:pPr>
              <a:defRPr/>
            </a:pPr>
            <a:fld id="{D5E37188-7CEB-4CA8-A656-F21412B4458C}"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Freefor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4724400" y="6629400"/>
            <a:ext cx="4191000" cy="228600"/>
          </a:xfrm>
        </p:spPr>
        <p:txBody>
          <a:bodyPr/>
          <a:lstStyle>
            <a:lvl1pPr>
              <a:defRPr/>
            </a:lvl1pPr>
          </a:lstStyle>
          <a:p>
            <a:pPr>
              <a:defRPr/>
            </a:pPr>
            <a:r>
              <a:rPr lang="en-US" smtClean="0"/>
              <a:t>Module 5: Advanced Analytics - Technology and Tools</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6ADD0FD0-5DC7-4614-9D2E-5687F653AACB}"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4"/>
          </p:nvPr>
        </p:nvSpPr>
        <p:spPr>
          <a:xfrm>
            <a:off x="4648200" y="6629400"/>
            <a:ext cx="3962400" cy="228600"/>
          </a:xfrm>
        </p:spPr>
        <p:txBody>
          <a:bodyPr/>
          <a:lstStyle>
            <a:lvl1pPr>
              <a:defRPr/>
            </a:lvl1pPr>
          </a:lstStyle>
          <a:p>
            <a:pPr>
              <a:defRPr/>
            </a:pPr>
            <a:r>
              <a:rPr lang="en-US" dirty="0" smtClean="0"/>
              <a:t>Module 5: Advanced Analytics - Technology and Tools</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_BulletsLeft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914400"/>
            <a:ext cx="4114800" cy="49530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648200" y="6629400"/>
            <a:ext cx="3962400" cy="228600"/>
          </a:xfrm>
        </p:spPr>
        <p:txBody>
          <a:bodyPr/>
          <a:lstStyle>
            <a:lvl1pPr>
              <a:defRPr/>
            </a:lvl1pPr>
          </a:lstStyle>
          <a:p>
            <a:pPr>
              <a:defRPr/>
            </a:pPr>
            <a:r>
              <a:rPr lang="en-US" dirty="0" smtClean="0"/>
              <a:t>Module 5: Advanced Analytics - Technology and Tools</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6773B01-4140-4737-A600-00C5477C65A7}"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4"/>
          </p:nvPr>
        </p:nvSpPr>
        <p:spPr>
          <a:xfrm>
            <a:off x="4648200" y="6629400"/>
            <a:ext cx="3962400" cy="228600"/>
          </a:xfrm>
        </p:spPr>
        <p:txBody>
          <a:bodyPr/>
          <a:lstStyle>
            <a:lvl1pPr>
              <a:defRPr/>
            </a:lvl1pPr>
          </a:lstStyle>
          <a:p>
            <a:pPr>
              <a:defRPr/>
            </a:pPr>
            <a:r>
              <a:rPr lang="en-US" dirty="0" smtClean="0"/>
              <a:t>Module 5: Advanced Analytics - Technology and Tools</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BulletsTop_Graphic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3276600"/>
            <a:ext cx="8458200" cy="2667000"/>
          </a:xfrm>
        </p:spPr>
        <p:txBody>
          <a:bodyPr>
            <a:normAutofit/>
          </a:bodyPr>
          <a:lstStyle>
            <a:lvl1pPr>
              <a:buNone/>
              <a:defRPr/>
            </a:lvl1pPr>
          </a:lstStyle>
          <a:p>
            <a:pPr lvl="0"/>
            <a:r>
              <a:rPr lang="en-US" noProof="0" smtClean="0"/>
              <a:t>Click icon to add picture</a:t>
            </a:r>
            <a:endParaRPr lang="en-US" noProof="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5: Advanced Analytics - Technology and Tools</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895683FA-D0FB-447D-82E1-0D3AF418E355}"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2" y="203200"/>
            <a:ext cx="8410575" cy="920750"/>
          </a:xfrm>
          <a:prstGeom prst="rect">
            <a:avLst/>
          </a:prstGeom>
          <a:noFill/>
        </p:spPr>
        <p:txBody>
          <a:bodyPr lIns="0" tIns="0" rIns="0" bIns="0" anchor="b" anchorCtr="0"/>
          <a:lstStyle>
            <a:lvl1pPr>
              <a:lnSpc>
                <a:spcPts val="3600"/>
              </a:lnSpc>
              <a:defRPr sz="3600">
                <a:solidFill>
                  <a:schemeClr val="tx2"/>
                </a:solidFill>
                <a:latin typeface="MetaNormalLF-Roman"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3" y="1355725"/>
            <a:ext cx="8410575" cy="4587875"/>
          </a:xfrm>
          <a:prstGeom prst="rect">
            <a:avLst/>
          </a:prstGeom>
          <a:noFill/>
        </p:spPr>
        <p:txBody>
          <a:bodyPr lIns="0" tIns="0" rIns="0" bIns="0">
            <a:normAutofit/>
          </a:bodyPr>
          <a:lstStyle>
            <a:lvl1pPr>
              <a:spcBef>
                <a:spcPts val="1200"/>
              </a:spcBef>
              <a:buClr>
                <a:schemeClr val="tx2"/>
              </a:buClr>
              <a:defRPr>
                <a:solidFill>
                  <a:schemeClr val="bg2"/>
                </a:solidFill>
              </a:defRPr>
            </a:lvl1pPr>
            <a:lvl2pPr>
              <a:spcBef>
                <a:spcPts val="300"/>
              </a:spcBef>
              <a:buClr>
                <a:schemeClr val="tx2"/>
              </a:buClr>
              <a:defRPr>
                <a:solidFill>
                  <a:schemeClr val="bg2"/>
                </a:solidFill>
              </a:defRPr>
            </a:lvl2pPr>
            <a:lvl3pPr>
              <a:spcBef>
                <a:spcPts val="300"/>
              </a:spcBef>
              <a:buClr>
                <a:schemeClr val="tx2"/>
              </a:buClr>
              <a:defRPr>
                <a:solidFill>
                  <a:schemeClr val="bg2"/>
                </a:solidFill>
              </a:defRPr>
            </a:lvl3pPr>
            <a:lvl4pPr>
              <a:spcBef>
                <a:spcPts val="300"/>
              </a:spcBef>
              <a:buClr>
                <a:schemeClr val="tx2"/>
              </a:buClr>
              <a:buFont typeface="Wingdings" pitchFamily="2" charset="2"/>
              <a:buChar char="§"/>
              <a:defRPr>
                <a:solidFill>
                  <a:schemeClr val="bg2"/>
                </a:solidFill>
              </a:defRPr>
            </a:lvl4pPr>
            <a:lvl5pPr>
              <a:spcBef>
                <a:spcPts val="300"/>
              </a:spcBef>
              <a:buClr>
                <a:schemeClr val="tx2"/>
              </a:buClr>
              <a:defRPr sz="16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dirty="0" smtClean="0"/>
              <a:t>Module 5: Advanced Analytics - Technology and Tools</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D82361C7-9CA3-4A6E-97F2-A1FC064231A9}"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GraphicsTop_Bullets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3733800"/>
            <a:ext cx="8458200" cy="2209800"/>
          </a:xfrm>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914400"/>
            <a:ext cx="8458200" cy="2667000"/>
          </a:xfrm>
        </p:spPr>
        <p:txBody>
          <a:bodyPr>
            <a:normAutofit/>
          </a:bodyPr>
          <a:lstStyle>
            <a:lvl1pPr>
              <a:buNone/>
              <a:defRPr>
                <a:solidFill>
                  <a:schemeClr val="bg2">
                    <a:lumMod val="75000"/>
                  </a:schemeClr>
                </a:solidFill>
              </a:defRPr>
            </a:lvl1pPr>
          </a:lstStyle>
          <a:p>
            <a:pPr lvl="0"/>
            <a:r>
              <a:rPr lang="en-US" noProof="0" smtClean="0"/>
              <a:t>Click icon to add picture</a:t>
            </a:r>
            <a:endParaRPr lang="en-US" noProof="0" dirty="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5: Advanced Analytics - Technology and Tools</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BA4D05BE-A5A8-4D83-BF6E-65FCE94A14E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verPage_Modu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688975"/>
          </a:xfrm>
        </p:spPr>
        <p:txBody>
          <a:bodyPr anchor="t"/>
          <a:lstStyle>
            <a:lvl1pPr>
              <a:defRPr sz="2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4384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Footer Placeholder 4"/>
          <p:cNvSpPr>
            <a:spLocks noGrp="1"/>
          </p:cNvSpPr>
          <p:nvPr>
            <p:ph type="ftr" sz="quarter" idx="10"/>
          </p:nvPr>
        </p:nvSpPr>
        <p:spPr>
          <a:xfrm>
            <a:off x="4724400" y="6629400"/>
            <a:ext cx="4191000" cy="228600"/>
          </a:xfrm>
        </p:spPr>
        <p:txBody>
          <a:bodyPr/>
          <a:lstStyle>
            <a:lvl1pPr>
              <a:defRPr/>
            </a:lvl1pPr>
          </a:lstStyle>
          <a:p>
            <a:pPr>
              <a:defRPr/>
            </a:pPr>
            <a:r>
              <a:rPr lang="en-US" smtClean="0"/>
              <a:t>Module 5: Advanced Analytics - Technology and Tools</a:t>
            </a:r>
            <a:endParaRPr lang="en-US" dirty="0"/>
          </a:p>
        </p:txBody>
      </p:sp>
      <p:sp>
        <p:nvSpPr>
          <p:cNvPr id="7" name="Slide Number Placeholder 5"/>
          <p:cNvSpPr>
            <a:spLocks noGrp="1"/>
          </p:cNvSpPr>
          <p:nvPr>
            <p:ph type="sldNum" sz="quarter" idx="11"/>
          </p:nvPr>
        </p:nvSpPr>
        <p:spPr/>
        <p:txBody>
          <a:bodyPr/>
          <a:lstStyle>
            <a:lvl1pPr>
              <a:defRPr/>
            </a:lvl1pPr>
          </a:lstStyle>
          <a:p>
            <a:pPr>
              <a:defRPr/>
            </a:pPr>
            <a:fld id="{550CDAE9-9707-4120-A90B-FABB84BE074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Page_Lesson_Topic">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6019800" cy="1219200"/>
          </a:xfrm>
        </p:spPr>
        <p:txBody>
          <a:bodyPr anchor="t"/>
          <a:lstStyle>
            <a:lvl1pPr>
              <a:defRPr sz="2600">
                <a:solidFill>
                  <a:schemeClr val="tx1">
                    <a:lumMod val="50000"/>
                    <a:lumOff val="50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5908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Content Placeholder 8"/>
          <p:cNvSpPr>
            <a:spLocks noGrp="1"/>
          </p:cNvSpPr>
          <p:nvPr>
            <p:ph sz="quarter" idx="13"/>
          </p:nvPr>
        </p:nvSpPr>
        <p:spPr>
          <a:xfrm>
            <a:off x="685800" y="1981200"/>
            <a:ext cx="7772400" cy="457200"/>
          </a:xfrm>
        </p:spPr>
        <p:txBody>
          <a:bodyPr/>
          <a:lstStyle>
            <a:lvl1pPr>
              <a:buNone/>
              <a:defRPr>
                <a:solidFill>
                  <a:srgbClr val="2C95DD"/>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7" name="Footer Placeholder 4"/>
          <p:cNvSpPr>
            <a:spLocks noGrp="1"/>
          </p:cNvSpPr>
          <p:nvPr>
            <p:ph type="ftr" sz="quarter" idx="14"/>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5: Advanced Analytics - Technology and Tools</a:t>
            </a:r>
            <a:endParaRPr lang="en-US" dirty="0"/>
          </a:p>
        </p:txBody>
      </p:sp>
      <p:sp>
        <p:nvSpPr>
          <p:cNvPr id="8" name="Slide Number Placeholder 5"/>
          <p:cNvSpPr>
            <a:spLocks noGrp="1"/>
          </p:cNvSpPr>
          <p:nvPr>
            <p:ph type="sldNum" sz="quarter" idx="15"/>
          </p:nvPr>
        </p:nvSpPr>
        <p:spPr/>
        <p:txBody>
          <a:bodyPr/>
          <a:lstStyle>
            <a:lvl1pPr>
              <a:defRPr>
                <a:solidFill>
                  <a:schemeClr val="tx1">
                    <a:lumMod val="75000"/>
                    <a:lumOff val="25000"/>
                  </a:schemeClr>
                </a:solidFill>
              </a:defRPr>
            </a:lvl1pPr>
          </a:lstStyle>
          <a:p>
            <a:pPr>
              <a:defRPr/>
            </a:pPr>
            <a:fld id="{E9C12BD9-86B3-4048-86CE-AC10D4E8430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overPage">
    <p:spTree>
      <p:nvGrpSpPr>
        <p:cNvPr id="1" name=""/>
        <p:cNvGrpSpPr/>
        <p:nvPr/>
      </p:nvGrpSpPr>
      <p:grpSpPr>
        <a:xfrm>
          <a:off x="0" y="0"/>
          <a:ext cx="0" cy="0"/>
          <a:chOff x="0" y="0"/>
          <a:chExt cx="0" cy="0"/>
        </a:xfrm>
      </p:grpSpPr>
      <p:sp>
        <p:nvSpPr>
          <p:cNvPr id="2" name="Title 1"/>
          <p:cNvSpPr>
            <a:spLocks noGrp="1"/>
          </p:cNvSpPr>
          <p:nvPr>
            <p:ph type="title"/>
          </p:nvPr>
        </p:nvSpPr>
        <p:spPr>
          <a:xfrm>
            <a:off x="1789113" y="1524000"/>
            <a:ext cx="6705600" cy="1362075"/>
          </a:xfrm>
          <a:ln>
            <a:solidFill>
              <a:srgbClr val="777777"/>
            </a:solidFill>
          </a:ln>
        </p:spPr>
        <p:txBody>
          <a:bodyPr anchor="t"/>
          <a:lstStyle>
            <a:lvl1pPr algn="l">
              <a:defRPr sz="3200" b="1"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828800" y="3048000"/>
            <a:ext cx="6705600" cy="1500187"/>
          </a:xfrm>
        </p:spPr>
        <p:txBody>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Two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914400"/>
            <a:ext cx="41148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0"/>
          </p:nvPr>
        </p:nvSpPr>
        <p:spPr>
          <a:xfrm>
            <a:off x="4953000" y="6629400"/>
            <a:ext cx="3962400" cy="228600"/>
          </a:xfrm>
        </p:spPr>
        <p:txBody>
          <a:bodyPr/>
          <a:lstStyle>
            <a:lvl1pPr>
              <a:defRPr/>
            </a:lvl1pPr>
          </a:lstStyle>
          <a:p>
            <a:pPr>
              <a:defRPr/>
            </a:pPr>
            <a:r>
              <a:rPr lang="en-US" smtClean="0"/>
              <a:t>Module 5: Advanced Analytics - Technology and Tools</a:t>
            </a: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3D6A4D2E-BFDE-4579-B1E4-06245D6D649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sLeft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smtClean="0"/>
              <a:t>Module 5: Advanced Analytics - Technology and Tools</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6773B01-4140-4737-A600-00C5477C65A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4"/>
          </p:nvPr>
        </p:nvSpPr>
        <p:spPr>
          <a:xfrm>
            <a:off x="4953000" y="6629400"/>
            <a:ext cx="3962400" cy="228600"/>
          </a:xfrm>
        </p:spPr>
        <p:txBody>
          <a:bodyPr/>
          <a:lstStyle>
            <a:lvl1pPr>
              <a:defRPr/>
            </a:lvl1pPr>
          </a:lstStyle>
          <a:p>
            <a:pPr>
              <a:defRPr/>
            </a:pPr>
            <a:r>
              <a:rPr lang="en-US" smtClean="0"/>
              <a:t>Module 5: Advanced Analytics - Technology and Tools</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762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458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4724400" y="6629400"/>
            <a:ext cx="41910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r>
              <a:rPr lang="en-US" smtClean="0"/>
              <a:t>Module 5: Advanced Analytics - Technology and Tools</a:t>
            </a:r>
            <a:endParaRPr lang="en-US" dirty="0"/>
          </a:p>
        </p:txBody>
      </p:sp>
      <p:sp>
        <p:nvSpPr>
          <p:cNvPr id="6" name="Slide Number Placeholder 5"/>
          <p:cNvSpPr>
            <a:spLocks noGrp="1"/>
          </p:cNvSpPr>
          <p:nvPr>
            <p:ph type="sldNum" sz="quarter" idx="4"/>
          </p:nvPr>
        </p:nvSpPr>
        <p:spPr>
          <a:xfrm>
            <a:off x="8686800" y="6629400"/>
            <a:ext cx="4572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fld id="{2F0FE6C8-51A2-4AA8-BE8B-722D435E963D}" type="slidenum">
              <a:rPr lang="en-US"/>
              <a:pPr>
                <a:defRPr/>
              </a:pPr>
              <a:t>‹#›</a:t>
            </a:fld>
            <a:endParaRPr lang="en-US"/>
          </a:p>
        </p:txBody>
      </p:sp>
      <p:sp>
        <p:nvSpPr>
          <p:cNvPr id="8" name="Rectangle 7"/>
          <p:cNvSpPr/>
          <p:nvPr/>
        </p:nvSpPr>
        <p:spPr>
          <a:xfrm>
            <a:off x="304800" y="6627813"/>
            <a:ext cx="3124200" cy="246062"/>
          </a:xfrm>
          <a:prstGeom prst="rect">
            <a:avLst/>
          </a:prstGeom>
        </p:spPr>
        <p:txBody>
          <a:bodyPr>
            <a:spAutoFit/>
          </a:bodyPr>
          <a:lstStyle/>
          <a:p>
            <a:pPr>
              <a:defRPr/>
            </a:pPr>
            <a:r>
              <a:rPr lang="en-US" sz="1000" dirty="0">
                <a:solidFill>
                  <a:schemeClr val="bg1">
                    <a:lumMod val="50000"/>
                  </a:schemeClr>
                </a:solidFill>
                <a:latin typeface="Calibri" pitchFamily="34" charset="0"/>
              </a:rPr>
              <a:t>Copyright © </a:t>
            </a:r>
            <a:r>
              <a:rPr lang="en-US" sz="1000" dirty="0" smtClean="0">
                <a:solidFill>
                  <a:schemeClr val="bg1">
                    <a:lumMod val="50000"/>
                  </a:schemeClr>
                </a:solidFill>
                <a:latin typeface="Calibri" pitchFamily="34" charset="0"/>
              </a:rPr>
              <a:t>2012 EMC </a:t>
            </a:r>
            <a:r>
              <a:rPr lang="en-US" sz="1000" dirty="0">
                <a:solidFill>
                  <a:schemeClr val="bg1">
                    <a:lumMod val="50000"/>
                  </a:schemeClr>
                </a:solidFill>
                <a:latin typeface="Calibri" pitchFamily="34" charset="0"/>
              </a:rPr>
              <a:t>Corporation. All Rights Reserved.</a:t>
            </a:r>
          </a:p>
        </p:txBody>
      </p:sp>
      <p:pic>
        <p:nvPicPr>
          <p:cNvPr id="10" name="Picture 9" descr="EMC logo white-lg.png"/>
          <p:cNvPicPr>
            <a:picLocks noChangeAspect="1"/>
          </p:cNvPicPr>
          <p:nvPr userDrawn="1"/>
        </p:nvPicPr>
        <p:blipFill>
          <a:blip r:embed="rId23" cstate="print"/>
          <a:srcRect l="10651" r="6284" b="30550"/>
          <a:stretch>
            <a:fillRect/>
          </a:stretch>
        </p:blipFill>
        <p:spPr>
          <a:xfrm>
            <a:off x="7848600" y="6210869"/>
            <a:ext cx="928688" cy="292447"/>
          </a:xfrm>
          <a:prstGeom prst="rect">
            <a:avLst/>
          </a:prstGeom>
        </p:spPr>
      </p:pic>
      <p:grpSp>
        <p:nvGrpSpPr>
          <p:cNvPr id="11" name="Group 10"/>
          <p:cNvGrpSpPr/>
          <p:nvPr userDrawn="1"/>
        </p:nvGrpSpPr>
        <p:grpSpPr>
          <a:xfrm>
            <a:off x="0" y="6102750"/>
            <a:ext cx="9144000" cy="514350"/>
            <a:chOff x="0" y="6102750"/>
            <a:chExt cx="9144000" cy="514350"/>
          </a:xfrm>
        </p:grpSpPr>
        <p:sp>
          <p:nvSpPr>
            <p:cNvPr id="12" name="Rectangle 11"/>
            <p:cNvSpPr/>
            <p:nvPr/>
          </p:nvSpPr>
          <p:spPr bwMode="gray">
            <a:xfrm>
              <a:off x="0" y="6102750"/>
              <a:ext cx="9144000" cy="51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3" name="TextBox 12"/>
            <p:cNvSpPr txBox="1"/>
            <p:nvPr/>
          </p:nvSpPr>
          <p:spPr>
            <a:xfrm>
              <a:off x="120423" y="6206579"/>
              <a:ext cx="3382816" cy="307777"/>
            </a:xfrm>
            <a:prstGeom prst="rect">
              <a:avLst/>
            </a:prstGeom>
          </p:spPr>
          <p:txBody>
            <a:bodyPr wrap="square" rtlCol="0">
              <a:spAutoFit/>
            </a:bodyPr>
            <a:lstStyle/>
            <a:p>
              <a:r>
                <a:rPr lang="en-US" sz="1400" dirty="0" smtClean="0">
                  <a:solidFill>
                    <a:schemeClr val="bg1"/>
                  </a:solidFill>
                  <a:latin typeface="MetaMedium-Roman"/>
                  <a:cs typeface="MetaMedium-Roman"/>
                </a:rPr>
                <a:t>EMC</a:t>
              </a:r>
              <a:r>
                <a:rPr lang="en-US" sz="1400" baseline="56000" dirty="0" smtClean="0">
                  <a:solidFill>
                    <a:schemeClr val="bg1"/>
                  </a:solidFill>
                  <a:latin typeface="MetaMedium-Roman"/>
                  <a:cs typeface="MetaMedium-Roman"/>
                </a:rPr>
                <a:t>2</a:t>
              </a:r>
              <a:r>
                <a:rPr lang="en-US" sz="1400" dirty="0" smtClean="0">
                  <a:solidFill>
                    <a:schemeClr val="bg1"/>
                  </a:solidFill>
                  <a:latin typeface="MetaMedium-Roman"/>
                  <a:cs typeface="MetaMedium-Roman"/>
                </a:rPr>
                <a:t> PROVEN PROFESSIONAL</a:t>
              </a:r>
              <a:endParaRPr lang="en-US" sz="1400" dirty="0">
                <a:solidFill>
                  <a:schemeClr val="bg1"/>
                </a:solidFill>
                <a:latin typeface="MetaMedium-Roman"/>
                <a:cs typeface="MetaMedium-Roman"/>
              </a:endParaRPr>
            </a:p>
          </p:txBody>
        </p:sp>
      </p:gr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00" r:id="rId13"/>
    <p:sldLayoutId id="2147483814" r:id="rId14"/>
    <p:sldLayoutId id="2147483801" r:id="rId15"/>
    <p:sldLayoutId id="2147483815" r:id="rId16"/>
    <p:sldLayoutId id="2147483816" r:id="rId17"/>
    <p:sldLayoutId id="2147483817" r:id="rId18"/>
    <p:sldLayoutId id="2147483818" r:id="rId19"/>
    <p:sldLayoutId id="2147483819" r:id="rId20"/>
    <p:sldLayoutId id="2147483820" r:id="rId21"/>
  </p:sldLayoutIdLst>
  <p:hf hdr="0" dt="0"/>
  <p:txStyles>
    <p:titleStyle>
      <a:lvl1pPr algn="l" rtl="0" eaLnBrk="1" fontAlgn="base" hangingPunct="1">
        <a:spcBef>
          <a:spcPct val="0"/>
        </a:spcBef>
        <a:spcAft>
          <a:spcPct val="0"/>
        </a:spcAft>
        <a:defRPr sz="2800" kern="1200">
          <a:solidFill>
            <a:srgbClr val="2C95DD"/>
          </a:solidFill>
          <a:latin typeface="+mj-lt"/>
          <a:ea typeface="+mj-ea"/>
          <a:cs typeface="+mj-cs"/>
        </a:defRPr>
      </a:lvl1pPr>
      <a:lvl2pPr algn="l" rtl="0" eaLnBrk="1" fontAlgn="base" hangingPunct="1">
        <a:spcBef>
          <a:spcPct val="0"/>
        </a:spcBef>
        <a:spcAft>
          <a:spcPct val="0"/>
        </a:spcAft>
        <a:defRPr sz="2800">
          <a:solidFill>
            <a:srgbClr val="2C95DD"/>
          </a:solidFill>
          <a:latin typeface="MetaNormalLF-Roman" pitchFamily="34" charset="0"/>
          <a:cs typeface="Arial" charset="0"/>
        </a:defRPr>
      </a:lvl2pPr>
      <a:lvl3pPr algn="l" rtl="0" eaLnBrk="1" fontAlgn="base" hangingPunct="1">
        <a:spcBef>
          <a:spcPct val="0"/>
        </a:spcBef>
        <a:spcAft>
          <a:spcPct val="0"/>
        </a:spcAft>
        <a:defRPr sz="2800">
          <a:solidFill>
            <a:srgbClr val="2C95DD"/>
          </a:solidFill>
          <a:latin typeface="MetaNormalLF-Roman" pitchFamily="34" charset="0"/>
          <a:cs typeface="Arial" charset="0"/>
        </a:defRPr>
      </a:lvl3pPr>
      <a:lvl4pPr algn="l" rtl="0" eaLnBrk="1" fontAlgn="base" hangingPunct="1">
        <a:spcBef>
          <a:spcPct val="0"/>
        </a:spcBef>
        <a:spcAft>
          <a:spcPct val="0"/>
        </a:spcAft>
        <a:defRPr sz="2800">
          <a:solidFill>
            <a:srgbClr val="2C95DD"/>
          </a:solidFill>
          <a:latin typeface="MetaNormalLF-Roman" pitchFamily="34" charset="0"/>
          <a:cs typeface="Arial" charset="0"/>
        </a:defRPr>
      </a:lvl4pPr>
      <a:lvl5pPr algn="l" rtl="0" eaLnBrk="1" fontAlgn="base" hangingPunct="1">
        <a:spcBef>
          <a:spcPct val="0"/>
        </a:spcBef>
        <a:spcAft>
          <a:spcPct val="0"/>
        </a:spcAft>
        <a:defRPr sz="2800">
          <a:solidFill>
            <a:srgbClr val="2C95DD"/>
          </a:solidFill>
          <a:latin typeface="MetaNormalLF-Roman" pitchFamily="34" charset="0"/>
          <a:cs typeface="Arial" charset="0"/>
        </a:defRPr>
      </a:lvl5pPr>
      <a:lvl6pPr marL="457200" algn="l" rtl="0" eaLnBrk="1" fontAlgn="base" hangingPunct="1">
        <a:spcBef>
          <a:spcPct val="0"/>
        </a:spcBef>
        <a:spcAft>
          <a:spcPct val="0"/>
        </a:spcAft>
        <a:defRPr sz="2800">
          <a:solidFill>
            <a:srgbClr val="00B0F0"/>
          </a:solidFill>
          <a:latin typeface="MetaNormalLF-Roman" pitchFamily="34" charset="0"/>
          <a:cs typeface="Arial" charset="0"/>
        </a:defRPr>
      </a:lvl6pPr>
      <a:lvl7pPr marL="914400" algn="l" rtl="0" eaLnBrk="1" fontAlgn="base" hangingPunct="1">
        <a:spcBef>
          <a:spcPct val="0"/>
        </a:spcBef>
        <a:spcAft>
          <a:spcPct val="0"/>
        </a:spcAft>
        <a:defRPr sz="2800">
          <a:solidFill>
            <a:srgbClr val="00B0F0"/>
          </a:solidFill>
          <a:latin typeface="MetaNormalLF-Roman" pitchFamily="34" charset="0"/>
          <a:cs typeface="Arial" charset="0"/>
        </a:defRPr>
      </a:lvl7pPr>
      <a:lvl8pPr marL="1371600" algn="l" rtl="0" eaLnBrk="1" fontAlgn="base" hangingPunct="1">
        <a:spcBef>
          <a:spcPct val="0"/>
        </a:spcBef>
        <a:spcAft>
          <a:spcPct val="0"/>
        </a:spcAft>
        <a:defRPr sz="2800">
          <a:solidFill>
            <a:srgbClr val="00B0F0"/>
          </a:solidFill>
          <a:latin typeface="MetaNormalLF-Roman" pitchFamily="34" charset="0"/>
          <a:cs typeface="Arial" charset="0"/>
        </a:defRPr>
      </a:lvl8pPr>
      <a:lvl9pPr marL="1828800" algn="l" rtl="0" eaLnBrk="1" fontAlgn="base" hangingPunct="1">
        <a:spcBef>
          <a:spcPct val="0"/>
        </a:spcBef>
        <a:spcAft>
          <a:spcPct val="0"/>
        </a:spcAft>
        <a:defRPr sz="2800">
          <a:solidFill>
            <a:srgbClr val="00B0F0"/>
          </a:solidFill>
          <a:latin typeface="MetaNormalLF-Roman" pitchFamily="34" charset="0"/>
          <a:cs typeface="Arial" charset="0"/>
        </a:defRPr>
      </a:lvl9pPr>
    </p:titleStyle>
    <p:bodyStyle>
      <a:lvl1pPr marL="231775" indent="-231775" algn="l" rtl="0" eaLnBrk="1" fontAlgn="base" hangingPunct="1">
        <a:spcBef>
          <a:spcPct val="20000"/>
        </a:spcBef>
        <a:spcAft>
          <a:spcPct val="0"/>
        </a:spcAft>
        <a:buClr>
          <a:srgbClr val="92D050"/>
        </a:buClr>
        <a:buSzPct val="120000"/>
        <a:buFont typeface="Arial" charset="0"/>
        <a:buChar char="•"/>
        <a:defRPr sz="2400" kern="1200">
          <a:solidFill>
            <a:schemeClr val="bg2">
              <a:lumMod val="75000"/>
            </a:schemeClr>
          </a:solidFill>
          <a:latin typeface="Calibri" pitchFamily="34" charset="0"/>
          <a:ea typeface="+mn-ea"/>
          <a:cs typeface="+mn-cs"/>
        </a:defRPr>
      </a:lvl1pPr>
      <a:lvl2pPr marL="682625" indent="-341313" algn="l" rtl="0" eaLnBrk="1" fontAlgn="base" hangingPunct="1">
        <a:spcBef>
          <a:spcPct val="20000"/>
        </a:spcBef>
        <a:spcAft>
          <a:spcPct val="0"/>
        </a:spcAft>
        <a:buClr>
          <a:srgbClr val="FFC425"/>
        </a:buClr>
        <a:buSzPct val="90000"/>
        <a:buFont typeface="Webdings" pitchFamily="18" charset="2"/>
        <a:buChar char="4"/>
        <a:defRPr sz="2200" kern="1200">
          <a:solidFill>
            <a:schemeClr val="bg2">
              <a:lumMod val="75000"/>
            </a:schemeClr>
          </a:solidFill>
          <a:latin typeface="Calibri" pitchFamily="34" charset="0"/>
          <a:ea typeface="+mn-ea"/>
          <a:cs typeface="+mn-cs"/>
        </a:defRPr>
      </a:lvl2pPr>
      <a:lvl3pPr marL="1143000" indent="-338138" algn="l" rtl="0" eaLnBrk="1" fontAlgn="base" hangingPunct="1">
        <a:spcBef>
          <a:spcPct val="20000"/>
        </a:spcBef>
        <a:spcAft>
          <a:spcPct val="0"/>
        </a:spcAft>
        <a:buClr>
          <a:srgbClr val="B5761B"/>
        </a:buClr>
        <a:buSzPct val="90000"/>
        <a:buFont typeface="Webdings" pitchFamily="18" charset="2"/>
        <a:buChar char="8"/>
        <a:defRPr sz="2000" kern="1200">
          <a:solidFill>
            <a:schemeClr val="bg2">
              <a:lumMod val="75000"/>
            </a:schemeClr>
          </a:solidFill>
          <a:latin typeface="Calibri" pitchFamily="34" charset="0"/>
          <a:ea typeface="+mn-ea"/>
          <a:cs typeface="+mn-cs"/>
        </a:defRPr>
      </a:lvl3pPr>
      <a:lvl4pPr marL="1487488" indent="-231775" algn="l" rtl="0" eaLnBrk="1" fontAlgn="base" hangingPunct="1">
        <a:spcBef>
          <a:spcPct val="20000"/>
        </a:spcBef>
        <a:spcAft>
          <a:spcPct val="0"/>
        </a:spcAft>
        <a:buClr>
          <a:schemeClr val="tx2"/>
        </a:buClr>
        <a:buFont typeface="Wingdings" pitchFamily="2" charset="2"/>
        <a:buChar char="§"/>
        <a:defRPr kern="1200">
          <a:solidFill>
            <a:schemeClr val="bg2">
              <a:lumMod val="75000"/>
            </a:schemeClr>
          </a:solidFill>
          <a:latin typeface="Calibri" pitchFamily="34" charset="0"/>
          <a:ea typeface="+mn-ea"/>
          <a:cs typeface="+mn-cs"/>
        </a:defRPr>
      </a:lvl4pPr>
      <a:lvl5pPr marL="1828800" indent="-231775" algn="l" rtl="0" eaLnBrk="1" fontAlgn="base" hangingPunct="1">
        <a:spcBef>
          <a:spcPct val="20000"/>
        </a:spcBef>
        <a:spcAft>
          <a:spcPct val="0"/>
        </a:spcAft>
        <a:buClr>
          <a:srgbClr val="7030A0"/>
        </a:buClr>
        <a:buSzPct val="110000"/>
        <a:buFont typeface="Arial" charset="0"/>
        <a:buChar char="•"/>
        <a:defRPr kern="1200">
          <a:solidFill>
            <a:schemeClr val="bg2">
              <a:lumMod val="75000"/>
            </a:schemeClr>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02.xml.rels><?xml version="1.0" encoding="UTF-8" standalone="yes"?>
<Relationships xmlns="http://schemas.openxmlformats.org/package/2006/relationships"><Relationship Id="rId3" Type="http://schemas.openxmlformats.org/officeDocument/2006/relationships/hyperlink" Target="http://doc.madlib.net" TargetMode="External"/><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groups.google.com/group/madlib-user-forum"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104.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6.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8.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mailto:walt.zimmerman@enron.com"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hyperlink" Target="mailto:susan.ralph@enron.com" TargetMode="External"/><Relationship Id="rId4" Type="http://schemas.openxmlformats.org/officeDocument/2006/relationships/hyperlink" Target="mailto:lori.maddox@enron.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1.gif"/></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b="33333"/>
          <a:stretch>
            <a:fillRect/>
          </a:stretch>
        </p:blipFill>
        <p:spPr bwMode="auto">
          <a:xfrm>
            <a:off x="0" y="0"/>
            <a:ext cx="9144000" cy="4114801"/>
          </a:xfrm>
          <a:prstGeom prst="rect">
            <a:avLst/>
          </a:prstGeom>
          <a:noFill/>
          <a:ln w="9525">
            <a:noFill/>
            <a:miter lim="800000"/>
            <a:headEnd/>
            <a:tailEnd/>
          </a:ln>
        </p:spPr>
      </p:pic>
      <p:sp>
        <p:nvSpPr>
          <p:cNvPr id="2" name="Title 1"/>
          <p:cNvSpPr>
            <a:spLocks noGrp="1"/>
          </p:cNvSpPr>
          <p:nvPr>
            <p:ph type="ctrTitle"/>
          </p:nvPr>
        </p:nvSpPr>
        <p:spPr>
          <a:xfrm>
            <a:off x="838200" y="5029200"/>
            <a:ext cx="8001000" cy="1143000"/>
          </a:xfrm>
        </p:spPr>
        <p:txBody>
          <a:bodyPr/>
          <a:lstStyle/>
          <a:p>
            <a:pPr algn="ctr"/>
            <a:r>
              <a:rPr lang="en-US" sz="3200" b="1" dirty="0"/>
              <a:t>Module </a:t>
            </a:r>
            <a:r>
              <a:rPr lang="en-US" sz="3200" b="1" dirty="0" smtClean="0"/>
              <a:t>5 – Advanced Analytics -  Technology and Tools</a:t>
            </a:r>
            <a:endParaRPr lang="en-US" sz="3200" b="1" dirty="0"/>
          </a:p>
        </p:txBody>
      </p:sp>
      <p:pic>
        <p:nvPicPr>
          <p:cNvPr id="8" name="Picture 6" descr="\\Maho3fp3a\tec_dev\TEC Dev Projects\249-Data Science and Big Data Analytics\3470_MR-1CP-DSBDA\Content\ICONS\tools_icon.jpg"/>
          <p:cNvPicPr>
            <a:picLocks noChangeAspect="1" noChangeArrowheads="1"/>
          </p:cNvPicPr>
          <p:nvPr/>
        </p:nvPicPr>
        <p:blipFill>
          <a:blip r:embed="rId4" cstate="print"/>
          <a:srcRect/>
          <a:stretch>
            <a:fillRect/>
          </a:stretch>
        </p:blipFill>
        <p:spPr bwMode="auto">
          <a:xfrm>
            <a:off x="4114800" y="4114800"/>
            <a:ext cx="1076960" cy="1026695"/>
          </a:xfrm>
          <a:prstGeom prst="rect">
            <a:avLst/>
          </a:prstGeom>
          <a:noFill/>
        </p:spPr>
      </p:pic>
      <p:sp>
        <p:nvSpPr>
          <p:cNvPr id="9" name="Slide Number Placeholder 8"/>
          <p:cNvSpPr>
            <a:spLocks noGrp="1"/>
          </p:cNvSpPr>
          <p:nvPr>
            <p:ph type="sldNum" sz="quarter" idx="11"/>
          </p:nvPr>
        </p:nvSpPr>
        <p:spPr/>
        <p:txBody>
          <a:bodyPr/>
          <a:lstStyle/>
          <a:p>
            <a:pPr>
              <a:defRPr/>
            </a:pPr>
            <a:fld id="{550CDAE9-9707-4120-A90B-FABB84BE074E}" type="slidenum">
              <a:rPr lang="en-US" smtClean="0"/>
              <a:pPr>
                <a:defRPr/>
              </a:pPr>
              <a:t>1</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Reduce Part of MapReduce</a:t>
            </a:r>
            <a:endParaRPr lang="en-US" dirty="0"/>
          </a:p>
        </p:txBody>
      </p:sp>
      <p:sp>
        <p:nvSpPr>
          <p:cNvPr id="3" name="Content Placeholder 2"/>
          <p:cNvSpPr>
            <a:spLocks noGrp="1"/>
          </p:cNvSpPr>
          <p:nvPr>
            <p:ph idx="1"/>
          </p:nvPr>
        </p:nvSpPr>
        <p:spPr/>
        <p:txBody>
          <a:bodyPr/>
          <a:lstStyle/>
          <a:p>
            <a:r>
              <a:rPr lang="en-US" dirty="0" smtClean="0"/>
              <a:t>Merge (Reduce) Values from the Map phase</a:t>
            </a:r>
          </a:p>
          <a:p>
            <a:pPr lvl="1"/>
            <a:r>
              <a:rPr lang="en-US" dirty="0" smtClean="0"/>
              <a:t>Reduce is optional. Sometimes all the work is done in the Mapper</a:t>
            </a:r>
          </a:p>
          <a:p>
            <a:r>
              <a:rPr lang="en-US" dirty="0" smtClean="0"/>
              <a:t>Input </a:t>
            </a:r>
          </a:p>
          <a:p>
            <a:pPr lvl="1"/>
            <a:r>
              <a:rPr lang="en-US" dirty="0" smtClean="0"/>
              <a:t>Values for a given Key from all the Mappers</a:t>
            </a:r>
          </a:p>
          <a:p>
            <a:r>
              <a:rPr lang="en-US" dirty="0" smtClean="0"/>
              <a:t>Reduce Function </a:t>
            </a:r>
          </a:p>
          <a:p>
            <a:pPr lvl="1"/>
            <a:r>
              <a:rPr lang="en-US" dirty="0" smtClean="0"/>
              <a:t>Steps to combine (Sum?, Count?, Print?,…) the values</a:t>
            </a:r>
          </a:p>
          <a:p>
            <a:r>
              <a:rPr lang="en-US" dirty="0" smtClean="0"/>
              <a:t>Output </a:t>
            </a:r>
          </a:p>
          <a:p>
            <a:pPr lvl="1"/>
            <a:r>
              <a:rPr lang="en-US" dirty="0" smtClean="0"/>
              <a:t>Print values?, load into a DB? send to the next MapReduce job?</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Aggregates</a:t>
            </a:r>
            <a:endParaRPr lang="en-US" dirty="0"/>
          </a:p>
        </p:txBody>
      </p:sp>
      <p:sp>
        <p:nvSpPr>
          <p:cNvPr id="3" name="Content Placeholder 2"/>
          <p:cNvSpPr>
            <a:spLocks noGrp="1"/>
          </p:cNvSpPr>
          <p:nvPr>
            <p:ph idx="1"/>
          </p:nvPr>
        </p:nvSpPr>
        <p:spPr>
          <a:xfrm>
            <a:off x="304800" y="762000"/>
            <a:ext cx="8458200" cy="5181600"/>
          </a:xfrm>
        </p:spPr>
        <p:txBody>
          <a:bodyPr/>
          <a:lstStyle/>
          <a:p>
            <a:r>
              <a:rPr lang="en-US" sz="2000" dirty="0" smtClean="0"/>
              <a:t>Output of aggregates may depend on order</a:t>
            </a:r>
          </a:p>
          <a:p>
            <a:pPr lvl="1"/>
            <a:r>
              <a:rPr lang="en-US" sz="2000" dirty="0" smtClean="0"/>
              <a:t>Example:</a:t>
            </a:r>
            <a:br>
              <a:rPr lang="en-US" sz="2000" dirty="0" smtClean="0"/>
            </a:br>
            <a:r>
              <a:rPr lang="en-US" sz="2000" dirty="0" smtClean="0">
                <a:latin typeface="Andale Mono"/>
                <a:cs typeface="Andale Mono"/>
              </a:rPr>
              <a:t>SELECT array_agg(letter) FROM alphabet</a:t>
            </a:r>
          </a:p>
          <a:p>
            <a:pPr lvl="1"/>
            <a:r>
              <a:rPr lang="en-US" sz="2000" dirty="0" smtClean="0"/>
              <a:t>SQL does not guarantee a particular order</a:t>
            </a:r>
          </a:p>
          <a:p>
            <a:pPr lvl="1"/>
            <a:r>
              <a:rPr lang="en-US" sz="2000" dirty="0" smtClean="0"/>
              <a:t>Output could be </a:t>
            </a:r>
            <a:r>
              <a:rPr lang="en-US" sz="2000" dirty="0" smtClean="0">
                <a:latin typeface="Andale Mono"/>
                <a:cs typeface="Andale Mono"/>
              </a:rPr>
              <a:t>{a,b,c}</a:t>
            </a:r>
            <a:r>
              <a:rPr lang="en-US" sz="2000" dirty="0" smtClean="0"/>
              <a:t> or </a:t>
            </a:r>
            <a:r>
              <a:rPr lang="en-US" sz="2000" dirty="0" smtClean="0">
                <a:latin typeface="Andale Mono"/>
                <a:cs typeface="Andale Mono"/>
              </a:rPr>
              <a:t>{b,c,d}</a:t>
            </a:r>
            <a:r>
              <a:rPr lang="en-US" sz="2000" dirty="0" smtClean="0"/>
              <a:t> or ... depending on query optimizer, distribution of data, ...</a:t>
            </a:r>
            <a:endParaRPr lang="en-US" sz="2000" dirty="0" smtClean="0">
              <a:cs typeface="Andale Mono"/>
            </a:endParaRPr>
          </a:p>
          <a:p>
            <a:r>
              <a:rPr lang="en-US" sz="2000" dirty="0" smtClean="0">
                <a:cs typeface="Andale Mono"/>
              </a:rPr>
              <a:t>Sample Use Case:</a:t>
            </a:r>
          </a:p>
          <a:p>
            <a:pPr lvl="2"/>
            <a:r>
              <a:rPr lang="en-US" sz="1800" dirty="0" smtClean="0">
                <a:cs typeface="Andale Mono"/>
              </a:rPr>
              <a:t>Maximum value of discrete derivative? For example:</a:t>
            </a:r>
            <a:br>
              <a:rPr lang="en-US" sz="1800" dirty="0" smtClean="0">
                <a:cs typeface="Andale Mono"/>
              </a:rPr>
            </a:br>
            <a:r>
              <a:rPr lang="en-US" sz="1800" dirty="0" smtClean="0">
                <a:cs typeface="Andale Mono"/>
              </a:rPr>
              <a:t>Largest single-day stock increase during last year?</a:t>
            </a:r>
          </a:p>
          <a:p>
            <a:r>
              <a:rPr lang="en-US" sz="2000" dirty="0" smtClean="0">
                <a:cs typeface="Andale Mono"/>
              </a:rPr>
              <a:t>Greenplum 4.1 introduces </a:t>
            </a:r>
            <a:r>
              <a:rPr lang="en-US" sz="2000" dirty="0" smtClean="0">
                <a:solidFill>
                  <a:schemeClr val="accent6"/>
                </a:solidFill>
                <a:cs typeface="Andale Mono"/>
              </a:rPr>
              <a:t>ordered aggregates</a:t>
            </a:r>
            <a:r>
              <a:rPr lang="en-US" sz="2000" dirty="0" smtClean="0">
                <a:cs typeface="Andale Mono"/>
              </a:rPr>
              <a:t>:</a:t>
            </a:r>
          </a:p>
          <a:p>
            <a:pPr lvl="1">
              <a:spcAft>
                <a:spcPts val="0"/>
              </a:spcAft>
            </a:pPr>
            <a:r>
              <a:rPr lang="en-US" sz="2000" dirty="0" smtClean="0">
                <a:latin typeface="Andale Mono"/>
                <a:cs typeface="Andale Mono"/>
              </a:rPr>
              <a:t>SELECT array_agg(</a:t>
            </a:r>
            <a:r>
              <a:rPr lang="en-US" sz="2000" i="1" dirty="0" smtClean="0">
                <a:cs typeface="Andale Mono"/>
              </a:rPr>
              <a:t>column</a:t>
            </a:r>
            <a:r>
              <a:rPr lang="en-US" sz="2000" dirty="0" smtClean="0">
                <a:latin typeface="Andale Mono"/>
                <a:cs typeface="Andale Mono"/>
              </a:rPr>
              <a:t> </a:t>
            </a:r>
            <a:r>
              <a:rPr lang="en-US" sz="2000" dirty="0" smtClean="0">
                <a:solidFill>
                  <a:schemeClr val="accent6"/>
                </a:solidFill>
                <a:latin typeface="Andale Mono"/>
                <a:cs typeface="Andale Mono"/>
              </a:rPr>
              <a:t>ORDER BY </a:t>
            </a:r>
            <a:r>
              <a:rPr lang="en-US" sz="2000" i="1" dirty="0" smtClean="0">
                <a:cs typeface="Andale Mono"/>
              </a:rPr>
              <a:t>expression</a:t>
            </a:r>
            <a:r>
              <a:rPr lang="en-US" sz="2000" dirty="0" smtClean="0">
                <a:latin typeface="Andale Mono"/>
                <a:cs typeface="Andale Mono"/>
              </a:rPr>
              <a:t>) [</a:t>
            </a:r>
            <a:r>
              <a:rPr lang="en-US" sz="2000" dirty="0" smtClean="0">
                <a:solidFill>
                  <a:srgbClr val="B5121B"/>
                </a:solidFill>
                <a:latin typeface="Andale Mono"/>
                <a:cs typeface="Andale Mono"/>
              </a:rPr>
              <a:t>ASC</a:t>
            </a:r>
            <a:r>
              <a:rPr lang="en-US" sz="2000" dirty="0" smtClean="0">
                <a:latin typeface="Andale Mono"/>
                <a:cs typeface="Andale Mono"/>
              </a:rPr>
              <a:t>|</a:t>
            </a:r>
            <a:r>
              <a:rPr lang="en-US" sz="2000" dirty="0" smtClean="0">
                <a:solidFill>
                  <a:srgbClr val="B5121B"/>
                </a:solidFill>
                <a:latin typeface="Andale Mono"/>
                <a:cs typeface="Andale Mono"/>
              </a:rPr>
              <a:t>DESC</a:t>
            </a:r>
            <a:r>
              <a:rPr lang="en-US" sz="2000" dirty="0" smtClean="0">
                <a:latin typeface="Andale Mono"/>
                <a:cs typeface="Andale Mono"/>
              </a:rPr>
              <a:t>]) FROM </a:t>
            </a:r>
            <a:r>
              <a:rPr lang="en-US" sz="2000" i="1" dirty="0" smtClean="0">
                <a:cs typeface="Andale Mono"/>
              </a:rPr>
              <a:t>table</a:t>
            </a:r>
          </a:p>
          <a:p>
            <a:pPr>
              <a:spcAft>
                <a:spcPts val="0"/>
              </a:spcAft>
            </a:pPr>
            <a:r>
              <a:rPr lang="en-US" sz="2000" dirty="0" smtClean="0">
                <a:cs typeface="Andale Mono"/>
              </a:rPr>
              <a:t>Median can be implemented using an ordered call of </a:t>
            </a:r>
            <a:r>
              <a:rPr lang="en-US" sz="2000" dirty="0" smtClean="0">
                <a:latin typeface="Andale Mono"/>
                <a:cs typeface="Andale Mono"/>
              </a:rPr>
              <a:t>array_agg()</a:t>
            </a:r>
          </a:p>
          <a:p>
            <a:pPr lvl="1">
              <a:spcAft>
                <a:spcPts val="0"/>
              </a:spcAft>
            </a:pPr>
            <a:r>
              <a:rPr lang="en-US" sz="2000" dirty="0" smtClean="0">
                <a:cs typeface="Andale Mono"/>
              </a:rPr>
              <a:t>This will be covered in the Lab</a:t>
            </a:r>
            <a:endParaRPr lang="en-US" sz="2000"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100</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MADlib</a:t>
            </a:r>
            <a:r>
              <a:rPr lang="en-US" dirty="0" smtClean="0"/>
              <a:t>: Definition</a:t>
            </a:r>
            <a:endParaRPr lang="en-US" dirty="0"/>
          </a:p>
        </p:txBody>
      </p:sp>
      <p:sp>
        <p:nvSpPr>
          <p:cNvPr id="6" name="Rectangle 5"/>
          <p:cNvSpPr/>
          <p:nvPr/>
        </p:nvSpPr>
        <p:spPr>
          <a:xfrm>
            <a:off x="508000" y="1790700"/>
            <a:ext cx="8178800" cy="4278094"/>
          </a:xfrm>
          <a:prstGeom prst="rect">
            <a:avLst/>
          </a:prstGeom>
        </p:spPr>
        <p:txBody>
          <a:bodyPr wrap="square">
            <a:spAutoFit/>
          </a:bodyPr>
          <a:lstStyle/>
          <a:p>
            <a:endParaRPr lang="en-US" sz="2000" dirty="0" smtClean="0">
              <a:solidFill>
                <a:schemeClr val="bg2"/>
              </a:solidFill>
              <a:latin typeface="+mn-lt"/>
            </a:endParaRPr>
          </a:p>
          <a:p>
            <a:pPr>
              <a:buFont typeface="Arial"/>
              <a:buChar char="•"/>
            </a:pPr>
            <a:r>
              <a:rPr lang="en-US" sz="2000" dirty="0" smtClean="0">
                <a:solidFill>
                  <a:schemeClr val="bg2"/>
                </a:solidFill>
                <a:latin typeface="+mn-lt"/>
              </a:rPr>
              <a:t> </a:t>
            </a:r>
            <a:r>
              <a:rPr lang="en-US" sz="2800" b="1" dirty="0" smtClean="0">
                <a:solidFill>
                  <a:schemeClr val="bg2"/>
                </a:solidFill>
                <a:latin typeface="+mn-lt"/>
              </a:rPr>
              <a:t>MAD </a:t>
            </a:r>
            <a:r>
              <a:rPr lang="en-US" sz="2000" dirty="0" smtClean="0">
                <a:solidFill>
                  <a:schemeClr val="bg2"/>
                </a:solidFill>
                <a:latin typeface="+mn-lt"/>
              </a:rPr>
              <a:t>stands for:</a:t>
            </a:r>
          </a:p>
          <a:p>
            <a:pPr>
              <a:buFont typeface="Arial"/>
              <a:buChar char="•"/>
            </a:pPr>
            <a:endParaRPr lang="en-US" sz="2000" dirty="0" smtClean="0">
              <a:solidFill>
                <a:schemeClr val="bg2"/>
              </a:solidFill>
              <a:latin typeface="+mn-lt"/>
            </a:endParaRPr>
          </a:p>
          <a:p>
            <a:pPr>
              <a:buFont typeface="Arial"/>
              <a:buChar char="•"/>
            </a:pPr>
            <a:r>
              <a:rPr lang="en-US" sz="2000" dirty="0" smtClean="0">
                <a:solidFill>
                  <a:schemeClr val="bg2"/>
                </a:solidFill>
              </a:rPr>
              <a:t> </a:t>
            </a:r>
            <a:r>
              <a:rPr lang="en-US" sz="2800" b="1" dirty="0" smtClean="0">
                <a:solidFill>
                  <a:schemeClr val="bg2"/>
                </a:solidFill>
              </a:rPr>
              <a:t>lib </a:t>
            </a:r>
            <a:r>
              <a:rPr lang="en-US" sz="2000" dirty="0" smtClean="0">
                <a:solidFill>
                  <a:schemeClr val="bg2"/>
                </a:solidFill>
              </a:rPr>
              <a:t>stands for library of:</a:t>
            </a:r>
          </a:p>
          <a:p>
            <a:pPr lvl="1">
              <a:buFont typeface="Arial"/>
              <a:buChar char="•"/>
            </a:pPr>
            <a:r>
              <a:rPr lang="en-US" sz="2000" dirty="0" smtClean="0">
                <a:solidFill>
                  <a:schemeClr val="bg2"/>
                </a:solidFill>
              </a:rPr>
              <a:t> advanced (mathematical, statistical, machine learning)</a:t>
            </a:r>
          </a:p>
          <a:p>
            <a:pPr lvl="1">
              <a:buFont typeface="Arial"/>
              <a:buChar char="•"/>
            </a:pPr>
            <a:r>
              <a:rPr lang="en-US" sz="2000" dirty="0" smtClean="0">
                <a:solidFill>
                  <a:schemeClr val="bg2"/>
                </a:solidFill>
              </a:rPr>
              <a:t> parallel &amp; scalable </a:t>
            </a:r>
          </a:p>
          <a:p>
            <a:pPr lvl="1">
              <a:buFont typeface="Arial"/>
              <a:buChar char="•"/>
            </a:pPr>
            <a:r>
              <a:rPr lang="en-US" sz="2000" dirty="0" smtClean="0">
                <a:solidFill>
                  <a:schemeClr val="bg2"/>
                </a:solidFill>
              </a:rPr>
              <a:t> in-database functions</a:t>
            </a:r>
            <a:endParaRPr lang="en-US" sz="2800" b="1" dirty="0" smtClean="0">
              <a:solidFill>
                <a:schemeClr val="bg2"/>
              </a:solidFill>
            </a:endParaRPr>
          </a:p>
          <a:p>
            <a:pPr>
              <a:buFont typeface="Arial"/>
              <a:buChar char="•"/>
            </a:pPr>
            <a:endParaRPr lang="en-US" sz="2000" b="1" dirty="0" smtClean="0">
              <a:solidFill>
                <a:schemeClr val="bg2"/>
              </a:solidFill>
            </a:endParaRPr>
          </a:p>
          <a:p>
            <a:pPr>
              <a:buFont typeface="Arial"/>
              <a:buChar char="•"/>
            </a:pPr>
            <a:r>
              <a:rPr lang="en-US" sz="2000" b="1" dirty="0" smtClean="0">
                <a:solidFill>
                  <a:schemeClr val="bg2"/>
                </a:solidFill>
              </a:rPr>
              <a:t> </a:t>
            </a:r>
            <a:r>
              <a:rPr lang="en-US" sz="2800" b="1" dirty="0" smtClean="0">
                <a:solidFill>
                  <a:schemeClr val="bg2"/>
                </a:solidFill>
              </a:rPr>
              <a:t>Mission: </a:t>
            </a:r>
            <a:r>
              <a:rPr lang="en-US" sz="2000" dirty="0" smtClean="0">
                <a:solidFill>
                  <a:schemeClr val="bg2"/>
                </a:solidFill>
              </a:rPr>
              <a:t>to foster widespread development of scalable analytic 	skills, by harnessing efforts from commercial practice, 		academic research, and open-source development.</a:t>
            </a:r>
          </a:p>
          <a:p>
            <a:pPr>
              <a:buFont typeface="Arial"/>
              <a:buChar char="•"/>
            </a:pPr>
            <a:endParaRPr lang="en-US" sz="2800" b="1" dirty="0" smtClean="0">
              <a:solidFill>
                <a:schemeClr val="bg2"/>
              </a:solidFill>
            </a:endParaRPr>
          </a:p>
        </p:txBody>
      </p:sp>
      <p:pic>
        <p:nvPicPr>
          <p:cNvPr id="7" name="Picture 6"/>
          <p:cNvPicPr>
            <a:picLocks noChangeAspect="1"/>
          </p:cNvPicPr>
          <p:nvPr/>
        </p:nvPicPr>
        <p:blipFill>
          <a:blip r:embed="rId3" cstate="print"/>
          <a:stretch>
            <a:fillRect/>
          </a:stretch>
        </p:blipFill>
        <p:spPr>
          <a:xfrm>
            <a:off x="3295650" y="1409700"/>
            <a:ext cx="774762" cy="1123950"/>
          </a:xfrm>
          <a:prstGeom prst="rect">
            <a:avLst/>
          </a:prstGeom>
        </p:spPr>
      </p:pic>
      <p:pic>
        <p:nvPicPr>
          <p:cNvPr id="8" name="Picture 7"/>
          <p:cNvPicPr>
            <a:picLocks noChangeAspect="1"/>
          </p:cNvPicPr>
          <p:nvPr/>
        </p:nvPicPr>
        <p:blipFill>
          <a:blip r:embed="rId4" cstate="print"/>
          <a:stretch>
            <a:fillRect/>
          </a:stretch>
        </p:blipFill>
        <p:spPr>
          <a:xfrm>
            <a:off x="4432300" y="1416050"/>
            <a:ext cx="872971" cy="1123950"/>
          </a:xfrm>
          <a:prstGeom prst="rect">
            <a:avLst/>
          </a:prstGeom>
        </p:spPr>
      </p:pic>
      <p:pic>
        <p:nvPicPr>
          <p:cNvPr id="9" name="Picture 8"/>
          <p:cNvPicPr>
            <a:picLocks noChangeAspect="1"/>
          </p:cNvPicPr>
          <p:nvPr/>
        </p:nvPicPr>
        <p:blipFill>
          <a:blip r:embed="rId5" cstate="print"/>
          <a:stretch>
            <a:fillRect/>
          </a:stretch>
        </p:blipFill>
        <p:spPr>
          <a:xfrm>
            <a:off x="5689600" y="1416050"/>
            <a:ext cx="1058477" cy="1123950"/>
          </a:xfrm>
          <a:prstGeom prst="rect">
            <a:avLst/>
          </a:prstGeom>
        </p:spPr>
      </p:pic>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101</a:t>
            </a:fld>
            <a:endParaRPr lang="en-US"/>
          </a:p>
        </p:txBody>
      </p:sp>
      <p:sp>
        <p:nvSpPr>
          <p:cNvPr id="13" name="Footer Placeholder 12"/>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MADlib</a:t>
            </a:r>
            <a:r>
              <a:rPr lang="en-US" dirty="0" smtClean="0"/>
              <a:t>: Getting Help…</a:t>
            </a:r>
            <a:endParaRPr lang="en-US" dirty="0"/>
          </a:p>
        </p:txBody>
      </p:sp>
      <p:sp>
        <p:nvSpPr>
          <p:cNvPr id="6" name="Rectangle 5"/>
          <p:cNvSpPr/>
          <p:nvPr/>
        </p:nvSpPr>
        <p:spPr>
          <a:xfrm>
            <a:off x="457200" y="914400"/>
            <a:ext cx="8318500" cy="5186035"/>
          </a:xfrm>
          <a:prstGeom prst="rect">
            <a:avLst/>
          </a:prstGeom>
        </p:spPr>
        <p:txBody>
          <a:bodyPr wrap="square">
            <a:spAutoFit/>
          </a:bodyPr>
          <a:lstStyle/>
          <a:p>
            <a:pPr>
              <a:buFont typeface="Arial"/>
              <a:buChar char="•"/>
            </a:pPr>
            <a:r>
              <a:rPr lang="en-US" sz="2000" dirty="0" smtClean="0">
                <a:solidFill>
                  <a:schemeClr val="bg2"/>
                </a:solidFill>
                <a:latin typeface="+mn-lt"/>
              </a:rPr>
              <a:t> Check out the </a:t>
            </a:r>
            <a:r>
              <a:rPr lang="en-US" sz="2000" b="1" dirty="0" smtClean="0">
                <a:solidFill>
                  <a:schemeClr val="bg2"/>
                </a:solidFill>
                <a:latin typeface="+mn-lt"/>
              </a:rPr>
              <a:t>user guide </a:t>
            </a:r>
            <a:r>
              <a:rPr lang="en-US" sz="2000" dirty="0" smtClean="0">
                <a:solidFill>
                  <a:schemeClr val="bg2"/>
                </a:solidFill>
                <a:latin typeface="+mn-lt"/>
              </a:rPr>
              <a:t>with examples at: </a:t>
            </a:r>
            <a:r>
              <a:rPr lang="en-US" sz="2000" i="1" dirty="0" smtClean="0">
                <a:solidFill>
                  <a:schemeClr val="bg2"/>
                </a:solidFill>
                <a:latin typeface="+mn-lt"/>
                <a:hlinkClick r:id="rId3"/>
              </a:rPr>
              <a:t>http://doc.madlib.net</a:t>
            </a:r>
            <a:endParaRPr lang="en-US" sz="2000"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pPr>
              <a:buFont typeface="Arial"/>
              <a:buChar char="•"/>
            </a:pPr>
            <a:endParaRPr lang="en-US" sz="2000" b="1" i="1" dirty="0" smtClean="0">
              <a:solidFill>
                <a:schemeClr val="bg2"/>
              </a:solidFill>
              <a:latin typeface="+mn-lt"/>
            </a:endParaRPr>
          </a:p>
          <a:p>
            <a:endParaRPr lang="en-US" sz="2000" b="1" i="1" dirty="0" smtClean="0">
              <a:solidFill>
                <a:schemeClr val="bg2"/>
              </a:solidFill>
              <a:latin typeface="+mn-lt"/>
            </a:endParaRPr>
          </a:p>
          <a:p>
            <a:pPr>
              <a:buFont typeface="Arial"/>
              <a:buChar char="•"/>
            </a:pPr>
            <a:r>
              <a:rPr lang="en-US" sz="2000" dirty="0" smtClean="0">
                <a:solidFill>
                  <a:schemeClr val="bg2"/>
                </a:solidFill>
              </a:rPr>
              <a:t> Need more help? </a:t>
            </a:r>
          </a:p>
          <a:p>
            <a:r>
              <a:rPr lang="en-US" sz="2000" dirty="0" smtClean="0">
                <a:solidFill>
                  <a:schemeClr val="bg2"/>
                </a:solidFill>
              </a:rPr>
              <a:t>  Try: </a:t>
            </a:r>
            <a:r>
              <a:rPr lang="en-US" sz="2000" dirty="0" smtClean="0">
                <a:solidFill>
                  <a:schemeClr val="bg2"/>
                </a:solidFill>
                <a:hlinkClick r:id="rId4"/>
              </a:rPr>
              <a:t>http://groups.google.com/group/madlib-user-forum</a:t>
            </a:r>
            <a:endParaRPr lang="en-US" sz="2000" b="1" i="1" dirty="0" smtClean="0">
              <a:solidFill>
                <a:schemeClr val="bg2"/>
              </a:solidFill>
              <a:latin typeface="+mn-lt"/>
            </a:endParaRPr>
          </a:p>
          <a:p>
            <a:pPr>
              <a:buFont typeface="Arial"/>
              <a:buChar char="•"/>
            </a:pPr>
            <a:endParaRPr lang="en-US" sz="1100" dirty="0" smtClean="0">
              <a:solidFill>
                <a:schemeClr val="bg2"/>
              </a:solidFill>
              <a:latin typeface="Consolas"/>
              <a:cs typeface="Consolas"/>
            </a:endParaRPr>
          </a:p>
        </p:txBody>
      </p:sp>
      <p:pic>
        <p:nvPicPr>
          <p:cNvPr id="1026" name="Picture 2"/>
          <p:cNvPicPr>
            <a:picLocks noChangeAspect="1" noChangeArrowheads="1"/>
          </p:cNvPicPr>
          <p:nvPr/>
        </p:nvPicPr>
        <p:blipFill>
          <a:blip r:embed="rId5" cstate="print"/>
          <a:srcRect t="15625" r="47353" b="18750"/>
          <a:stretch>
            <a:fillRect/>
          </a:stretch>
        </p:blipFill>
        <p:spPr bwMode="auto">
          <a:xfrm>
            <a:off x="609600" y="1676400"/>
            <a:ext cx="6819899" cy="3200400"/>
          </a:xfrm>
          <a:prstGeom prst="rect">
            <a:avLst/>
          </a:prstGeom>
          <a:noFill/>
          <a:ln w="9525">
            <a:noFill/>
            <a:miter lim="800000"/>
            <a:headEnd/>
            <a:tailEnd/>
          </a:ln>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102</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76200"/>
            <a:ext cx="8777288" cy="920750"/>
          </a:xfrm>
        </p:spPr>
        <p:txBody>
          <a:bodyPr/>
          <a:lstStyle/>
          <a:p>
            <a:r>
              <a:rPr lang="en-US" dirty="0" smtClean="0"/>
              <a:t>Greenplum In-database Analytical Functions</a:t>
            </a:r>
            <a:endParaRPr lang="en-US" dirty="0"/>
          </a:p>
        </p:txBody>
      </p:sp>
      <p:graphicFrame>
        <p:nvGraphicFramePr>
          <p:cNvPr id="4" name="Content Placeholder 3"/>
          <p:cNvGraphicFramePr>
            <a:graphicFrameLocks noGrp="1"/>
          </p:cNvGraphicFramePr>
          <p:nvPr>
            <p:ph sz="quarter" idx="10"/>
          </p:nvPr>
        </p:nvGraphicFramePr>
        <p:xfrm>
          <a:off x="228600" y="1066800"/>
          <a:ext cx="8763000" cy="5016807"/>
        </p:xfrm>
        <a:graphic>
          <a:graphicData uri="http://schemas.openxmlformats.org/drawingml/2006/table">
            <a:tbl>
              <a:tblPr firstRow="1" bandRow="1">
                <a:tableStyleId>{5C22544A-7EE6-4342-B048-85BDC9FD1C3A}</a:tableStyleId>
              </a:tblPr>
              <a:tblGrid>
                <a:gridCol w="4901173"/>
                <a:gridCol w="3861827"/>
              </a:tblGrid>
              <a:tr h="415183">
                <a:tc>
                  <a:txBody>
                    <a:bodyPr/>
                    <a:lstStyle/>
                    <a:p>
                      <a:r>
                        <a:rPr lang="en-US" dirty="0" smtClean="0"/>
                        <a:t>Descriptive Statistics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Modeling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Quantile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Association Rule Mining</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Profile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K-Means Clustering</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1069">
                <a:tc>
                  <a:txBody>
                    <a:bodyPr/>
                    <a:lstStyle/>
                    <a:p>
                      <a:r>
                        <a:rPr lang="en-US" sz="1800" kern="1200" dirty="0" smtClean="0">
                          <a:effectLst/>
                        </a:rPr>
                        <a:t>CountMin (Cormode-Muthukrishnan) Sketch-based Estimator</a:t>
                      </a:r>
                      <a:r>
                        <a:rPr lang="en-US" sz="1800" dirty="0" smtClean="0">
                          <a:effectLst/>
                        </a:rPr>
                        <a:t>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smtClean="0">
                          <a:effectLst/>
                        </a:rPr>
                        <a:t>Naïve Bayes Classification</a:t>
                      </a:r>
                      <a:r>
                        <a:rPr lang="en-US" sz="1800" b="1" dirty="0" smtClean="0">
                          <a:effectLst/>
                        </a:rPr>
                        <a:t> </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kern="1200" dirty="0" smtClean="0">
                          <a:effectLst/>
                        </a:rPr>
                        <a:t>FM (Flajolet-Martin) Sketch-based Estimator</a:t>
                      </a:r>
                      <a:r>
                        <a:rPr lang="en-US" sz="1800" dirty="0" smtClean="0">
                          <a:effectLst/>
                        </a:rPr>
                        <a:t>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Linear Regression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1069">
                <a:tc>
                  <a:txBody>
                    <a:bodyPr/>
                    <a:lstStyle/>
                    <a:p>
                      <a:r>
                        <a:rPr lang="en-US" sz="1800" kern="1200" dirty="0" smtClean="0">
                          <a:effectLst/>
                        </a:rPr>
                        <a:t>MFV (Most Frequent Values) Sketch-based Estimator</a:t>
                      </a:r>
                      <a:r>
                        <a:rPr lang="en-US" sz="1800" dirty="0" smtClean="0">
                          <a:effectLst/>
                        </a:rPr>
                        <a:t>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Logistic Regression</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Frequency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Support Vector</a:t>
                      </a:r>
                      <a:r>
                        <a:rPr lang="en-US" sz="1800" b="1" baseline="0" dirty="0" smtClean="0"/>
                        <a:t> Machines</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Histogram</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SVD Matrix Factorization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Bar Chart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t>Decision Trees/CART</a:t>
                      </a:r>
                      <a:endParaRPr 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Box Plot Chart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Neural Networks</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183">
                <a:tc>
                  <a:txBody>
                    <a:bodyPr/>
                    <a:lstStyle/>
                    <a:p>
                      <a:r>
                        <a:rPr lang="en-US" sz="1800" dirty="0" smtClean="0"/>
                        <a:t>Correlation</a:t>
                      </a:r>
                      <a:r>
                        <a:rPr lang="en-US" sz="1800" baseline="0" dirty="0" smtClean="0"/>
                        <a:t> Matrix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Parallel Latent Dirichlet Allocation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Footer Placeholder 6"/>
          <p:cNvSpPr txBox="1">
            <a:spLocks/>
          </p:cNvSpPr>
          <p:nvPr/>
        </p:nvSpPr>
        <p:spPr bwMode="gray">
          <a:xfrm>
            <a:off x="5486400" y="6629400"/>
            <a:ext cx="3505200" cy="2286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231775" marR="0" lvl="0" indent="-231775" algn="l" defTabSz="914400" rtl="0" eaLnBrk="1" fontAlgn="base" latinLnBrk="0" hangingPunct="1">
              <a:lnSpc>
                <a:spcPct val="100000"/>
              </a:lnSpc>
              <a:spcBef>
                <a:spcPts val="1200"/>
              </a:spcBef>
              <a:spcAft>
                <a:spcPct val="0"/>
              </a:spcAft>
              <a:buClr>
                <a:schemeClr val="tx2"/>
              </a:buClr>
              <a:buSzPct val="120000"/>
              <a:buFont typeface="Arial" charset="0"/>
              <a:buChar char="•"/>
              <a:tabLst/>
              <a:defRPr/>
            </a:pPr>
            <a:r>
              <a:rPr kumimoji="0" lang="en-US" sz="1000" b="0" i="0" u="none" strike="noStrike" kern="1200" cap="none" spc="0" normalizeH="0" baseline="0" noProof="0" dirty="0" smtClean="0">
                <a:ln>
                  <a:noFill/>
                </a:ln>
                <a:solidFill>
                  <a:schemeClr val="bg2"/>
                </a:solidFill>
                <a:effectLst/>
                <a:uLnTx/>
                <a:uFillTx/>
                <a:latin typeface="Calibri" pitchFamily="34" charset="0"/>
                <a:ea typeface="+mn-ea"/>
                <a:cs typeface="+mn-cs"/>
              </a:rPr>
              <a:t>Module 5: Advanced Analytics - Technology and Tools</a:t>
            </a:r>
            <a:endParaRPr kumimoji="0" lang="en-US" sz="1000" b="0" i="0" u="none" strike="noStrike" kern="1200" cap="none" spc="0" normalizeH="0" baseline="0" noProof="0" dirty="0">
              <a:ln>
                <a:noFill/>
              </a:ln>
              <a:solidFill>
                <a:schemeClr val="bg2"/>
              </a:solidFill>
              <a:effectLst/>
              <a:uLnTx/>
              <a:uFillTx/>
              <a:latin typeface="Calibri" pitchFamily="34" charset="0"/>
              <a:ea typeface="+mn-ea"/>
              <a:cs typeface="+mn-cs"/>
            </a:endParaRPr>
          </a:p>
        </p:txBody>
      </p:sp>
      <p:sp>
        <p:nvSpPr>
          <p:cNvPr id="6" name="Slide Number Placeholder 5"/>
          <p:cNvSpPr txBox="1">
            <a:spLocks/>
          </p:cNvSpPr>
          <p:nvPr/>
        </p:nvSpPr>
        <p:spPr>
          <a:xfrm>
            <a:off x="8686800" y="6629400"/>
            <a:ext cx="457200" cy="228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BA1DFFF-3F85-458B-986A-7762775E0CEF}" type="slidenum">
              <a:rPr kumimoji="0" lang="en-US" sz="1000" b="0" i="0" u="none" strike="noStrike" kern="1200" cap="none" spc="0" normalizeH="0" baseline="0" noProof="0" smtClean="0">
                <a:ln>
                  <a:noFill/>
                </a:ln>
                <a:solidFill>
                  <a:schemeClr val="tx1"/>
                </a:solidFill>
                <a:effectLst/>
                <a:uLnTx/>
                <a:uFillTx/>
                <a:latin typeface="Arial" charset="0"/>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sz="1000" b="0" i="0" u="none" strike="noStrike" kern="1200" cap="none" spc="0" normalizeH="0" baseline="0" noProof="0" dirty="0">
              <a:ln>
                <a:noFill/>
              </a:ln>
              <a:solidFill>
                <a:schemeClr val="tx1"/>
              </a:solidFill>
              <a:effectLst/>
              <a:uLnTx/>
              <a:uFillTx/>
              <a:latin typeface="Arial" charset="0"/>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219200"/>
            <a:ext cx="6019800" cy="1219200"/>
          </a:xfrm>
        </p:spPr>
        <p:txBody>
          <a:bodyPr/>
          <a:lstStyle/>
          <a:p>
            <a:pPr>
              <a:defRPr/>
            </a:pPr>
            <a:r>
              <a:rPr lang="en-US" dirty="0" smtClean="0"/>
              <a:t>Module 5: </a:t>
            </a:r>
            <a:r>
              <a:rPr lang="en-US" sz="2400" dirty="0" smtClean="0"/>
              <a:t>Advanced Analytics -  Technology and Tools</a:t>
            </a:r>
            <a:endParaRPr lang="en-US" dirty="0"/>
          </a:p>
        </p:txBody>
      </p:sp>
      <p:sp>
        <p:nvSpPr>
          <p:cNvPr id="7" name="Subtitle 6"/>
          <p:cNvSpPr>
            <a:spLocks noGrp="1"/>
          </p:cNvSpPr>
          <p:nvPr>
            <p:ph type="subTitle" idx="1"/>
          </p:nvPr>
        </p:nvSpPr>
        <p:spPr>
          <a:xfrm>
            <a:off x="1371600" y="3048000"/>
            <a:ext cx="7086600" cy="2667000"/>
          </a:xfrm>
        </p:spPr>
        <p:txBody>
          <a:bodyPr>
            <a:normAutofit/>
          </a:bodyPr>
          <a:lstStyle/>
          <a:p>
            <a:r>
              <a:rPr lang="en-US" dirty="0" smtClean="0"/>
              <a:t>During this lesson the following advanced functions were covered:</a:t>
            </a:r>
          </a:p>
          <a:p>
            <a:pPr marL="571500" indent="-514350">
              <a:buFont typeface="Arial" pitchFamily="34" charset="0"/>
              <a:buChar char="•"/>
            </a:pPr>
            <a:r>
              <a:rPr lang="en-US" dirty="0" smtClean="0"/>
              <a:t>Window functions</a:t>
            </a:r>
          </a:p>
          <a:p>
            <a:pPr marL="571500" indent="-514350">
              <a:buFont typeface="Arial" pitchFamily="34" charset="0"/>
              <a:buChar char="•"/>
            </a:pPr>
            <a:r>
              <a:rPr lang="en-US" dirty="0" smtClean="0"/>
              <a:t>User defined functions and aggregates</a:t>
            </a:r>
          </a:p>
          <a:p>
            <a:pPr marL="571500" indent="-514350">
              <a:buFont typeface="Arial" pitchFamily="34" charset="0"/>
              <a:buChar char="•"/>
            </a:pPr>
            <a:r>
              <a:rPr lang="en-US" dirty="0" smtClean="0"/>
              <a:t>Ordered Aggregates</a:t>
            </a:r>
          </a:p>
          <a:p>
            <a:pPr marL="571500" indent="-514350">
              <a:buFont typeface="Arial" pitchFamily="34" charset="0"/>
              <a:buChar char="•"/>
            </a:pPr>
            <a:r>
              <a:rPr lang="en-US" dirty="0" smtClean="0"/>
              <a:t>MADlib</a:t>
            </a:r>
            <a:endParaRPr lang="en-US" sz="1200" dirty="0" smtClean="0">
              <a:solidFill>
                <a:schemeClr val="tx1"/>
              </a:solidFill>
            </a:endParaRPr>
          </a:p>
          <a:p>
            <a:pPr lvl="1" indent="-223838" algn="l">
              <a:buClr>
                <a:srgbClr val="92D050"/>
              </a:buClr>
              <a:buSzPct val="110000"/>
              <a:buFont typeface="Arial" pitchFamily="34" charset="0"/>
              <a:buChar char="•"/>
              <a:defRPr/>
            </a:pPr>
            <a:endParaRPr lang="en-US" dirty="0">
              <a:solidFill>
                <a:schemeClr val="bg2">
                  <a:lumMod val="75000"/>
                </a:schemeClr>
              </a:solidFill>
            </a:endParaRPr>
          </a:p>
        </p:txBody>
      </p:sp>
      <p:sp>
        <p:nvSpPr>
          <p:cNvPr id="23556" name="Content Placeholder 7"/>
          <p:cNvSpPr>
            <a:spLocks noGrp="1"/>
          </p:cNvSpPr>
          <p:nvPr>
            <p:ph sz="quarter" idx="13"/>
          </p:nvPr>
        </p:nvSpPr>
        <p:spPr/>
        <p:txBody>
          <a:bodyPr/>
          <a:lstStyle/>
          <a:p>
            <a:r>
              <a:rPr lang="en-US" dirty="0" smtClean="0"/>
              <a:t>Lesson 4: Summary</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104</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76200"/>
            <a:ext cx="8458200" cy="762000"/>
          </a:xfrm>
        </p:spPr>
        <p:txBody>
          <a:bodyPr/>
          <a:lstStyle/>
          <a:p>
            <a:r>
              <a:rPr lang="en-US" dirty="0" smtClean="0">
                <a:solidFill>
                  <a:schemeClr val="accent1"/>
                </a:solidFill>
              </a:rPr>
              <a:t>Lab Exercise 12 - In-database Analytics</a:t>
            </a:r>
          </a:p>
        </p:txBody>
      </p:sp>
      <p:pic>
        <p:nvPicPr>
          <p:cNvPr id="10" name="Picture 9"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11" name="Rectangle 10"/>
          <p:cNvSpPr/>
          <p:nvPr/>
        </p:nvSpPr>
        <p:spPr>
          <a:xfrm>
            <a:off x="2667000" y="935772"/>
            <a:ext cx="6096000" cy="3785652"/>
          </a:xfrm>
          <a:prstGeom prst="rect">
            <a:avLst/>
          </a:prstGeom>
        </p:spPr>
        <p:txBody>
          <a:bodyPr wrap="square">
            <a:spAutoFit/>
          </a:bodyPr>
          <a:lstStyle/>
          <a:p>
            <a:r>
              <a:rPr lang="en-US" sz="2000" dirty="0" smtClean="0"/>
              <a:t>After completing the tasks in this lab you should able to:</a:t>
            </a:r>
          </a:p>
          <a:p>
            <a:pPr lvl="1" indent="-166688">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window functions</a:t>
            </a:r>
          </a:p>
          <a:p>
            <a:pPr lvl="1" indent="-166688">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Implement user-defined aggregates, user-defined functions</a:t>
            </a:r>
          </a:p>
          <a:p>
            <a:pPr lvl="1" indent="-166688">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ordered aggregates</a:t>
            </a:r>
          </a:p>
          <a:p>
            <a:pPr lvl="1" indent="-166688">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Regular expressions in SQL for text filtering</a:t>
            </a:r>
          </a:p>
          <a:p>
            <a:pPr lvl="1" indent="-166688">
              <a:spcBef>
                <a:spcPct val="20000"/>
              </a:spcBef>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Use MADlib functions and plot results from MADlib function outputs</a:t>
            </a:r>
            <a:endParaRPr lang="en-US" sz="2000" dirty="0" smtClean="0">
              <a:latin typeface="Calibri" pitchFamily="34" charset="0"/>
            </a:endParaRPr>
          </a:p>
          <a:p>
            <a:pPr>
              <a:defRPr/>
            </a:pP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105</a:t>
            </a:fld>
            <a:endParaRPr lang="en-US"/>
          </a:p>
        </p:txBody>
      </p:sp>
      <p:sp>
        <p:nvSpPr>
          <p:cNvPr id="12" name="Footer Placeholder 11"/>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12 - In-database Analytics – Part 1 – </a:t>
            </a:r>
            <a:r>
              <a:rPr lang="en-US" dirty="0" err="1" smtClean="0">
                <a:solidFill>
                  <a:schemeClr val="accent1"/>
                </a:solidFill>
              </a:rPr>
              <a:t>Clickstream</a:t>
            </a:r>
            <a:r>
              <a:rPr lang="en-US" dirty="0" smtClean="0">
                <a:solidFill>
                  <a:schemeClr val="accent1"/>
                </a:solidFill>
              </a:rPr>
              <a:t> analysis - Workflow</a:t>
            </a:r>
            <a:endParaRPr lang="en-US" dirty="0"/>
          </a:p>
        </p:txBody>
      </p:sp>
      <p:graphicFrame>
        <p:nvGraphicFramePr>
          <p:cNvPr id="5" name="Diagram 4"/>
          <p:cNvGraphicFramePr/>
          <p:nvPr/>
        </p:nvGraphicFramePr>
        <p:xfrm>
          <a:off x="1828800" y="1143000"/>
          <a:ext cx="6172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106</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12 - In-database Analytics – Part 2 – Compute Median - Workflow</a:t>
            </a:r>
            <a:endParaRPr lang="en-US" dirty="0"/>
          </a:p>
        </p:txBody>
      </p:sp>
      <p:graphicFrame>
        <p:nvGraphicFramePr>
          <p:cNvPr id="5" name="Diagram 4"/>
          <p:cNvGraphicFramePr/>
          <p:nvPr/>
        </p:nvGraphicFramePr>
        <p:xfrm>
          <a:off x="1295400" y="1447800"/>
          <a:ext cx="64770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107</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Lab Exercise 12 - In-database Analytics – Part 3 – Logistic Regression with </a:t>
            </a:r>
            <a:r>
              <a:rPr lang="en-US" dirty="0" err="1" smtClean="0">
                <a:solidFill>
                  <a:schemeClr val="accent1"/>
                </a:solidFill>
              </a:rPr>
              <a:t>MADlib</a:t>
            </a:r>
            <a:r>
              <a:rPr lang="en-US" dirty="0" smtClean="0">
                <a:solidFill>
                  <a:schemeClr val="accent1"/>
                </a:solidFill>
              </a:rPr>
              <a:t>- Workflow</a:t>
            </a:r>
            <a:endParaRPr lang="en-US" dirty="0"/>
          </a:p>
        </p:txBody>
      </p:sp>
      <p:graphicFrame>
        <p:nvGraphicFramePr>
          <p:cNvPr id="5" name="Diagram 4"/>
          <p:cNvGraphicFramePr/>
          <p:nvPr/>
        </p:nvGraphicFramePr>
        <p:xfrm>
          <a:off x="1828800" y="1600200"/>
          <a:ext cx="60198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108</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5: Advanced Analytics - Technology and Tools</a:t>
            </a:r>
            <a:br>
              <a:rPr lang="en-US" dirty="0" smtClean="0"/>
            </a:br>
            <a:r>
              <a:rPr lang="en-US" dirty="0" smtClean="0"/>
              <a:t>Summary</a:t>
            </a:r>
            <a:endParaRPr lang="en-US" dirty="0"/>
          </a:p>
        </p:txBody>
      </p:sp>
      <p:sp>
        <p:nvSpPr>
          <p:cNvPr id="3" name="Subtitle 2"/>
          <p:cNvSpPr>
            <a:spLocks noGrp="1"/>
          </p:cNvSpPr>
          <p:nvPr>
            <p:ph type="subTitle" idx="1"/>
          </p:nvPr>
        </p:nvSpPr>
        <p:spPr/>
        <p:txBody>
          <a:bodyPr/>
          <a:lstStyle/>
          <a:p>
            <a:r>
              <a:rPr lang="en-US" dirty="0" smtClean="0"/>
              <a:t>The Key Points covered in this module were:</a:t>
            </a:r>
          </a:p>
          <a:p>
            <a:pPr marL="174625" indent="-174625">
              <a:buFont typeface="Arial" pitchFamily="34" charset="0"/>
              <a:buChar char="•"/>
            </a:pPr>
            <a:r>
              <a:rPr lang="en-US" dirty="0" err="1" smtClean="0"/>
              <a:t>MapReduce</a:t>
            </a:r>
            <a:r>
              <a:rPr lang="en-US" dirty="0" smtClean="0"/>
              <a:t> , </a:t>
            </a:r>
            <a:r>
              <a:rPr lang="en-US" dirty="0" err="1" smtClean="0"/>
              <a:t>Hadoop</a:t>
            </a:r>
            <a:r>
              <a:rPr lang="en-US" dirty="0" smtClean="0"/>
              <a:t> and </a:t>
            </a:r>
            <a:r>
              <a:rPr lang="en-US" dirty="0" err="1" smtClean="0"/>
              <a:t>Hadoop</a:t>
            </a:r>
            <a:r>
              <a:rPr lang="en-US" dirty="0" smtClean="0"/>
              <a:t> ecosystems</a:t>
            </a:r>
          </a:p>
          <a:p>
            <a:pPr marL="174625" indent="-174625">
              <a:buFont typeface="Arial" pitchFamily="34" charset="0"/>
              <a:buChar char="•"/>
            </a:pPr>
            <a:r>
              <a:rPr lang="en-US" dirty="0" smtClean="0"/>
              <a:t>In-database analytics with advanced SQL functions and </a:t>
            </a:r>
            <a:r>
              <a:rPr lang="en-US" dirty="0" err="1" smtClean="0"/>
              <a:t>MADlib</a:t>
            </a:r>
            <a:endParaRPr lang="en-US" dirty="0"/>
          </a:p>
        </p:txBody>
      </p:sp>
      <p:sp>
        <p:nvSpPr>
          <p:cNvPr id="6" name="Slide Number Placeholder 5"/>
          <p:cNvSpPr>
            <a:spLocks noGrp="1"/>
          </p:cNvSpPr>
          <p:nvPr>
            <p:ph type="sldNum" sz="quarter" idx="11"/>
          </p:nvPr>
        </p:nvSpPr>
        <p:spPr/>
        <p:txBody>
          <a:bodyPr/>
          <a:lstStyle/>
          <a:p>
            <a:pPr>
              <a:defRPr/>
            </a:pPr>
            <a:fld id="{550CDAE9-9707-4120-A90B-FABB84BE074E}" type="slidenum">
              <a:rPr lang="en-US" smtClean="0"/>
              <a:pPr>
                <a:defRPr/>
              </a:pPr>
              <a:t>109</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grpSp>
        <p:nvGrpSpPr>
          <p:cNvPr id="8" name="Group 7"/>
          <p:cNvGrpSpPr/>
          <p:nvPr/>
        </p:nvGrpSpPr>
        <p:grpSpPr>
          <a:xfrm>
            <a:off x="457200" y="76200"/>
            <a:ext cx="4834175" cy="914400"/>
            <a:chOff x="457200" y="0"/>
            <a:chExt cx="4834175" cy="914400"/>
          </a:xfrm>
        </p:grpSpPr>
        <p:pic>
          <p:nvPicPr>
            <p:cNvPr id="9"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0"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1"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2"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3"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4"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ed Rectangle 112"/>
          <p:cNvSpPr/>
          <p:nvPr/>
        </p:nvSpPr>
        <p:spPr>
          <a:xfrm>
            <a:off x="3958713" y="4732393"/>
            <a:ext cx="4841744" cy="142864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158738" y="1498077"/>
            <a:ext cx="2639156" cy="646331"/>
          </a:xfrm>
          <a:prstGeom prst="rect">
            <a:avLst/>
          </a:prstGeom>
          <a:noFill/>
        </p:spPr>
        <p:txBody>
          <a:bodyPr wrap="square" rtlCol="0">
            <a:spAutoFit/>
          </a:bodyPr>
          <a:lstStyle/>
          <a:p>
            <a:r>
              <a:rPr lang="en-US" sz="1800" dirty="0" smtClean="0"/>
              <a:t>This is the “Hello World” of </a:t>
            </a:r>
            <a:r>
              <a:rPr lang="en-US" sz="1800" dirty="0" err="1" smtClean="0"/>
              <a:t>MapReduce</a:t>
            </a:r>
            <a:endParaRPr lang="en-US" sz="1800" dirty="0"/>
          </a:p>
        </p:txBody>
      </p:sp>
      <p:sp>
        <p:nvSpPr>
          <p:cNvPr id="5" name="TextBox 4"/>
          <p:cNvSpPr txBox="1"/>
          <p:nvPr/>
        </p:nvSpPr>
        <p:spPr>
          <a:xfrm>
            <a:off x="158739" y="2331456"/>
            <a:ext cx="3919034" cy="923330"/>
          </a:xfrm>
          <a:prstGeom prst="rect">
            <a:avLst/>
          </a:prstGeom>
          <a:noFill/>
        </p:spPr>
        <p:txBody>
          <a:bodyPr wrap="square" rtlCol="0">
            <a:spAutoFit/>
          </a:bodyPr>
          <a:lstStyle/>
          <a:p>
            <a:r>
              <a:rPr lang="en-US" sz="1800" dirty="0" smtClean="0"/>
              <a:t>Distribute the text of millions of documents over hundreds of machines.</a:t>
            </a:r>
            <a:endParaRPr lang="en-US" sz="1800" dirty="0"/>
          </a:p>
        </p:txBody>
      </p:sp>
      <p:sp>
        <p:nvSpPr>
          <p:cNvPr id="8" name="Rectangle 7"/>
          <p:cNvSpPr/>
          <p:nvPr/>
        </p:nvSpPr>
        <p:spPr>
          <a:xfrm>
            <a:off x="4276212" y="1289751"/>
            <a:ext cx="456394" cy="3283903"/>
          </a:xfrm>
          <a:prstGeom prst="rect">
            <a:avLst/>
          </a:prstGeom>
          <a:solidFill>
            <a:schemeClr val="accent1">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a:spLocks noChangeAspect="1"/>
          </p:cNvSpPr>
          <p:nvPr/>
        </p:nvSpPr>
        <p:spPr>
          <a:xfrm>
            <a:off x="4296057" y="1458411"/>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Freeform 13"/>
          <p:cNvSpPr>
            <a:spLocks noChangeAspect="1"/>
          </p:cNvSpPr>
          <p:nvPr/>
        </p:nvSpPr>
        <p:spPr>
          <a:xfrm>
            <a:off x="4315900" y="1638953"/>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 name="Freeform 14"/>
          <p:cNvSpPr>
            <a:spLocks noChangeAspect="1"/>
          </p:cNvSpPr>
          <p:nvPr/>
        </p:nvSpPr>
        <p:spPr>
          <a:xfrm>
            <a:off x="4325821" y="1787832"/>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Freeform 15"/>
          <p:cNvSpPr>
            <a:spLocks noChangeAspect="1"/>
          </p:cNvSpPr>
          <p:nvPr/>
        </p:nvSpPr>
        <p:spPr>
          <a:xfrm>
            <a:off x="4319476" y="1969934"/>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a:spLocks noChangeAspect="1"/>
          </p:cNvSpPr>
          <p:nvPr/>
        </p:nvSpPr>
        <p:spPr>
          <a:xfrm>
            <a:off x="4329397" y="2118813"/>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Freeform 17"/>
          <p:cNvSpPr>
            <a:spLocks noChangeAspect="1"/>
          </p:cNvSpPr>
          <p:nvPr/>
        </p:nvSpPr>
        <p:spPr>
          <a:xfrm>
            <a:off x="4299633" y="2295371"/>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Freeform 28"/>
          <p:cNvSpPr>
            <a:spLocks noChangeAspect="1"/>
          </p:cNvSpPr>
          <p:nvPr/>
        </p:nvSpPr>
        <p:spPr>
          <a:xfrm>
            <a:off x="4329397" y="2465992"/>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Freeform 29"/>
          <p:cNvSpPr>
            <a:spLocks noChangeAspect="1"/>
          </p:cNvSpPr>
          <p:nvPr/>
        </p:nvSpPr>
        <p:spPr>
          <a:xfrm>
            <a:off x="4339318" y="2614871"/>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1" name="Freeform 30"/>
          <p:cNvSpPr>
            <a:spLocks noChangeAspect="1"/>
          </p:cNvSpPr>
          <p:nvPr/>
        </p:nvSpPr>
        <p:spPr>
          <a:xfrm>
            <a:off x="4332973" y="2796973"/>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Freeform 31"/>
          <p:cNvSpPr>
            <a:spLocks noChangeAspect="1"/>
          </p:cNvSpPr>
          <p:nvPr/>
        </p:nvSpPr>
        <p:spPr>
          <a:xfrm>
            <a:off x="4323052" y="2973592"/>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Freeform 32"/>
          <p:cNvSpPr>
            <a:spLocks noChangeAspect="1"/>
          </p:cNvSpPr>
          <p:nvPr/>
        </p:nvSpPr>
        <p:spPr>
          <a:xfrm>
            <a:off x="4362737" y="3293092"/>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4" name="Freeform 33"/>
          <p:cNvSpPr>
            <a:spLocks noChangeAspect="1"/>
          </p:cNvSpPr>
          <p:nvPr/>
        </p:nvSpPr>
        <p:spPr>
          <a:xfrm>
            <a:off x="4319476" y="3150551"/>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5" name="Freeform 34"/>
          <p:cNvSpPr>
            <a:spLocks noChangeAspect="1"/>
          </p:cNvSpPr>
          <p:nvPr/>
        </p:nvSpPr>
        <p:spPr>
          <a:xfrm>
            <a:off x="4323052" y="3481532"/>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6" name="Freeform 35"/>
          <p:cNvSpPr>
            <a:spLocks noChangeAspect="1"/>
          </p:cNvSpPr>
          <p:nvPr/>
        </p:nvSpPr>
        <p:spPr>
          <a:xfrm>
            <a:off x="4332972" y="3640333"/>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7" name="Freeform 36"/>
          <p:cNvSpPr>
            <a:spLocks noChangeAspect="1"/>
          </p:cNvSpPr>
          <p:nvPr/>
        </p:nvSpPr>
        <p:spPr>
          <a:xfrm>
            <a:off x="4326627" y="382243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8" name="Freeform 37"/>
          <p:cNvSpPr>
            <a:spLocks noChangeAspect="1"/>
          </p:cNvSpPr>
          <p:nvPr/>
        </p:nvSpPr>
        <p:spPr>
          <a:xfrm>
            <a:off x="4316706" y="3999054"/>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9" name="Freeform 38"/>
          <p:cNvSpPr>
            <a:spLocks noChangeAspect="1"/>
          </p:cNvSpPr>
          <p:nvPr/>
        </p:nvSpPr>
        <p:spPr>
          <a:xfrm>
            <a:off x="4356391" y="4318554"/>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0" name="Freeform 39"/>
          <p:cNvSpPr>
            <a:spLocks noChangeAspect="1"/>
          </p:cNvSpPr>
          <p:nvPr/>
        </p:nvSpPr>
        <p:spPr>
          <a:xfrm>
            <a:off x="4313130" y="4176013"/>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Freeform 40"/>
          <p:cNvSpPr>
            <a:spLocks noChangeAspect="1"/>
          </p:cNvSpPr>
          <p:nvPr/>
        </p:nvSpPr>
        <p:spPr>
          <a:xfrm>
            <a:off x="4306784" y="4477230"/>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2" name="Rectangle 41"/>
          <p:cNvSpPr/>
          <p:nvPr/>
        </p:nvSpPr>
        <p:spPr>
          <a:xfrm>
            <a:off x="5768029" y="1293334"/>
            <a:ext cx="456394" cy="3283903"/>
          </a:xfrm>
          <a:prstGeom prst="rect">
            <a:avLst/>
          </a:prstGeom>
          <a:solidFill>
            <a:schemeClr val="accent1">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Freeform 42"/>
          <p:cNvSpPr>
            <a:spLocks noChangeAspect="1"/>
          </p:cNvSpPr>
          <p:nvPr/>
        </p:nvSpPr>
        <p:spPr>
          <a:xfrm>
            <a:off x="5787874" y="1461994"/>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4" name="Freeform 43"/>
          <p:cNvSpPr>
            <a:spLocks noChangeAspect="1"/>
          </p:cNvSpPr>
          <p:nvPr/>
        </p:nvSpPr>
        <p:spPr>
          <a:xfrm>
            <a:off x="5807717" y="164253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5" name="Freeform 44"/>
          <p:cNvSpPr>
            <a:spLocks noChangeAspect="1"/>
          </p:cNvSpPr>
          <p:nvPr/>
        </p:nvSpPr>
        <p:spPr>
          <a:xfrm>
            <a:off x="5817638" y="1791415"/>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6" name="Freeform 45"/>
          <p:cNvSpPr>
            <a:spLocks noChangeAspect="1"/>
          </p:cNvSpPr>
          <p:nvPr/>
        </p:nvSpPr>
        <p:spPr>
          <a:xfrm>
            <a:off x="5811293" y="1973517"/>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7" name="Freeform 46"/>
          <p:cNvSpPr>
            <a:spLocks noChangeAspect="1"/>
          </p:cNvSpPr>
          <p:nvPr/>
        </p:nvSpPr>
        <p:spPr>
          <a:xfrm>
            <a:off x="5821214" y="2122396"/>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Freeform 47"/>
          <p:cNvSpPr>
            <a:spLocks noChangeAspect="1"/>
          </p:cNvSpPr>
          <p:nvPr/>
        </p:nvSpPr>
        <p:spPr>
          <a:xfrm>
            <a:off x="5791450" y="2298954"/>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9" name="Freeform 48"/>
          <p:cNvSpPr>
            <a:spLocks noChangeAspect="1"/>
          </p:cNvSpPr>
          <p:nvPr/>
        </p:nvSpPr>
        <p:spPr>
          <a:xfrm>
            <a:off x="5821214" y="246957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0" name="Freeform 49"/>
          <p:cNvSpPr>
            <a:spLocks noChangeAspect="1"/>
          </p:cNvSpPr>
          <p:nvPr/>
        </p:nvSpPr>
        <p:spPr>
          <a:xfrm>
            <a:off x="5831135" y="2618454"/>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1" name="Freeform 50"/>
          <p:cNvSpPr>
            <a:spLocks noChangeAspect="1"/>
          </p:cNvSpPr>
          <p:nvPr/>
        </p:nvSpPr>
        <p:spPr>
          <a:xfrm>
            <a:off x="5824790" y="280055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2" name="Freeform 51"/>
          <p:cNvSpPr>
            <a:spLocks noChangeAspect="1"/>
          </p:cNvSpPr>
          <p:nvPr/>
        </p:nvSpPr>
        <p:spPr>
          <a:xfrm>
            <a:off x="5814869" y="2977175"/>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3" name="Freeform 52"/>
          <p:cNvSpPr>
            <a:spLocks noChangeAspect="1"/>
          </p:cNvSpPr>
          <p:nvPr/>
        </p:nvSpPr>
        <p:spPr>
          <a:xfrm>
            <a:off x="5854554" y="3296675"/>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4" name="Freeform 53"/>
          <p:cNvSpPr>
            <a:spLocks noChangeAspect="1"/>
          </p:cNvSpPr>
          <p:nvPr/>
        </p:nvSpPr>
        <p:spPr>
          <a:xfrm>
            <a:off x="5811293" y="3154134"/>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5" name="Freeform 54"/>
          <p:cNvSpPr>
            <a:spLocks noChangeAspect="1"/>
          </p:cNvSpPr>
          <p:nvPr/>
        </p:nvSpPr>
        <p:spPr>
          <a:xfrm>
            <a:off x="5814869" y="348511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6" name="Freeform 55"/>
          <p:cNvSpPr>
            <a:spLocks noChangeAspect="1"/>
          </p:cNvSpPr>
          <p:nvPr/>
        </p:nvSpPr>
        <p:spPr>
          <a:xfrm>
            <a:off x="5824789" y="3643916"/>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7" name="Freeform 56"/>
          <p:cNvSpPr>
            <a:spLocks noChangeAspect="1"/>
          </p:cNvSpPr>
          <p:nvPr/>
        </p:nvSpPr>
        <p:spPr>
          <a:xfrm>
            <a:off x="5818444" y="3826018"/>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8" name="Freeform 57"/>
          <p:cNvSpPr>
            <a:spLocks noChangeAspect="1"/>
          </p:cNvSpPr>
          <p:nvPr/>
        </p:nvSpPr>
        <p:spPr>
          <a:xfrm>
            <a:off x="5808523" y="4002637"/>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9" name="Freeform 58"/>
          <p:cNvSpPr>
            <a:spLocks noChangeAspect="1"/>
          </p:cNvSpPr>
          <p:nvPr/>
        </p:nvSpPr>
        <p:spPr>
          <a:xfrm>
            <a:off x="5848208" y="4322137"/>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0" name="Freeform 59"/>
          <p:cNvSpPr>
            <a:spLocks noChangeAspect="1"/>
          </p:cNvSpPr>
          <p:nvPr/>
        </p:nvSpPr>
        <p:spPr>
          <a:xfrm>
            <a:off x="5804947" y="417959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1" name="Freeform 60"/>
          <p:cNvSpPr>
            <a:spLocks noChangeAspect="1"/>
          </p:cNvSpPr>
          <p:nvPr/>
        </p:nvSpPr>
        <p:spPr>
          <a:xfrm>
            <a:off x="5798601" y="4480813"/>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2" name="Rectangle 61"/>
          <p:cNvSpPr/>
          <p:nvPr/>
        </p:nvSpPr>
        <p:spPr>
          <a:xfrm>
            <a:off x="7276113" y="1293334"/>
            <a:ext cx="456394" cy="3283903"/>
          </a:xfrm>
          <a:prstGeom prst="rect">
            <a:avLst/>
          </a:prstGeom>
          <a:solidFill>
            <a:schemeClr val="accent1">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Freeform 62"/>
          <p:cNvSpPr>
            <a:spLocks noChangeAspect="1"/>
          </p:cNvSpPr>
          <p:nvPr/>
        </p:nvSpPr>
        <p:spPr>
          <a:xfrm>
            <a:off x="7295958" y="1461994"/>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4" name="Freeform 63"/>
          <p:cNvSpPr>
            <a:spLocks noChangeAspect="1"/>
          </p:cNvSpPr>
          <p:nvPr/>
        </p:nvSpPr>
        <p:spPr>
          <a:xfrm>
            <a:off x="7315801" y="164253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5" name="Freeform 64"/>
          <p:cNvSpPr>
            <a:spLocks noChangeAspect="1"/>
          </p:cNvSpPr>
          <p:nvPr/>
        </p:nvSpPr>
        <p:spPr>
          <a:xfrm>
            <a:off x="7325722" y="1791415"/>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6" name="Freeform 65"/>
          <p:cNvSpPr>
            <a:spLocks noChangeAspect="1"/>
          </p:cNvSpPr>
          <p:nvPr/>
        </p:nvSpPr>
        <p:spPr>
          <a:xfrm>
            <a:off x="7319377" y="1973517"/>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7" name="Freeform 66"/>
          <p:cNvSpPr>
            <a:spLocks noChangeAspect="1"/>
          </p:cNvSpPr>
          <p:nvPr/>
        </p:nvSpPr>
        <p:spPr>
          <a:xfrm>
            <a:off x="7329298" y="2122396"/>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8" name="Freeform 67"/>
          <p:cNvSpPr>
            <a:spLocks noChangeAspect="1"/>
          </p:cNvSpPr>
          <p:nvPr/>
        </p:nvSpPr>
        <p:spPr>
          <a:xfrm>
            <a:off x="7299534" y="2298954"/>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9" name="Freeform 68"/>
          <p:cNvSpPr>
            <a:spLocks noChangeAspect="1"/>
          </p:cNvSpPr>
          <p:nvPr/>
        </p:nvSpPr>
        <p:spPr>
          <a:xfrm>
            <a:off x="7329298" y="246957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0" name="Freeform 69"/>
          <p:cNvSpPr>
            <a:spLocks noChangeAspect="1"/>
          </p:cNvSpPr>
          <p:nvPr/>
        </p:nvSpPr>
        <p:spPr>
          <a:xfrm>
            <a:off x="7339219" y="2618454"/>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1" name="Freeform 70"/>
          <p:cNvSpPr>
            <a:spLocks noChangeAspect="1"/>
          </p:cNvSpPr>
          <p:nvPr/>
        </p:nvSpPr>
        <p:spPr>
          <a:xfrm>
            <a:off x="7332874" y="280055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2" name="Freeform 71"/>
          <p:cNvSpPr>
            <a:spLocks noChangeAspect="1"/>
          </p:cNvSpPr>
          <p:nvPr/>
        </p:nvSpPr>
        <p:spPr>
          <a:xfrm>
            <a:off x="7322953" y="2977175"/>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Freeform 72"/>
          <p:cNvSpPr>
            <a:spLocks noChangeAspect="1"/>
          </p:cNvSpPr>
          <p:nvPr/>
        </p:nvSpPr>
        <p:spPr>
          <a:xfrm>
            <a:off x="7362638" y="3296675"/>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4" name="Freeform 73"/>
          <p:cNvSpPr>
            <a:spLocks noChangeAspect="1"/>
          </p:cNvSpPr>
          <p:nvPr/>
        </p:nvSpPr>
        <p:spPr>
          <a:xfrm>
            <a:off x="7319377" y="3154134"/>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5" name="Freeform 74"/>
          <p:cNvSpPr>
            <a:spLocks noChangeAspect="1"/>
          </p:cNvSpPr>
          <p:nvPr/>
        </p:nvSpPr>
        <p:spPr>
          <a:xfrm>
            <a:off x="7322953" y="348511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Freeform 75"/>
          <p:cNvSpPr>
            <a:spLocks noChangeAspect="1"/>
          </p:cNvSpPr>
          <p:nvPr/>
        </p:nvSpPr>
        <p:spPr>
          <a:xfrm>
            <a:off x="7332873" y="3643916"/>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7" name="Freeform 76"/>
          <p:cNvSpPr>
            <a:spLocks noChangeAspect="1"/>
          </p:cNvSpPr>
          <p:nvPr/>
        </p:nvSpPr>
        <p:spPr>
          <a:xfrm>
            <a:off x="7326528" y="3826018"/>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8" name="Freeform 77"/>
          <p:cNvSpPr>
            <a:spLocks noChangeAspect="1"/>
          </p:cNvSpPr>
          <p:nvPr/>
        </p:nvSpPr>
        <p:spPr>
          <a:xfrm>
            <a:off x="7316607" y="4002637"/>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9" name="Freeform 78"/>
          <p:cNvSpPr>
            <a:spLocks noChangeAspect="1"/>
          </p:cNvSpPr>
          <p:nvPr/>
        </p:nvSpPr>
        <p:spPr>
          <a:xfrm>
            <a:off x="7356292" y="4322137"/>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0" name="Freeform 79"/>
          <p:cNvSpPr>
            <a:spLocks noChangeAspect="1"/>
          </p:cNvSpPr>
          <p:nvPr/>
        </p:nvSpPr>
        <p:spPr>
          <a:xfrm>
            <a:off x="7313031" y="4179596"/>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1" name="Freeform 80"/>
          <p:cNvSpPr>
            <a:spLocks noChangeAspect="1"/>
          </p:cNvSpPr>
          <p:nvPr/>
        </p:nvSpPr>
        <p:spPr>
          <a:xfrm>
            <a:off x="7306685" y="4480813"/>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83" name="Picture 82"/>
          <p:cNvPicPr>
            <a:picLocks noChangeAspect="1"/>
          </p:cNvPicPr>
          <p:nvPr/>
        </p:nvPicPr>
        <p:blipFill>
          <a:blip r:embed="rId3" cstate="print"/>
          <a:srcRect l="5400" t="3429" r="3600" b="6857"/>
          <a:stretch>
            <a:fillRect/>
          </a:stretch>
        </p:blipFill>
        <p:spPr>
          <a:xfrm>
            <a:off x="4876018" y="1440952"/>
            <a:ext cx="462280" cy="478535"/>
          </a:xfrm>
          <a:prstGeom prst="rect">
            <a:avLst/>
          </a:prstGeom>
        </p:spPr>
      </p:pic>
      <p:sp>
        <p:nvSpPr>
          <p:cNvPr id="88" name="Rounded Rectangular Callout 87"/>
          <p:cNvSpPr/>
          <p:nvPr/>
        </p:nvSpPr>
        <p:spPr>
          <a:xfrm>
            <a:off x="5069939" y="1002038"/>
            <a:ext cx="803651" cy="238107"/>
          </a:xfrm>
          <a:prstGeom prst="wedgeRoundRectCallout">
            <a:avLst>
              <a:gd name="adj1" fmla="val -41427"/>
              <a:gd name="adj2" fmla="val 141549"/>
              <a:gd name="adj3" fmla="val 16667"/>
            </a:avLst>
          </a:prstGeom>
          <a:solidFill>
            <a:schemeClr val="accent2">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1)</a:t>
            </a:r>
            <a:endParaRPr lang="en-US" sz="1000" dirty="0">
              <a:solidFill>
                <a:srgbClr val="800000"/>
              </a:solidFill>
            </a:endParaRPr>
          </a:p>
        </p:txBody>
      </p:sp>
      <p:pic>
        <p:nvPicPr>
          <p:cNvPr id="89" name="Picture 88"/>
          <p:cNvPicPr>
            <a:picLocks noChangeAspect="1"/>
          </p:cNvPicPr>
          <p:nvPr/>
        </p:nvPicPr>
        <p:blipFill>
          <a:blip r:embed="rId3" cstate="print"/>
          <a:srcRect l="5400" t="3429" r="3600" b="6857"/>
          <a:stretch>
            <a:fillRect/>
          </a:stretch>
        </p:blipFill>
        <p:spPr>
          <a:xfrm>
            <a:off x="6387679" y="1444535"/>
            <a:ext cx="462280" cy="478535"/>
          </a:xfrm>
          <a:prstGeom prst="rect">
            <a:avLst/>
          </a:prstGeom>
        </p:spPr>
      </p:pic>
      <p:pic>
        <p:nvPicPr>
          <p:cNvPr id="90" name="Picture 89"/>
          <p:cNvPicPr>
            <a:picLocks noChangeAspect="1"/>
          </p:cNvPicPr>
          <p:nvPr/>
        </p:nvPicPr>
        <p:blipFill>
          <a:blip r:embed="rId3" cstate="print"/>
          <a:srcRect l="5400" t="3429" r="3600" b="6857"/>
          <a:stretch>
            <a:fillRect/>
          </a:stretch>
        </p:blipFill>
        <p:spPr>
          <a:xfrm>
            <a:off x="7929103" y="1448117"/>
            <a:ext cx="462280" cy="478535"/>
          </a:xfrm>
          <a:prstGeom prst="rect">
            <a:avLst/>
          </a:prstGeom>
        </p:spPr>
      </p:pic>
      <p:pic>
        <p:nvPicPr>
          <p:cNvPr id="91" name="Picture 90"/>
          <p:cNvPicPr>
            <a:picLocks noChangeAspect="1"/>
          </p:cNvPicPr>
          <p:nvPr/>
        </p:nvPicPr>
        <p:blipFill>
          <a:blip r:embed="rId3" cstate="print"/>
          <a:srcRect l="5400" t="3429" r="3600" b="6857"/>
          <a:stretch>
            <a:fillRect/>
          </a:stretch>
        </p:blipFill>
        <p:spPr>
          <a:xfrm>
            <a:off x="4869672" y="2605310"/>
            <a:ext cx="462280" cy="478535"/>
          </a:xfrm>
          <a:prstGeom prst="rect">
            <a:avLst/>
          </a:prstGeom>
        </p:spPr>
      </p:pic>
      <p:pic>
        <p:nvPicPr>
          <p:cNvPr id="92" name="Picture 91"/>
          <p:cNvPicPr>
            <a:picLocks noChangeAspect="1"/>
          </p:cNvPicPr>
          <p:nvPr/>
        </p:nvPicPr>
        <p:blipFill>
          <a:blip r:embed="rId3" cstate="print"/>
          <a:srcRect l="5400" t="3429" r="3600" b="6857"/>
          <a:stretch>
            <a:fillRect/>
          </a:stretch>
        </p:blipFill>
        <p:spPr>
          <a:xfrm>
            <a:off x="6381333" y="2608893"/>
            <a:ext cx="462280" cy="478535"/>
          </a:xfrm>
          <a:prstGeom prst="rect">
            <a:avLst/>
          </a:prstGeom>
        </p:spPr>
      </p:pic>
      <p:pic>
        <p:nvPicPr>
          <p:cNvPr id="93" name="Picture 92"/>
          <p:cNvPicPr>
            <a:picLocks noChangeAspect="1"/>
          </p:cNvPicPr>
          <p:nvPr/>
        </p:nvPicPr>
        <p:blipFill>
          <a:blip r:embed="rId3" cstate="print"/>
          <a:srcRect l="5400" t="3429" r="3600" b="6857"/>
          <a:stretch>
            <a:fillRect/>
          </a:stretch>
        </p:blipFill>
        <p:spPr>
          <a:xfrm>
            <a:off x="7922757" y="2612475"/>
            <a:ext cx="462280" cy="478535"/>
          </a:xfrm>
          <a:prstGeom prst="rect">
            <a:avLst/>
          </a:prstGeom>
        </p:spPr>
      </p:pic>
      <p:sp>
        <p:nvSpPr>
          <p:cNvPr id="94" name="Rounded Rectangular Callout 93"/>
          <p:cNvSpPr/>
          <p:nvPr/>
        </p:nvSpPr>
        <p:spPr>
          <a:xfrm>
            <a:off x="6571678" y="2186239"/>
            <a:ext cx="803651" cy="238107"/>
          </a:xfrm>
          <a:prstGeom prst="wedgeRoundRectCallout">
            <a:avLst>
              <a:gd name="adj1" fmla="val -41427"/>
              <a:gd name="adj2" fmla="val 141549"/>
              <a:gd name="adj3" fmla="val 16667"/>
            </a:avLst>
          </a:prstGeom>
          <a:solidFill>
            <a:schemeClr val="accent2">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1)</a:t>
            </a:r>
            <a:endParaRPr lang="en-US" sz="1000" dirty="0">
              <a:solidFill>
                <a:srgbClr val="800000"/>
              </a:solidFill>
            </a:endParaRPr>
          </a:p>
        </p:txBody>
      </p:sp>
      <p:sp>
        <p:nvSpPr>
          <p:cNvPr id="95" name="Rounded Rectangular Callout 94"/>
          <p:cNvSpPr/>
          <p:nvPr/>
        </p:nvSpPr>
        <p:spPr>
          <a:xfrm>
            <a:off x="8093260" y="2229506"/>
            <a:ext cx="803651" cy="238107"/>
          </a:xfrm>
          <a:prstGeom prst="wedgeRoundRectCallout">
            <a:avLst>
              <a:gd name="adj1" fmla="val -41427"/>
              <a:gd name="adj2" fmla="val 141549"/>
              <a:gd name="adj3" fmla="val 16667"/>
            </a:avLst>
          </a:prstGeom>
          <a:solidFill>
            <a:schemeClr val="accent2">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1)</a:t>
            </a:r>
            <a:endParaRPr lang="en-US" sz="1000" dirty="0">
              <a:solidFill>
                <a:srgbClr val="800000"/>
              </a:solidFill>
            </a:endParaRPr>
          </a:p>
        </p:txBody>
      </p:sp>
      <p:pic>
        <p:nvPicPr>
          <p:cNvPr id="96" name="Picture 95"/>
          <p:cNvPicPr>
            <a:picLocks noChangeAspect="1"/>
          </p:cNvPicPr>
          <p:nvPr/>
        </p:nvPicPr>
        <p:blipFill>
          <a:blip r:embed="rId3" cstate="print"/>
          <a:srcRect l="5400" t="3429" r="3600" b="6857"/>
          <a:stretch>
            <a:fillRect/>
          </a:stretch>
        </p:blipFill>
        <p:spPr>
          <a:xfrm>
            <a:off x="4873247" y="3670457"/>
            <a:ext cx="462280" cy="478535"/>
          </a:xfrm>
          <a:prstGeom prst="rect">
            <a:avLst/>
          </a:prstGeom>
        </p:spPr>
      </p:pic>
      <p:pic>
        <p:nvPicPr>
          <p:cNvPr id="97" name="Picture 96"/>
          <p:cNvPicPr>
            <a:picLocks noChangeAspect="1"/>
          </p:cNvPicPr>
          <p:nvPr/>
        </p:nvPicPr>
        <p:blipFill>
          <a:blip r:embed="rId3" cstate="print"/>
          <a:srcRect l="5400" t="3429" r="3600" b="6857"/>
          <a:stretch>
            <a:fillRect/>
          </a:stretch>
        </p:blipFill>
        <p:spPr>
          <a:xfrm>
            <a:off x="6384908" y="3674040"/>
            <a:ext cx="462280" cy="478535"/>
          </a:xfrm>
          <a:prstGeom prst="rect">
            <a:avLst/>
          </a:prstGeom>
        </p:spPr>
      </p:pic>
      <p:pic>
        <p:nvPicPr>
          <p:cNvPr id="98" name="Picture 97"/>
          <p:cNvPicPr>
            <a:picLocks noChangeAspect="1"/>
          </p:cNvPicPr>
          <p:nvPr/>
        </p:nvPicPr>
        <p:blipFill>
          <a:blip r:embed="rId3" cstate="print"/>
          <a:srcRect l="5400" t="3429" r="3600" b="6857"/>
          <a:stretch>
            <a:fillRect/>
          </a:stretch>
        </p:blipFill>
        <p:spPr>
          <a:xfrm>
            <a:off x="7926332" y="3677622"/>
            <a:ext cx="462280" cy="478535"/>
          </a:xfrm>
          <a:prstGeom prst="rect">
            <a:avLst/>
          </a:prstGeom>
        </p:spPr>
      </p:pic>
      <p:sp>
        <p:nvSpPr>
          <p:cNvPr id="100" name="Rounded Rectangular Callout 99"/>
          <p:cNvSpPr/>
          <p:nvPr/>
        </p:nvSpPr>
        <p:spPr>
          <a:xfrm>
            <a:off x="5067170" y="3241464"/>
            <a:ext cx="803651" cy="238107"/>
          </a:xfrm>
          <a:prstGeom prst="wedgeRoundRectCallout">
            <a:avLst>
              <a:gd name="adj1" fmla="val -41427"/>
              <a:gd name="adj2" fmla="val 141549"/>
              <a:gd name="adj3" fmla="val 16667"/>
            </a:avLst>
          </a:prstGeom>
          <a:solidFill>
            <a:schemeClr val="accent2">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1)</a:t>
            </a:r>
            <a:endParaRPr lang="en-US" sz="1000" dirty="0">
              <a:solidFill>
                <a:srgbClr val="800000"/>
              </a:solidFill>
            </a:endParaRPr>
          </a:p>
        </p:txBody>
      </p:sp>
      <p:sp>
        <p:nvSpPr>
          <p:cNvPr id="101" name="Rounded Rectangular Callout 100"/>
          <p:cNvSpPr/>
          <p:nvPr/>
        </p:nvSpPr>
        <p:spPr>
          <a:xfrm>
            <a:off x="8106757" y="3254968"/>
            <a:ext cx="803651" cy="238107"/>
          </a:xfrm>
          <a:prstGeom prst="wedgeRoundRectCallout">
            <a:avLst>
              <a:gd name="adj1" fmla="val -41427"/>
              <a:gd name="adj2" fmla="val 141549"/>
              <a:gd name="adj3" fmla="val 16667"/>
            </a:avLst>
          </a:prstGeom>
          <a:solidFill>
            <a:schemeClr val="accent2">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1)</a:t>
            </a:r>
            <a:endParaRPr lang="en-US" sz="1000" dirty="0">
              <a:solidFill>
                <a:srgbClr val="800000"/>
              </a:solidFill>
            </a:endParaRPr>
          </a:p>
        </p:txBody>
      </p:sp>
      <p:pic>
        <p:nvPicPr>
          <p:cNvPr id="102" name="Picture 101"/>
          <p:cNvPicPr>
            <a:picLocks noChangeAspect="1"/>
          </p:cNvPicPr>
          <p:nvPr/>
        </p:nvPicPr>
        <p:blipFill>
          <a:blip r:embed="rId4" cstate="print"/>
          <a:stretch>
            <a:fillRect/>
          </a:stretch>
        </p:blipFill>
        <p:spPr>
          <a:xfrm>
            <a:off x="5456559" y="5295649"/>
            <a:ext cx="650240" cy="650240"/>
          </a:xfrm>
          <a:prstGeom prst="rect">
            <a:avLst/>
          </a:prstGeom>
        </p:spPr>
      </p:pic>
      <p:sp>
        <p:nvSpPr>
          <p:cNvPr id="106" name="Cloud Callout 105"/>
          <p:cNvSpPr/>
          <p:nvPr/>
        </p:nvSpPr>
        <p:spPr>
          <a:xfrm>
            <a:off x="4127380" y="4901052"/>
            <a:ext cx="1190592" cy="654797"/>
          </a:xfrm>
          <a:prstGeom prst="cloudCallout">
            <a:avLst>
              <a:gd name="adj1" fmla="val 62500"/>
              <a:gd name="adj2" fmla="val 42802"/>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800000"/>
                </a:solidFill>
              </a:rPr>
              <a:t>(Beach, 2)</a:t>
            </a:r>
          </a:p>
          <a:p>
            <a:pPr algn="ctr"/>
            <a:r>
              <a:rPr lang="en-US" sz="1000" dirty="0" smtClean="0">
                <a:solidFill>
                  <a:srgbClr val="800000"/>
                </a:solidFill>
              </a:rPr>
              <a:t>(Beach, 1)</a:t>
            </a:r>
          </a:p>
          <a:p>
            <a:pPr algn="ctr"/>
            <a:r>
              <a:rPr lang="en-US" sz="1000" dirty="0" smtClean="0">
                <a:solidFill>
                  <a:srgbClr val="800000"/>
                </a:solidFill>
              </a:rPr>
              <a:t>(Beach, 2)</a:t>
            </a:r>
            <a:endParaRPr lang="en-US" sz="1000" dirty="0">
              <a:solidFill>
                <a:srgbClr val="800000"/>
              </a:solidFill>
            </a:endParaRPr>
          </a:p>
        </p:txBody>
      </p:sp>
      <p:pic>
        <p:nvPicPr>
          <p:cNvPr id="107" name="Picture 106"/>
          <p:cNvPicPr>
            <a:picLocks noChangeAspect="1"/>
          </p:cNvPicPr>
          <p:nvPr/>
        </p:nvPicPr>
        <p:blipFill>
          <a:blip r:embed="rId5" cstate="print"/>
          <a:stretch>
            <a:fillRect/>
          </a:stretch>
        </p:blipFill>
        <p:spPr>
          <a:xfrm>
            <a:off x="6913388" y="5317316"/>
            <a:ext cx="762000" cy="763270"/>
          </a:xfrm>
          <a:prstGeom prst="rect">
            <a:avLst/>
          </a:prstGeom>
        </p:spPr>
      </p:pic>
      <p:sp>
        <p:nvSpPr>
          <p:cNvPr id="108" name="Rectangular Callout 107"/>
          <p:cNvSpPr/>
          <p:nvPr/>
        </p:nvSpPr>
        <p:spPr>
          <a:xfrm>
            <a:off x="7609864" y="4881210"/>
            <a:ext cx="1121149" cy="426610"/>
          </a:xfrm>
          <a:prstGeom prst="wedgeRectCallout">
            <a:avLst>
              <a:gd name="adj1" fmla="val -55448"/>
              <a:gd name="adj2" fmla="val 97384"/>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800000"/>
                </a:solidFill>
              </a:rPr>
              <a:t>(Beach, 5)</a:t>
            </a:r>
            <a:endParaRPr lang="en-US" sz="1400" dirty="0">
              <a:solidFill>
                <a:srgbClr val="800000"/>
              </a:solidFill>
            </a:endParaRPr>
          </a:p>
        </p:txBody>
      </p:sp>
      <p:sp>
        <p:nvSpPr>
          <p:cNvPr id="109" name="TextBox 108"/>
          <p:cNvSpPr txBox="1"/>
          <p:nvPr/>
        </p:nvSpPr>
        <p:spPr>
          <a:xfrm>
            <a:off x="4454792" y="5595532"/>
            <a:ext cx="833416" cy="276999"/>
          </a:xfrm>
          <a:prstGeom prst="rect">
            <a:avLst/>
          </a:prstGeom>
          <a:noFill/>
        </p:spPr>
        <p:txBody>
          <a:bodyPr wrap="square" rtlCol="0">
            <a:spAutoFit/>
          </a:bodyPr>
          <a:lstStyle/>
          <a:p>
            <a:r>
              <a:rPr lang="en-US" sz="1200" i="1" dirty="0" smtClean="0">
                <a:solidFill>
                  <a:srgbClr val="800000"/>
                </a:solidFill>
              </a:rPr>
              <a:t>transition</a:t>
            </a:r>
            <a:endParaRPr lang="en-US" sz="1200" i="1" dirty="0">
              <a:solidFill>
                <a:srgbClr val="800000"/>
              </a:solidFill>
            </a:endParaRPr>
          </a:p>
        </p:txBody>
      </p:sp>
      <p:sp>
        <p:nvSpPr>
          <p:cNvPr id="110" name="TextBox 109"/>
          <p:cNvSpPr txBox="1"/>
          <p:nvPr/>
        </p:nvSpPr>
        <p:spPr>
          <a:xfrm>
            <a:off x="7573753" y="5589194"/>
            <a:ext cx="833416" cy="276999"/>
          </a:xfrm>
          <a:prstGeom prst="rect">
            <a:avLst/>
          </a:prstGeom>
          <a:noFill/>
        </p:spPr>
        <p:txBody>
          <a:bodyPr wrap="square" rtlCol="0">
            <a:spAutoFit/>
          </a:bodyPr>
          <a:lstStyle/>
          <a:p>
            <a:r>
              <a:rPr lang="en-US" sz="1200" i="1" dirty="0" smtClean="0">
                <a:solidFill>
                  <a:srgbClr val="800000"/>
                </a:solidFill>
              </a:rPr>
              <a:t>finalize</a:t>
            </a:r>
            <a:endParaRPr lang="en-US" sz="1200" i="1" dirty="0">
              <a:solidFill>
                <a:srgbClr val="800000"/>
              </a:solidFill>
            </a:endParaRPr>
          </a:p>
        </p:txBody>
      </p:sp>
      <p:cxnSp>
        <p:nvCxnSpPr>
          <p:cNvPr id="112" name="Straight Arrow Connector 111"/>
          <p:cNvCxnSpPr>
            <a:stCxn id="102" idx="3"/>
            <a:endCxn id="107" idx="1"/>
          </p:cNvCxnSpPr>
          <p:nvPr/>
        </p:nvCxnSpPr>
        <p:spPr>
          <a:xfrm>
            <a:off x="6106799" y="5620769"/>
            <a:ext cx="806589" cy="78182"/>
          </a:xfrm>
          <a:prstGeom prst="straightConnector1">
            <a:avLst/>
          </a:prstGeom>
          <a:ln>
            <a:solidFill>
              <a:schemeClr val="accent6"/>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863661" y="4742312"/>
            <a:ext cx="1319574" cy="461665"/>
          </a:xfrm>
          <a:prstGeom prst="rect">
            <a:avLst/>
          </a:prstGeom>
          <a:noFill/>
        </p:spPr>
        <p:txBody>
          <a:bodyPr wrap="square" rtlCol="0">
            <a:spAutoFit/>
          </a:bodyPr>
          <a:lstStyle/>
          <a:p>
            <a:r>
              <a:rPr lang="en-US" dirty="0" smtClean="0">
                <a:solidFill>
                  <a:srgbClr val="800000"/>
                </a:solidFill>
              </a:rPr>
              <a:t>Reduce</a:t>
            </a:r>
            <a:endParaRPr lang="en-US" dirty="0">
              <a:solidFill>
                <a:srgbClr val="800000"/>
              </a:solidFill>
            </a:endParaRPr>
          </a:p>
        </p:txBody>
      </p:sp>
      <p:sp>
        <p:nvSpPr>
          <p:cNvPr id="115" name="TextBox 114"/>
          <p:cNvSpPr txBox="1"/>
          <p:nvPr/>
        </p:nvSpPr>
        <p:spPr>
          <a:xfrm>
            <a:off x="6303795" y="866723"/>
            <a:ext cx="938977" cy="461665"/>
          </a:xfrm>
          <a:prstGeom prst="rect">
            <a:avLst/>
          </a:prstGeom>
          <a:noFill/>
        </p:spPr>
        <p:txBody>
          <a:bodyPr wrap="square" rtlCol="0">
            <a:spAutoFit/>
          </a:bodyPr>
          <a:lstStyle/>
          <a:p>
            <a:r>
              <a:rPr lang="en-US" dirty="0" smtClean="0">
                <a:solidFill>
                  <a:srgbClr val="800000"/>
                </a:solidFill>
              </a:rPr>
              <a:t>Map</a:t>
            </a:r>
            <a:endParaRPr lang="en-US" dirty="0">
              <a:solidFill>
                <a:srgbClr val="800000"/>
              </a:solidFill>
            </a:endParaRPr>
          </a:p>
        </p:txBody>
      </p:sp>
      <p:sp>
        <p:nvSpPr>
          <p:cNvPr id="103" name="Rounded Rectangle 102"/>
          <p:cNvSpPr/>
          <p:nvPr/>
        </p:nvSpPr>
        <p:spPr>
          <a:xfrm>
            <a:off x="3148728" y="1501678"/>
            <a:ext cx="595297" cy="813535"/>
          </a:xfrm>
          <a:prstGeom prst="roundRect">
            <a:avLst/>
          </a:prstGeom>
          <a:solidFill>
            <a:schemeClr val="accent4">
              <a:lumMod val="60000"/>
              <a:lumOff val="40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Freeform 103"/>
          <p:cNvSpPr>
            <a:spLocks noChangeAspect="1"/>
          </p:cNvSpPr>
          <p:nvPr/>
        </p:nvSpPr>
        <p:spPr>
          <a:xfrm>
            <a:off x="3251522" y="1634236"/>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5" name="Freeform 104"/>
          <p:cNvSpPr>
            <a:spLocks noChangeAspect="1"/>
          </p:cNvSpPr>
          <p:nvPr/>
        </p:nvSpPr>
        <p:spPr>
          <a:xfrm>
            <a:off x="3271365" y="1814778"/>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1" name="Freeform 110"/>
          <p:cNvSpPr>
            <a:spLocks noChangeAspect="1"/>
          </p:cNvSpPr>
          <p:nvPr/>
        </p:nvSpPr>
        <p:spPr>
          <a:xfrm>
            <a:off x="3281286" y="1963657"/>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6" name="Freeform 115"/>
          <p:cNvSpPr>
            <a:spLocks noChangeAspect="1"/>
          </p:cNvSpPr>
          <p:nvPr/>
        </p:nvSpPr>
        <p:spPr>
          <a:xfrm>
            <a:off x="3274941" y="2145759"/>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7" name="Rounded Rectangle 116"/>
          <p:cNvSpPr/>
          <p:nvPr/>
        </p:nvSpPr>
        <p:spPr>
          <a:xfrm>
            <a:off x="2980061" y="1422308"/>
            <a:ext cx="595297" cy="813535"/>
          </a:xfrm>
          <a:prstGeom prst="roundRect">
            <a:avLst/>
          </a:prstGeom>
          <a:solidFill>
            <a:schemeClr val="accent4">
              <a:lumMod val="60000"/>
              <a:lumOff val="40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Freeform 117"/>
          <p:cNvSpPr>
            <a:spLocks noChangeAspect="1"/>
          </p:cNvSpPr>
          <p:nvPr/>
        </p:nvSpPr>
        <p:spPr>
          <a:xfrm>
            <a:off x="3082855" y="1554866"/>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9" name="Freeform 118"/>
          <p:cNvSpPr>
            <a:spLocks noChangeAspect="1"/>
          </p:cNvSpPr>
          <p:nvPr/>
        </p:nvSpPr>
        <p:spPr>
          <a:xfrm>
            <a:off x="3102698" y="1735408"/>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0" name="Freeform 119"/>
          <p:cNvSpPr>
            <a:spLocks noChangeAspect="1"/>
          </p:cNvSpPr>
          <p:nvPr/>
        </p:nvSpPr>
        <p:spPr>
          <a:xfrm>
            <a:off x="3112619" y="1884287"/>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1" name="Freeform 120"/>
          <p:cNvSpPr>
            <a:spLocks noChangeAspect="1"/>
          </p:cNvSpPr>
          <p:nvPr/>
        </p:nvSpPr>
        <p:spPr>
          <a:xfrm>
            <a:off x="3106274" y="2066389"/>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2" name="Rounded Rectangle 121"/>
          <p:cNvSpPr/>
          <p:nvPr/>
        </p:nvSpPr>
        <p:spPr>
          <a:xfrm>
            <a:off x="2801472" y="1303254"/>
            <a:ext cx="595297" cy="813535"/>
          </a:xfrm>
          <a:prstGeom prst="roundRect">
            <a:avLst/>
          </a:prstGeom>
          <a:solidFill>
            <a:schemeClr val="accent4">
              <a:lumMod val="60000"/>
              <a:lumOff val="40000"/>
              <a:alpha val="4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3" name="Freeform 122"/>
          <p:cNvSpPr>
            <a:spLocks noChangeAspect="1"/>
          </p:cNvSpPr>
          <p:nvPr/>
        </p:nvSpPr>
        <p:spPr>
          <a:xfrm>
            <a:off x="2904266" y="1435812"/>
            <a:ext cx="416707" cy="48052"/>
          </a:xfrm>
          <a:custGeom>
            <a:avLst/>
            <a:gdLst>
              <a:gd name="connsiteX0" fmla="*/ 0 w 2083537"/>
              <a:gd name="connsiteY0" fmla="*/ 228186 h 240260"/>
              <a:gd name="connsiteX1" fmla="*/ 198432 w 2083537"/>
              <a:gd name="connsiteY1" fmla="*/ 208344 h 240260"/>
              <a:gd name="connsiteX2" fmla="*/ 257962 w 2083537"/>
              <a:gd name="connsiteY2" fmla="*/ 198423 h 240260"/>
              <a:gd name="connsiteX3" fmla="*/ 317492 w 2083537"/>
              <a:gd name="connsiteY3" fmla="*/ 168660 h 240260"/>
              <a:gd name="connsiteX4" fmla="*/ 367100 w 2083537"/>
              <a:gd name="connsiteY4" fmla="*/ 148817 h 240260"/>
              <a:gd name="connsiteX5" fmla="*/ 436551 w 2083537"/>
              <a:gd name="connsiteY5" fmla="*/ 99211 h 240260"/>
              <a:gd name="connsiteX6" fmla="*/ 436551 w 2083537"/>
              <a:gd name="connsiteY6" fmla="*/ 0 h 240260"/>
              <a:gd name="connsiteX7" fmla="*/ 416708 w 2083537"/>
              <a:gd name="connsiteY7" fmla="*/ 59527 h 240260"/>
              <a:gd name="connsiteX8" fmla="*/ 456394 w 2083537"/>
              <a:gd name="connsiteY8" fmla="*/ 109133 h 240260"/>
              <a:gd name="connsiteX9" fmla="*/ 496080 w 2083537"/>
              <a:gd name="connsiteY9" fmla="*/ 119054 h 240260"/>
              <a:gd name="connsiteX10" fmla="*/ 863180 w 2083537"/>
              <a:gd name="connsiteY10" fmla="*/ 138896 h 240260"/>
              <a:gd name="connsiteX11" fmla="*/ 912788 w 2083537"/>
              <a:gd name="connsiteY11" fmla="*/ 188502 h 240260"/>
              <a:gd name="connsiteX12" fmla="*/ 942553 w 2083537"/>
              <a:gd name="connsiteY12" fmla="*/ 208344 h 240260"/>
              <a:gd name="connsiteX13" fmla="*/ 1041769 w 2083537"/>
              <a:gd name="connsiteY13" fmla="*/ 228186 h 240260"/>
              <a:gd name="connsiteX14" fmla="*/ 1240201 w 2083537"/>
              <a:gd name="connsiteY14" fmla="*/ 178581 h 240260"/>
              <a:gd name="connsiteX15" fmla="*/ 1309652 w 2083537"/>
              <a:gd name="connsiteY15" fmla="*/ 158738 h 240260"/>
              <a:gd name="connsiteX16" fmla="*/ 1339417 w 2083537"/>
              <a:gd name="connsiteY16" fmla="*/ 138896 h 240260"/>
              <a:gd name="connsiteX17" fmla="*/ 1418790 w 2083537"/>
              <a:gd name="connsiteY17" fmla="*/ 148817 h 240260"/>
              <a:gd name="connsiteX18" fmla="*/ 1478319 w 2083537"/>
              <a:gd name="connsiteY18" fmla="*/ 198423 h 240260"/>
              <a:gd name="connsiteX19" fmla="*/ 1518006 w 2083537"/>
              <a:gd name="connsiteY19" fmla="*/ 208344 h 240260"/>
              <a:gd name="connsiteX20" fmla="*/ 1547771 w 2083537"/>
              <a:gd name="connsiteY20" fmla="*/ 218265 h 240260"/>
              <a:gd name="connsiteX21" fmla="*/ 1766046 w 2083537"/>
              <a:gd name="connsiteY21" fmla="*/ 208344 h 240260"/>
              <a:gd name="connsiteX22" fmla="*/ 1815654 w 2083537"/>
              <a:gd name="connsiteY22" fmla="*/ 158738 h 240260"/>
              <a:gd name="connsiteX23" fmla="*/ 2004165 w 2083537"/>
              <a:gd name="connsiteY23" fmla="*/ 138896 h 240260"/>
              <a:gd name="connsiteX24" fmla="*/ 2083537 w 2083537"/>
              <a:gd name="connsiteY24" fmla="*/ 158738 h 2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83537" h="240260">
                <a:moveTo>
                  <a:pt x="0" y="228186"/>
                </a:moveTo>
                <a:lnTo>
                  <a:pt x="198432" y="208344"/>
                </a:lnTo>
                <a:cubicBezTo>
                  <a:pt x="218416" y="206038"/>
                  <a:pt x="238877" y="204784"/>
                  <a:pt x="257962" y="198423"/>
                </a:cubicBezTo>
                <a:cubicBezTo>
                  <a:pt x="279009" y="191408"/>
                  <a:pt x="297295" y="177840"/>
                  <a:pt x="317492" y="168660"/>
                </a:cubicBezTo>
                <a:cubicBezTo>
                  <a:pt x="333706" y="161291"/>
                  <a:pt x="351170" y="156782"/>
                  <a:pt x="367100" y="148817"/>
                </a:cubicBezTo>
                <a:cubicBezTo>
                  <a:pt x="413206" y="125765"/>
                  <a:pt x="408662" y="127100"/>
                  <a:pt x="436551" y="99211"/>
                </a:cubicBezTo>
                <a:cubicBezTo>
                  <a:pt x="438985" y="89477"/>
                  <a:pt x="466958" y="0"/>
                  <a:pt x="436551" y="0"/>
                </a:cubicBezTo>
                <a:cubicBezTo>
                  <a:pt x="415635" y="0"/>
                  <a:pt x="416708" y="59527"/>
                  <a:pt x="416708" y="59527"/>
                </a:cubicBezTo>
                <a:cubicBezTo>
                  <a:pt x="423718" y="70041"/>
                  <a:pt x="442258" y="102065"/>
                  <a:pt x="456394" y="109133"/>
                </a:cubicBezTo>
                <a:cubicBezTo>
                  <a:pt x="468590" y="115231"/>
                  <a:pt x="482709" y="116380"/>
                  <a:pt x="496080" y="119054"/>
                </a:cubicBezTo>
                <a:cubicBezTo>
                  <a:pt x="624854" y="144807"/>
                  <a:pt x="698352" y="133579"/>
                  <a:pt x="863180" y="138896"/>
                </a:cubicBezTo>
                <a:cubicBezTo>
                  <a:pt x="879716" y="155431"/>
                  <a:pt x="895189" y="173103"/>
                  <a:pt x="912788" y="188502"/>
                </a:cubicBezTo>
                <a:cubicBezTo>
                  <a:pt x="921762" y="196354"/>
                  <a:pt x="931593" y="203647"/>
                  <a:pt x="942553" y="208344"/>
                </a:cubicBezTo>
                <a:cubicBezTo>
                  <a:pt x="961391" y="216417"/>
                  <a:pt x="1028339" y="225948"/>
                  <a:pt x="1041769" y="228186"/>
                </a:cubicBezTo>
                <a:cubicBezTo>
                  <a:pt x="1329768" y="189788"/>
                  <a:pt x="1101416" y="240260"/>
                  <a:pt x="1240201" y="178581"/>
                </a:cubicBezTo>
                <a:cubicBezTo>
                  <a:pt x="1297440" y="153143"/>
                  <a:pt x="1261270" y="182928"/>
                  <a:pt x="1309652" y="158738"/>
                </a:cubicBezTo>
                <a:cubicBezTo>
                  <a:pt x="1320317" y="153406"/>
                  <a:pt x="1329495" y="145510"/>
                  <a:pt x="1339417" y="138896"/>
                </a:cubicBezTo>
                <a:cubicBezTo>
                  <a:pt x="1365875" y="142203"/>
                  <a:pt x="1394282" y="138314"/>
                  <a:pt x="1418790" y="148817"/>
                </a:cubicBezTo>
                <a:cubicBezTo>
                  <a:pt x="1442531" y="158991"/>
                  <a:pt x="1456170" y="185134"/>
                  <a:pt x="1478319" y="198423"/>
                </a:cubicBezTo>
                <a:cubicBezTo>
                  <a:pt x="1490012" y="205438"/>
                  <a:pt x="1504895" y="204598"/>
                  <a:pt x="1518006" y="208344"/>
                </a:cubicBezTo>
                <a:cubicBezTo>
                  <a:pt x="1528062" y="211217"/>
                  <a:pt x="1537849" y="214958"/>
                  <a:pt x="1547771" y="218265"/>
                </a:cubicBezTo>
                <a:cubicBezTo>
                  <a:pt x="1620529" y="214958"/>
                  <a:pt x="1693731" y="217021"/>
                  <a:pt x="1766046" y="208344"/>
                </a:cubicBezTo>
                <a:cubicBezTo>
                  <a:pt x="1904746" y="191701"/>
                  <a:pt x="1690184" y="188611"/>
                  <a:pt x="1815654" y="158738"/>
                </a:cubicBezTo>
                <a:cubicBezTo>
                  <a:pt x="1877120" y="144104"/>
                  <a:pt x="1941328" y="145510"/>
                  <a:pt x="2004165" y="138896"/>
                </a:cubicBezTo>
                <a:cubicBezTo>
                  <a:pt x="2070988" y="150033"/>
                  <a:pt x="2045701" y="139821"/>
                  <a:pt x="2083537" y="158738"/>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4" name="Freeform 123"/>
          <p:cNvSpPr>
            <a:spLocks noChangeAspect="1"/>
          </p:cNvSpPr>
          <p:nvPr/>
        </p:nvSpPr>
        <p:spPr>
          <a:xfrm>
            <a:off x="2924109" y="1616354"/>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5" name="Freeform 124"/>
          <p:cNvSpPr>
            <a:spLocks noChangeAspect="1"/>
          </p:cNvSpPr>
          <p:nvPr/>
        </p:nvSpPr>
        <p:spPr>
          <a:xfrm>
            <a:off x="2934030" y="1765233"/>
            <a:ext cx="375037" cy="47217"/>
          </a:xfrm>
          <a:custGeom>
            <a:avLst/>
            <a:gdLst>
              <a:gd name="connsiteX0" fmla="*/ 0 w 1875183"/>
              <a:gd name="connsiteY0" fmla="*/ 216244 h 236086"/>
              <a:gd name="connsiteX1" fmla="*/ 59529 w 1875183"/>
              <a:gd name="connsiteY1" fmla="*/ 206323 h 236086"/>
              <a:gd name="connsiteX2" fmla="*/ 109137 w 1875183"/>
              <a:gd name="connsiteY2" fmla="*/ 186480 h 236086"/>
              <a:gd name="connsiteX3" fmla="*/ 138902 w 1875183"/>
              <a:gd name="connsiteY3" fmla="*/ 176559 h 236086"/>
              <a:gd name="connsiteX4" fmla="*/ 148824 w 1875183"/>
              <a:gd name="connsiteY4" fmla="*/ 146796 h 236086"/>
              <a:gd name="connsiteX5" fmla="*/ 208353 w 1875183"/>
              <a:gd name="connsiteY5" fmla="*/ 156717 h 236086"/>
              <a:gd name="connsiteX6" fmla="*/ 317491 w 1875183"/>
              <a:gd name="connsiteY6" fmla="*/ 136875 h 236086"/>
              <a:gd name="connsiteX7" fmla="*/ 347256 w 1875183"/>
              <a:gd name="connsiteY7" fmla="*/ 97190 h 236086"/>
              <a:gd name="connsiteX8" fmla="*/ 377021 w 1875183"/>
              <a:gd name="connsiteY8" fmla="*/ 77348 h 236086"/>
              <a:gd name="connsiteX9" fmla="*/ 416707 w 1875183"/>
              <a:gd name="connsiteY9" fmla="*/ 136875 h 236086"/>
              <a:gd name="connsiteX10" fmla="*/ 476237 w 1875183"/>
              <a:gd name="connsiteY10" fmla="*/ 176559 h 236086"/>
              <a:gd name="connsiteX11" fmla="*/ 506002 w 1875183"/>
              <a:gd name="connsiteY11" fmla="*/ 196402 h 236086"/>
              <a:gd name="connsiteX12" fmla="*/ 585374 w 1875183"/>
              <a:gd name="connsiteY12" fmla="*/ 176559 h 236086"/>
              <a:gd name="connsiteX13" fmla="*/ 654826 w 1875183"/>
              <a:gd name="connsiteY13" fmla="*/ 196402 h 236086"/>
              <a:gd name="connsiteX14" fmla="*/ 684590 w 1875183"/>
              <a:gd name="connsiteY14" fmla="*/ 216244 h 236086"/>
              <a:gd name="connsiteX15" fmla="*/ 714355 w 1875183"/>
              <a:gd name="connsiteY15" fmla="*/ 226165 h 236086"/>
              <a:gd name="connsiteX16" fmla="*/ 823493 w 1875183"/>
              <a:gd name="connsiteY16" fmla="*/ 216244 h 236086"/>
              <a:gd name="connsiteX17" fmla="*/ 853258 w 1875183"/>
              <a:gd name="connsiteY17" fmla="*/ 196402 h 236086"/>
              <a:gd name="connsiteX18" fmla="*/ 892944 w 1875183"/>
              <a:gd name="connsiteY18" fmla="*/ 166638 h 236086"/>
              <a:gd name="connsiteX19" fmla="*/ 922709 w 1875183"/>
              <a:gd name="connsiteY19" fmla="*/ 146796 h 236086"/>
              <a:gd name="connsiteX20" fmla="*/ 952474 w 1875183"/>
              <a:gd name="connsiteY20" fmla="*/ 117032 h 236086"/>
              <a:gd name="connsiteX21" fmla="*/ 1002082 w 1875183"/>
              <a:gd name="connsiteY21" fmla="*/ 126953 h 236086"/>
              <a:gd name="connsiteX22" fmla="*/ 1071533 w 1875183"/>
              <a:gd name="connsiteY22" fmla="*/ 166638 h 236086"/>
              <a:gd name="connsiteX23" fmla="*/ 1081455 w 1875183"/>
              <a:gd name="connsiteY23" fmla="*/ 196402 h 236086"/>
              <a:gd name="connsiteX24" fmla="*/ 1200514 w 1875183"/>
              <a:gd name="connsiteY24" fmla="*/ 226165 h 236086"/>
              <a:gd name="connsiteX25" fmla="*/ 1230279 w 1875183"/>
              <a:gd name="connsiteY25" fmla="*/ 236086 h 236086"/>
              <a:gd name="connsiteX26" fmla="*/ 1279887 w 1875183"/>
              <a:gd name="connsiteY26" fmla="*/ 226165 h 236086"/>
              <a:gd name="connsiteX27" fmla="*/ 1309652 w 1875183"/>
              <a:gd name="connsiteY27" fmla="*/ 166638 h 236086"/>
              <a:gd name="connsiteX28" fmla="*/ 1359260 w 1875183"/>
              <a:gd name="connsiteY28" fmla="*/ 117032 h 236086"/>
              <a:gd name="connsiteX29" fmla="*/ 1379103 w 1875183"/>
              <a:gd name="connsiteY29" fmla="*/ 87269 h 236086"/>
              <a:gd name="connsiteX30" fmla="*/ 1408868 w 1875183"/>
              <a:gd name="connsiteY30" fmla="*/ 57505 h 236086"/>
              <a:gd name="connsiteX31" fmla="*/ 1448554 w 1875183"/>
              <a:gd name="connsiteY31" fmla="*/ 7900 h 236086"/>
              <a:gd name="connsiteX32" fmla="*/ 1478319 w 1875183"/>
              <a:gd name="connsiteY32" fmla="*/ 17821 h 236086"/>
              <a:gd name="connsiteX33" fmla="*/ 1508084 w 1875183"/>
              <a:gd name="connsiteY33" fmla="*/ 136875 h 236086"/>
              <a:gd name="connsiteX34" fmla="*/ 1557692 w 1875183"/>
              <a:gd name="connsiteY34" fmla="*/ 196402 h 236086"/>
              <a:gd name="connsiteX35" fmla="*/ 1597378 w 1875183"/>
              <a:gd name="connsiteY35" fmla="*/ 206323 h 236086"/>
              <a:gd name="connsiteX36" fmla="*/ 1676751 w 1875183"/>
              <a:gd name="connsiteY36" fmla="*/ 206323 h 236086"/>
              <a:gd name="connsiteX37" fmla="*/ 1795810 w 1875183"/>
              <a:gd name="connsiteY37" fmla="*/ 166638 h 236086"/>
              <a:gd name="connsiteX38" fmla="*/ 1855340 w 1875183"/>
              <a:gd name="connsiteY38" fmla="*/ 146796 h 236086"/>
              <a:gd name="connsiteX39" fmla="*/ 1875183 w 1875183"/>
              <a:gd name="connsiteY39" fmla="*/ 166638 h 23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75183" h="236086">
                <a:moveTo>
                  <a:pt x="0" y="216244"/>
                </a:moveTo>
                <a:cubicBezTo>
                  <a:pt x="19843" y="212937"/>
                  <a:pt x="40121" y="211616"/>
                  <a:pt x="59529" y="206323"/>
                </a:cubicBezTo>
                <a:cubicBezTo>
                  <a:pt x="76711" y="201637"/>
                  <a:pt x="92461" y="192733"/>
                  <a:pt x="109137" y="186480"/>
                </a:cubicBezTo>
                <a:cubicBezTo>
                  <a:pt x="118929" y="182808"/>
                  <a:pt x="128980" y="179866"/>
                  <a:pt x="138902" y="176559"/>
                </a:cubicBezTo>
                <a:cubicBezTo>
                  <a:pt x="142209" y="166638"/>
                  <a:pt x="138769" y="149669"/>
                  <a:pt x="148824" y="146796"/>
                </a:cubicBezTo>
                <a:cubicBezTo>
                  <a:pt x="168167" y="141270"/>
                  <a:pt x="188271" y="157898"/>
                  <a:pt x="208353" y="156717"/>
                </a:cubicBezTo>
                <a:cubicBezTo>
                  <a:pt x="245265" y="154546"/>
                  <a:pt x="281112" y="143489"/>
                  <a:pt x="317491" y="136875"/>
                </a:cubicBezTo>
                <a:cubicBezTo>
                  <a:pt x="327413" y="123647"/>
                  <a:pt x="335563" y="108882"/>
                  <a:pt x="347256" y="97190"/>
                </a:cubicBezTo>
                <a:cubicBezTo>
                  <a:pt x="355688" y="88759"/>
                  <a:pt x="366668" y="71432"/>
                  <a:pt x="377021" y="77348"/>
                </a:cubicBezTo>
                <a:cubicBezTo>
                  <a:pt x="397727" y="89180"/>
                  <a:pt x="399844" y="120013"/>
                  <a:pt x="416707" y="136875"/>
                </a:cubicBezTo>
                <a:cubicBezTo>
                  <a:pt x="453867" y="174033"/>
                  <a:pt x="433161" y="162201"/>
                  <a:pt x="476237" y="176559"/>
                </a:cubicBezTo>
                <a:cubicBezTo>
                  <a:pt x="486159" y="183173"/>
                  <a:pt x="494170" y="194923"/>
                  <a:pt x="506002" y="196402"/>
                </a:cubicBezTo>
                <a:cubicBezTo>
                  <a:pt x="523415" y="198578"/>
                  <a:pt x="565937" y="183038"/>
                  <a:pt x="585374" y="176559"/>
                </a:cubicBezTo>
                <a:cubicBezTo>
                  <a:pt x="608525" y="183173"/>
                  <a:pt x="632471" y="187460"/>
                  <a:pt x="654826" y="196402"/>
                </a:cubicBezTo>
                <a:cubicBezTo>
                  <a:pt x="665897" y="200830"/>
                  <a:pt x="673925" y="210912"/>
                  <a:pt x="684590" y="216244"/>
                </a:cubicBezTo>
                <a:cubicBezTo>
                  <a:pt x="693944" y="220921"/>
                  <a:pt x="704433" y="222858"/>
                  <a:pt x="714355" y="226165"/>
                </a:cubicBezTo>
                <a:cubicBezTo>
                  <a:pt x="750734" y="222858"/>
                  <a:pt x="787774" y="223897"/>
                  <a:pt x="823493" y="216244"/>
                </a:cubicBezTo>
                <a:cubicBezTo>
                  <a:pt x="835152" y="213746"/>
                  <a:pt x="843555" y="203333"/>
                  <a:pt x="853258" y="196402"/>
                </a:cubicBezTo>
                <a:cubicBezTo>
                  <a:pt x="866714" y="186791"/>
                  <a:pt x="879488" y="176249"/>
                  <a:pt x="892944" y="166638"/>
                </a:cubicBezTo>
                <a:cubicBezTo>
                  <a:pt x="902647" y="159707"/>
                  <a:pt x="913548" y="154429"/>
                  <a:pt x="922709" y="146796"/>
                </a:cubicBezTo>
                <a:cubicBezTo>
                  <a:pt x="933488" y="137814"/>
                  <a:pt x="942552" y="126953"/>
                  <a:pt x="952474" y="117032"/>
                </a:cubicBezTo>
                <a:cubicBezTo>
                  <a:pt x="969010" y="120339"/>
                  <a:pt x="986084" y="121620"/>
                  <a:pt x="1002082" y="126953"/>
                </a:cubicBezTo>
                <a:cubicBezTo>
                  <a:pt x="1027254" y="135343"/>
                  <a:pt x="1049762" y="152125"/>
                  <a:pt x="1071533" y="166638"/>
                </a:cubicBezTo>
                <a:cubicBezTo>
                  <a:pt x="1074840" y="176559"/>
                  <a:pt x="1074922" y="188236"/>
                  <a:pt x="1081455" y="196402"/>
                </a:cubicBezTo>
                <a:cubicBezTo>
                  <a:pt x="1108130" y="229743"/>
                  <a:pt x="1169714" y="222743"/>
                  <a:pt x="1200514" y="226165"/>
                </a:cubicBezTo>
                <a:cubicBezTo>
                  <a:pt x="1210436" y="229472"/>
                  <a:pt x="1219821" y="236086"/>
                  <a:pt x="1230279" y="236086"/>
                </a:cubicBezTo>
                <a:cubicBezTo>
                  <a:pt x="1247142" y="236086"/>
                  <a:pt x="1265245" y="234531"/>
                  <a:pt x="1279887" y="226165"/>
                </a:cubicBezTo>
                <a:cubicBezTo>
                  <a:pt x="1299790" y="214792"/>
                  <a:pt x="1300995" y="183952"/>
                  <a:pt x="1309652" y="166638"/>
                </a:cubicBezTo>
                <a:cubicBezTo>
                  <a:pt x="1326188" y="133568"/>
                  <a:pt x="1329496" y="136874"/>
                  <a:pt x="1359260" y="117032"/>
                </a:cubicBezTo>
                <a:cubicBezTo>
                  <a:pt x="1365874" y="107111"/>
                  <a:pt x="1371469" y="96429"/>
                  <a:pt x="1379103" y="87269"/>
                </a:cubicBezTo>
                <a:cubicBezTo>
                  <a:pt x="1388086" y="76490"/>
                  <a:pt x="1401085" y="69179"/>
                  <a:pt x="1408868" y="57505"/>
                </a:cubicBezTo>
                <a:cubicBezTo>
                  <a:pt x="1447206" y="0"/>
                  <a:pt x="1381985" y="52276"/>
                  <a:pt x="1448554" y="7900"/>
                </a:cubicBezTo>
                <a:cubicBezTo>
                  <a:pt x="1458476" y="11207"/>
                  <a:pt x="1472776" y="8953"/>
                  <a:pt x="1478319" y="17821"/>
                </a:cubicBezTo>
                <a:cubicBezTo>
                  <a:pt x="1504929" y="60396"/>
                  <a:pt x="1491945" y="93840"/>
                  <a:pt x="1508084" y="136875"/>
                </a:cubicBezTo>
                <a:cubicBezTo>
                  <a:pt x="1513688" y="151818"/>
                  <a:pt x="1545410" y="189384"/>
                  <a:pt x="1557692" y="196402"/>
                </a:cubicBezTo>
                <a:cubicBezTo>
                  <a:pt x="1569531" y="203167"/>
                  <a:pt x="1584149" y="203016"/>
                  <a:pt x="1597378" y="206323"/>
                </a:cubicBezTo>
                <a:cubicBezTo>
                  <a:pt x="1665782" y="183522"/>
                  <a:pt x="1642118" y="171690"/>
                  <a:pt x="1676751" y="206323"/>
                </a:cubicBezTo>
                <a:cubicBezTo>
                  <a:pt x="1808738" y="168613"/>
                  <a:pt x="1690256" y="205019"/>
                  <a:pt x="1795810" y="166638"/>
                </a:cubicBezTo>
                <a:cubicBezTo>
                  <a:pt x="1815467" y="159490"/>
                  <a:pt x="1840549" y="132006"/>
                  <a:pt x="1855340" y="146796"/>
                </a:cubicBezTo>
                <a:lnTo>
                  <a:pt x="1875183" y="166638"/>
                </a:ln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6" name="Freeform 125"/>
          <p:cNvSpPr>
            <a:spLocks noChangeAspect="1"/>
          </p:cNvSpPr>
          <p:nvPr/>
        </p:nvSpPr>
        <p:spPr>
          <a:xfrm>
            <a:off x="2927685" y="1947335"/>
            <a:ext cx="394880" cy="31355"/>
          </a:xfrm>
          <a:custGeom>
            <a:avLst/>
            <a:gdLst>
              <a:gd name="connsiteX0" fmla="*/ 0 w 1974399"/>
              <a:gd name="connsiteY0" fmla="*/ 47644 h 156777"/>
              <a:gd name="connsiteX1" fmla="*/ 19843 w 1974399"/>
              <a:gd name="connsiteY1" fmla="*/ 77408 h 156777"/>
              <a:gd name="connsiteX2" fmla="*/ 248040 w 1974399"/>
              <a:gd name="connsiteY2" fmla="*/ 107171 h 156777"/>
              <a:gd name="connsiteX3" fmla="*/ 287726 w 1974399"/>
              <a:gd name="connsiteY3" fmla="*/ 136935 h 156777"/>
              <a:gd name="connsiteX4" fmla="*/ 347256 w 1974399"/>
              <a:gd name="connsiteY4" fmla="*/ 156777 h 156777"/>
              <a:gd name="connsiteX5" fmla="*/ 426629 w 1974399"/>
              <a:gd name="connsiteY5" fmla="*/ 146856 h 156777"/>
              <a:gd name="connsiteX6" fmla="*/ 496080 w 1974399"/>
              <a:gd name="connsiteY6" fmla="*/ 117092 h 156777"/>
              <a:gd name="connsiteX7" fmla="*/ 595296 w 1974399"/>
              <a:gd name="connsiteY7" fmla="*/ 127013 h 156777"/>
              <a:gd name="connsiteX8" fmla="*/ 625061 w 1974399"/>
              <a:gd name="connsiteY8" fmla="*/ 146856 h 156777"/>
              <a:gd name="connsiteX9" fmla="*/ 674669 w 1974399"/>
              <a:gd name="connsiteY9" fmla="*/ 136935 h 156777"/>
              <a:gd name="connsiteX10" fmla="*/ 754042 w 1974399"/>
              <a:gd name="connsiteY10" fmla="*/ 107171 h 156777"/>
              <a:gd name="connsiteX11" fmla="*/ 783806 w 1974399"/>
              <a:gd name="connsiteY11" fmla="*/ 87329 h 156777"/>
              <a:gd name="connsiteX12" fmla="*/ 813571 w 1974399"/>
              <a:gd name="connsiteY12" fmla="*/ 77408 h 156777"/>
              <a:gd name="connsiteX13" fmla="*/ 883023 w 1974399"/>
              <a:gd name="connsiteY13" fmla="*/ 37723 h 156777"/>
              <a:gd name="connsiteX14" fmla="*/ 912787 w 1974399"/>
              <a:gd name="connsiteY14" fmla="*/ 27802 h 156777"/>
              <a:gd name="connsiteX15" fmla="*/ 962395 w 1974399"/>
              <a:gd name="connsiteY15" fmla="*/ 57565 h 156777"/>
              <a:gd name="connsiteX16" fmla="*/ 992160 w 1974399"/>
              <a:gd name="connsiteY16" fmla="*/ 77408 h 156777"/>
              <a:gd name="connsiteX17" fmla="*/ 1031847 w 1974399"/>
              <a:gd name="connsiteY17" fmla="*/ 127013 h 156777"/>
              <a:gd name="connsiteX18" fmla="*/ 1150906 w 1974399"/>
              <a:gd name="connsiteY18" fmla="*/ 136935 h 156777"/>
              <a:gd name="connsiteX19" fmla="*/ 1250122 w 1974399"/>
              <a:gd name="connsiteY19" fmla="*/ 87329 h 156777"/>
              <a:gd name="connsiteX20" fmla="*/ 1250122 w 1974399"/>
              <a:gd name="connsiteY20" fmla="*/ 87329 h 156777"/>
              <a:gd name="connsiteX21" fmla="*/ 1309652 w 1974399"/>
              <a:gd name="connsiteY21" fmla="*/ 67487 h 156777"/>
              <a:gd name="connsiteX22" fmla="*/ 1369181 w 1974399"/>
              <a:gd name="connsiteY22" fmla="*/ 87329 h 156777"/>
              <a:gd name="connsiteX23" fmla="*/ 1398946 w 1974399"/>
              <a:gd name="connsiteY23" fmla="*/ 97250 h 156777"/>
              <a:gd name="connsiteX24" fmla="*/ 1458476 w 1974399"/>
              <a:gd name="connsiteY24" fmla="*/ 87329 h 156777"/>
              <a:gd name="connsiteX25" fmla="*/ 1478319 w 1974399"/>
              <a:gd name="connsiteY25" fmla="*/ 47644 h 156777"/>
              <a:gd name="connsiteX26" fmla="*/ 1537848 w 1974399"/>
              <a:gd name="connsiteY26" fmla="*/ 17881 h 156777"/>
              <a:gd name="connsiteX27" fmla="*/ 1686673 w 1974399"/>
              <a:gd name="connsiteY27" fmla="*/ 77408 h 156777"/>
              <a:gd name="connsiteX28" fmla="*/ 1716437 w 1974399"/>
              <a:gd name="connsiteY28" fmla="*/ 97250 h 156777"/>
              <a:gd name="connsiteX29" fmla="*/ 1775967 w 1974399"/>
              <a:gd name="connsiteY29" fmla="*/ 117092 h 156777"/>
              <a:gd name="connsiteX30" fmla="*/ 1885105 w 1974399"/>
              <a:gd name="connsiteY30" fmla="*/ 97250 h 156777"/>
              <a:gd name="connsiteX31" fmla="*/ 1914870 w 1974399"/>
              <a:gd name="connsiteY31" fmla="*/ 77408 h 156777"/>
              <a:gd name="connsiteX32" fmla="*/ 1944634 w 1974399"/>
              <a:gd name="connsiteY32" fmla="*/ 67487 h 156777"/>
              <a:gd name="connsiteX33" fmla="*/ 1974399 w 1974399"/>
              <a:gd name="connsiteY33" fmla="*/ 47644 h 1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74399" h="156777">
                <a:moveTo>
                  <a:pt x="0" y="47644"/>
                </a:moveTo>
                <a:cubicBezTo>
                  <a:pt x="6614" y="57565"/>
                  <a:pt x="11411" y="68977"/>
                  <a:pt x="19843" y="77408"/>
                </a:cubicBezTo>
                <a:cubicBezTo>
                  <a:pt x="74932" y="132495"/>
                  <a:pt x="203100" y="104924"/>
                  <a:pt x="248040" y="107171"/>
                </a:cubicBezTo>
                <a:cubicBezTo>
                  <a:pt x="261269" y="117092"/>
                  <a:pt x="272936" y="129540"/>
                  <a:pt x="287726" y="136935"/>
                </a:cubicBezTo>
                <a:cubicBezTo>
                  <a:pt x="306434" y="146289"/>
                  <a:pt x="347256" y="156777"/>
                  <a:pt x="347256" y="156777"/>
                </a:cubicBezTo>
                <a:cubicBezTo>
                  <a:pt x="373714" y="153470"/>
                  <a:pt x="400395" y="151625"/>
                  <a:pt x="426629" y="146856"/>
                </a:cubicBezTo>
                <a:cubicBezTo>
                  <a:pt x="449569" y="142685"/>
                  <a:pt x="476534" y="126865"/>
                  <a:pt x="496080" y="117092"/>
                </a:cubicBezTo>
                <a:cubicBezTo>
                  <a:pt x="529152" y="120399"/>
                  <a:pt x="562910" y="119540"/>
                  <a:pt x="595296" y="127013"/>
                </a:cubicBezTo>
                <a:cubicBezTo>
                  <a:pt x="606915" y="129694"/>
                  <a:pt x="613229" y="145377"/>
                  <a:pt x="625061" y="146856"/>
                </a:cubicBezTo>
                <a:cubicBezTo>
                  <a:pt x="641794" y="148948"/>
                  <a:pt x="658207" y="140593"/>
                  <a:pt x="674669" y="136935"/>
                </a:cubicBezTo>
                <a:cubicBezTo>
                  <a:pt x="714617" y="128058"/>
                  <a:pt x="717438" y="128087"/>
                  <a:pt x="754042" y="107171"/>
                </a:cubicBezTo>
                <a:cubicBezTo>
                  <a:pt x="764395" y="101255"/>
                  <a:pt x="773141" y="92661"/>
                  <a:pt x="783806" y="87329"/>
                </a:cubicBezTo>
                <a:cubicBezTo>
                  <a:pt x="793160" y="82652"/>
                  <a:pt x="803958" y="81528"/>
                  <a:pt x="813571" y="77408"/>
                </a:cubicBezTo>
                <a:cubicBezTo>
                  <a:pt x="935327" y="25229"/>
                  <a:pt x="783385" y="87539"/>
                  <a:pt x="883023" y="37723"/>
                </a:cubicBezTo>
                <a:cubicBezTo>
                  <a:pt x="892377" y="33046"/>
                  <a:pt x="902866" y="31109"/>
                  <a:pt x="912787" y="27802"/>
                </a:cubicBezTo>
                <a:cubicBezTo>
                  <a:pt x="929323" y="37723"/>
                  <a:pt x="946042" y="47345"/>
                  <a:pt x="962395" y="57565"/>
                </a:cubicBezTo>
                <a:cubicBezTo>
                  <a:pt x="972507" y="63885"/>
                  <a:pt x="983728" y="68976"/>
                  <a:pt x="992160" y="77408"/>
                </a:cubicBezTo>
                <a:cubicBezTo>
                  <a:pt x="997080" y="82328"/>
                  <a:pt x="1019349" y="124335"/>
                  <a:pt x="1031847" y="127013"/>
                </a:cubicBezTo>
                <a:cubicBezTo>
                  <a:pt x="1070787" y="135357"/>
                  <a:pt x="1111220" y="133628"/>
                  <a:pt x="1150906" y="136935"/>
                </a:cubicBezTo>
                <a:cubicBezTo>
                  <a:pt x="1213728" y="121229"/>
                  <a:pt x="1179246" y="134576"/>
                  <a:pt x="1250122" y="87329"/>
                </a:cubicBezTo>
                <a:lnTo>
                  <a:pt x="1250122" y="87329"/>
                </a:lnTo>
                <a:lnTo>
                  <a:pt x="1309652" y="67487"/>
                </a:lnTo>
                <a:lnTo>
                  <a:pt x="1369181" y="87329"/>
                </a:lnTo>
                <a:lnTo>
                  <a:pt x="1398946" y="97250"/>
                </a:lnTo>
                <a:cubicBezTo>
                  <a:pt x="1418789" y="93943"/>
                  <a:pt x="1441417" y="97991"/>
                  <a:pt x="1458476" y="87329"/>
                </a:cubicBezTo>
                <a:cubicBezTo>
                  <a:pt x="1471018" y="79491"/>
                  <a:pt x="1468851" y="59006"/>
                  <a:pt x="1478319" y="47644"/>
                </a:cubicBezTo>
                <a:cubicBezTo>
                  <a:pt x="1493113" y="29892"/>
                  <a:pt x="1517534" y="24652"/>
                  <a:pt x="1537848" y="17881"/>
                </a:cubicBezTo>
                <a:cubicBezTo>
                  <a:pt x="1721458" y="36241"/>
                  <a:pt x="1570557" y="0"/>
                  <a:pt x="1686673" y="77408"/>
                </a:cubicBezTo>
                <a:cubicBezTo>
                  <a:pt x="1696594" y="84022"/>
                  <a:pt x="1705541" y="92407"/>
                  <a:pt x="1716437" y="97250"/>
                </a:cubicBezTo>
                <a:cubicBezTo>
                  <a:pt x="1735551" y="105745"/>
                  <a:pt x="1775967" y="117092"/>
                  <a:pt x="1775967" y="117092"/>
                </a:cubicBezTo>
                <a:cubicBezTo>
                  <a:pt x="1782654" y="115978"/>
                  <a:pt x="1874011" y="101410"/>
                  <a:pt x="1885105" y="97250"/>
                </a:cubicBezTo>
                <a:cubicBezTo>
                  <a:pt x="1896270" y="93063"/>
                  <a:pt x="1904205" y="82740"/>
                  <a:pt x="1914870" y="77408"/>
                </a:cubicBezTo>
                <a:cubicBezTo>
                  <a:pt x="1924224" y="72731"/>
                  <a:pt x="1934713" y="70794"/>
                  <a:pt x="1944634" y="67487"/>
                </a:cubicBezTo>
                <a:cubicBezTo>
                  <a:pt x="1966816" y="45306"/>
                  <a:pt x="1955124" y="47644"/>
                  <a:pt x="1974399" y="47644"/>
                </a:cubicBezTo>
              </a:path>
            </a:pathLst>
          </a:cu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7" name="TextBox 126"/>
          <p:cNvSpPr txBox="1"/>
          <p:nvPr/>
        </p:nvSpPr>
        <p:spPr>
          <a:xfrm>
            <a:off x="179388" y="3453368"/>
            <a:ext cx="3919034" cy="1200329"/>
          </a:xfrm>
          <a:prstGeom prst="rect">
            <a:avLst/>
          </a:prstGeom>
          <a:noFill/>
        </p:spPr>
        <p:txBody>
          <a:bodyPr wrap="square" rtlCol="0">
            <a:spAutoFit/>
          </a:bodyPr>
          <a:lstStyle/>
          <a:p>
            <a:r>
              <a:rPr lang="en-US" sz="1800" dirty="0" smtClean="0">
                <a:solidFill>
                  <a:srgbClr val="800000"/>
                </a:solidFill>
              </a:rPr>
              <a:t>MAPPERS</a:t>
            </a:r>
            <a:r>
              <a:rPr lang="en-US" sz="1800" dirty="0" smtClean="0"/>
              <a:t> can be word-specific.  They run through the stacks and shout “One!” every time they see the word “beach”</a:t>
            </a:r>
            <a:endParaRPr lang="en-US" sz="1800" dirty="0"/>
          </a:p>
        </p:txBody>
      </p:sp>
      <p:sp>
        <p:nvSpPr>
          <p:cNvPr id="128" name="TextBox 127"/>
          <p:cNvSpPr txBox="1"/>
          <p:nvPr/>
        </p:nvSpPr>
        <p:spPr>
          <a:xfrm>
            <a:off x="163117" y="4796308"/>
            <a:ext cx="3919034" cy="923330"/>
          </a:xfrm>
          <a:prstGeom prst="rect">
            <a:avLst/>
          </a:prstGeom>
          <a:noFill/>
        </p:spPr>
        <p:txBody>
          <a:bodyPr wrap="square" rtlCol="0">
            <a:spAutoFit/>
          </a:bodyPr>
          <a:lstStyle/>
          <a:p>
            <a:r>
              <a:rPr lang="en-US" sz="1800" dirty="0" smtClean="0">
                <a:solidFill>
                  <a:srgbClr val="800000"/>
                </a:solidFill>
              </a:rPr>
              <a:t>REDUCERS</a:t>
            </a:r>
            <a:r>
              <a:rPr lang="en-US" sz="1800" dirty="0" smtClean="0"/>
              <a:t> listen to all the </a:t>
            </a:r>
            <a:r>
              <a:rPr lang="en-US" dirty="0" smtClean="0"/>
              <a:t>M</a:t>
            </a:r>
            <a:r>
              <a:rPr lang="en-US" sz="1800" dirty="0" smtClean="0"/>
              <a:t>appers and total the counts for each word.</a:t>
            </a:r>
            <a:endParaRPr lang="en-US" sz="1800" dirty="0"/>
          </a:p>
        </p:txBody>
      </p:sp>
      <p:sp>
        <p:nvSpPr>
          <p:cNvPr id="129" name="Title 128"/>
          <p:cNvSpPr>
            <a:spLocks noGrp="1"/>
          </p:cNvSpPr>
          <p:nvPr>
            <p:ph type="title"/>
          </p:nvPr>
        </p:nvSpPr>
        <p:spPr/>
        <p:txBody>
          <a:bodyPr/>
          <a:lstStyle/>
          <a:p>
            <a:r>
              <a:rPr lang="en-US" dirty="0" smtClean="0"/>
              <a:t>Motivating Example: Word Count</a:t>
            </a:r>
            <a:endParaRPr lang="en-US" dirty="0"/>
          </a:p>
        </p:txBody>
      </p:sp>
      <p:sp>
        <p:nvSpPr>
          <p:cNvPr id="130" name="Slide Number Placeholder 129"/>
          <p:cNvSpPr>
            <a:spLocks noGrp="1"/>
          </p:cNvSpPr>
          <p:nvPr>
            <p:ph type="sldNum" sz="quarter" idx="11"/>
          </p:nvPr>
        </p:nvSpPr>
        <p:spPr/>
        <p:txBody>
          <a:bodyPr/>
          <a:lstStyle/>
          <a:p>
            <a:pPr>
              <a:defRPr/>
            </a:pPr>
            <a:fld id="{6ADD0FD0-5DC7-4614-9D2E-5687F653AACB}" type="slidenum">
              <a:rPr lang="en-US" smtClean="0"/>
              <a:pPr>
                <a:defRPr/>
              </a:pPr>
              <a:t>11</a:t>
            </a:fld>
            <a:endParaRPr lang="en-US"/>
          </a:p>
        </p:txBody>
      </p:sp>
      <p:sp>
        <p:nvSpPr>
          <p:cNvPr id="131" name="Footer Placeholder 13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dirty="0" smtClean="0"/>
              <a:t>This slide intentionally left blank.</a:t>
            </a: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110</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5767" y="1250068"/>
            <a:ext cx="7540420" cy="830997"/>
          </a:xfrm>
          <a:prstGeom prst="rect">
            <a:avLst/>
          </a:prstGeom>
          <a:noFill/>
        </p:spPr>
        <p:txBody>
          <a:bodyPr wrap="square" rtlCol="0">
            <a:spAutoFit/>
          </a:bodyPr>
          <a:lstStyle/>
          <a:p>
            <a:r>
              <a:rPr lang="en-US" dirty="0" smtClean="0"/>
              <a:t>Suppose you have 517,424 emails from an energy company under indictment.</a:t>
            </a:r>
            <a:endParaRPr lang="en-US" dirty="0"/>
          </a:p>
        </p:txBody>
      </p:sp>
      <p:sp>
        <p:nvSpPr>
          <p:cNvPr id="6" name="TextBox 5"/>
          <p:cNvSpPr txBox="1"/>
          <p:nvPr/>
        </p:nvSpPr>
        <p:spPr>
          <a:xfrm>
            <a:off x="479812" y="2116792"/>
            <a:ext cx="7715433" cy="830997"/>
          </a:xfrm>
          <a:prstGeom prst="rect">
            <a:avLst/>
          </a:prstGeom>
          <a:noFill/>
        </p:spPr>
        <p:txBody>
          <a:bodyPr wrap="square" rtlCol="0">
            <a:spAutoFit/>
          </a:bodyPr>
          <a:lstStyle/>
          <a:p>
            <a:r>
              <a:rPr lang="en-US" dirty="0" smtClean="0"/>
              <a:t>The social network may be implied by all To:From pairings in the emails, with reflexivity accounted for.</a:t>
            </a:r>
            <a:endParaRPr lang="en-US" dirty="0"/>
          </a:p>
        </p:txBody>
      </p:sp>
      <p:sp>
        <p:nvSpPr>
          <p:cNvPr id="7" name="TextBox 6"/>
          <p:cNvSpPr txBox="1"/>
          <p:nvPr/>
        </p:nvSpPr>
        <p:spPr>
          <a:xfrm>
            <a:off x="476238" y="3035875"/>
            <a:ext cx="8274619" cy="2923878"/>
          </a:xfrm>
          <a:prstGeom prst="rect">
            <a:avLst/>
          </a:prstGeom>
          <a:noFill/>
          <a:ln>
            <a:solidFill>
              <a:srgbClr val="800000"/>
            </a:solidFill>
          </a:ln>
          <a:effectLst/>
        </p:spPr>
        <p:txBody>
          <a:bodyPr wrap="square" rtlCol="0">
            <a:spAutoFit/>
          </a:bodyPr>
          <a:lstStyle/>
          <a:p>
            <a:r>
              <a:rPr lang="en-US" sz="800" dirty="0" smtClean="0"/>
              <a:t>Date: Thu, 4 May 2000 09:55:00 -0700 (PDT)</a:t>
            </a:r>
          </a:p>
          <a:p>
            <a:r>
              <a:rPr lang="en-US" sz="800" dirty="0" smtClean="0"/>
              <a:t>From: </a:t>
            </a:r>
            <a:r>
              <a:rPr lang="en-US" sz="800" dirty="0" smtClean="0">
                <a:hlinkClick r:id="rId3"/>
              </a:rPr>
              <a:t>walt.zimmerman@enron.com</a:t>
            </a:r>
            <a:endParaRPr lang="en-US" sz="800" dirty="0" smtClean="0"/>
          </a:p>
          <a:p>
            <a:r>
              <a:rPr lang="en-US" sz="800" dirty="0" smtClean="0"/>
              <a:t>To: michael.burke@enron.com, dana.gibbs@enron.com, </a:t>
            </a:r>
            <a:r>
              <a:rPr lang="en-US" sz="800" dirty="0" smtClean="0">
                <a:hlinkClick r:id="rId4"/>
              </a:rPr>
              <a:t>lori.maddox@enron.com</a:t>
            </a:r>
            <a:r>
              <a:rPr lang="en-US" sz="800" dirty="0" smtClean="0"/>
              <a:t>,  </a:t>
            </a:r>
            <a:r>
              <a:rPr lang="en-US" sz="800" dirty="0" smtClean="0">
                <a:hlinkClick r:id="rId5"/>
              </a:rPr>
              <a:t>susan.ralph@enron.com</a:t>
            </a:r>
            <a:endParaRPr lang="en-US" sz="800" dirty="0" smtClean="0"/>
          </a:p>
          <a:p>
            <a:r>
              <a:rPr lang="en-US" sz="800" dirty="0" smtClean="0"/>
              <a:t>Subject: Update on Steve Todoroff Prosecution--CONFIDENTIAL/SUBJECT TO ATTORNEY-CLIENT PRIVILEGE</a:t>
            </a:r>
          </a:p>
          <a:p>
            <a:r>
              <a:rPr lang="en-US" sz="800" dirty="0" smtClean="0"/>
              <a:t>Cc: steve.duffy@enron.com, stanley.horton@enron.com, jdegeeter@velaw.com</a:t>
            </a:r>
          </a:p>
          <a:p>
            <a:endParaRPr lang="en-US" sz="800" dirty="0" smtClean="0"/>
          </a:p>
          <a:p>
            <a:r>
              <a:rPr lang="en-US" sz="800" dirty="0" smtClean="0"/>
              <a:t>Almost one month ago, Special Agent Carl Wake of the FBI called me about the Steve Todoroff investigation.  He indicated that the FBI had recently learned of the article about EOTT's NGL theft that appeared in the business section of the Houston Chronicle.  Mr. Wake said it might be a matter the FBI would like to investigate.  I told Mr. Wake that EOTT was currently working with the Harris County District Attorney on the prosecution of this matter, and I thanked him for the FBI's interest.  He told me that the FBI might want to work with the Harris County District Attorney in investigating this matter, and he stated that there may be investigative information that the FBI can obtain more quickly than the Harris County District Attorney.  Mr. Wake requested a copy of the materials we had provided to the Harris County District Attorney.</a:t>
            </a:r>
          </a:p>
          <a:p>
            <a:endParaRPr lang="en-US" sz="800" dirty="0" smtClean="0"/>
          </a:p>
          <a:p>
            <a:r>
              <a:rPr lang="en-US" sz="800" dirty="0" smtClean="0"/>
              <a:t>In order to avoid damage to the good rapport we have established with Assistant District Attorney Bill Moore, I asked John DeGeeter to call Bill Moore and advise him of the contact that had been made by the FBI.  Bill Moore agreed to call Carl Wake and work with Mr. Wake on his request for the materials provided by EOTT.</a:t>
            </a:r>
          </a:p>
          <a:p>
            <a:endParaRPr lang="en-US" sz="800" dirty="0" smtClean="0"/>
          </a:p>
          <a:p>
            <a:r>
              <a:rPr lang="en-US" sz="800" dirty="0" smtClean="0"/>
              <a:t>Carl Wake called me again yesterday.  He has been working with Bill Moore.  Mr. Wake stated it was too early to speculate as to what charges would be brought.  He did say that our materials clearly indicated federal wire fraud and possibly mail fraud.  He said that where there is wire fraud, there is usually money laundering. </a:t>
            </a:r>
          </a:p>
          <a:p>
            <a:endParaRPr lang="en-US" sz="800" dirty="0" smtClean="0"/>
          </a:p>
          <a:p>
            <a:r>
              <a:rPr lang="en-US" sz="800" dirty="0" smtClean="0"/>
              <a:t>The purpose of Mr. Wake's call yesterday was to inquire about the status of some interview summaries that John DeGeeter and I have prepared and collected at the request of Bill Moore.  Mr. Wake requested that EOTT send a copy of the summaries to him when we sent the summaries to Bill Moore.  Those summaries were sent out today.</a:t>
            </a:r>
          </a:p>
          <a:p>
            <a:endParaRPr lang="en-US" sz="800" dirty="0" smtClean="0"/>
          </a:p>
          <a:p>
            <a:r>
              <a:rPr lang="en-US" sz="800" dirty="0" smtClean="0"/>
              <a:t>I gathered from my calls with Carl Wake that the FBI is very interested in taking an active part in this investigation.  In order to build on the relationship we have established with Bill Moore, we will continue to direct our inquires about the investigation to Mr. Moore until he tells us to do otherwise.</a:t>
            </a:r>
          </a:p>
        </p:txBody>
      </p:sp>
      <p:sp>
        <p:nvSpPr>
          <p:cNvPr id="8" name="Title 7"/>
          <p:cNvSpPr>
            <a:spLocks noGrp="1"/>
          </p:cNvSpPr>
          <p:nvPr>
            <p:ph type="title"/>
          </p:nvPr>
        </p:nvSpPr>
        <p:spPr/>
        <p:txBody>
          <a:bodyPr/>
          <a:lstStyle/>
          <a:p>
            <a:r>
              <a:rPr lang="en-US" dirty="0" smtClean="0"/>
              <a:t>Example: Social Triangles (e-discovery)</a:t>
            </a:r>
            <a:endParaRPr lang="en-US" dirty="0"/>
          </a:p>
        </p:txBody>
      </p:sp>
      <p:sp>
        <p:nvSpPr>
          <p:cNvPr id="9" name="Slide Number Placeholder 8"/>
          <p:cNvSpPr>
            <a:spLocks noGrp="1"/>
          </p:cNvSpPr>
          <p:nvPr>
            <p:ph type="sldNum" sz="quarter" idx="11"/>
          </p:nvPr>
        </p:nvSpPr>
        <p:spPr/>
        <p:txBody>
          <a:bodyPr/>
          <a:lstStyle/>
          <a:p>
            <a:pPr>
              <a:defRPr/>
            </a:pPr>
            <a:fld id="{6ADD0FD0-5DC7-4614-9D2E-5687F653AACB}" type="slidenum">
              <a:rPr lang="en-US" smtClean="0"/>
              <a:pPr>
                <a:defRPr/>
              </a:pPr>
              <a:t>12</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5767" y="1250068"/>
            <a:ext cx="1597378" cy="461665"/>
          </a:xfrm>
          <a:prstGeom prst="rect">
            <a:avLst/>
          </a:prstGeom>
          <a:noFill/>
        </p:spPr>
        <p:txBody>
          <a:bodyPr wrap="square" rtlCol="0">
            <a:spAutoFit/>
          </a:bodyPr>
          <a:lstStyle/>
          <a:p>
            <a:r>
              <a:rPr lang="en-US" dirty="0" smtClean="0"/>
              <a:t>Mapper1</a:t>
            </a:r>
            <a:endParaRPr lang="en-US" dirty="0"/>
          </a:p>
        </p:txBody>
      </p:sp>
      <p:sp>
        <p:nvSpPr>
          <p:cNvPr id="6" name="TextBox 5"/>
          <p:cNvSpPr txBox="1"/>
          <p:nvPr/>
        </p:nvSpPr>
        <p:spPr>
          <a:xfrm>
            <a:off x="926285" y="1690184"/>
            <a:ext cx="7139982" cy="923330"/>
          </a:xfrm>
          <a:prstGeom prst="rect">
            <a:avLst/>
          </a:prstGeom>
          <a:noFill/>
        </p:spPr>
        <p:txBody>
          <a:bodyPr wrap="square" rtlCol="0">
            <a:spAutoFit/>
          </a:bodyPr>
          <a:lstStyle/>
          <a:p>
            <a:r>
              <a:rPr lang="en-US" sz="1800" i="1" dirty="0" smtClean="0">
                <a:solidFill>
                  <a:srgbClr val="7F7F7F"/>
                </a:solidFill>
              </a:rPr>
              <a:t>Maps two regular expression searches:</a:t>
            </a:r>
          </a:p>
          <a:p>
            <a:r>
              <a:rPr lang="en-US" sz="1800" i="1" dirty="0" smtClean="0">
                <a:solidFill>
                  <a:srgbClr val="7F7F7F"/>
                </a:solidFill>
              </a:rPr>
              <a:t>  To: Michael, Dan, Lori, Susan</a:t>
            </a:r>
          </a:p>
          <a:p>
            <a:r>
              <a:rPr lang="en-US" sz="1800" i="1" dirty="0" smtClean="0">
                <a:solidFill>
                  <a:srgbClr val="7F7F7F"/>
                </a:solidFill>
              </a:rPr>
              <a:t>  From: Walt  </a:t>
            </a:r>
            <a:endParaRPr lang="en-US" sz="1800" i="1" dirty="0">
              <a:solidFill>
                <a:srgbClr val="7F7F7F"/>
              </a:solidFill>
            </a:endParaRPr>
          </a:p>
        </p:txBody>
      </p:sp>
      <p:sp>
        <p:nvSpPr>
          <p:cNvPr id="8" name="TextBox 7"/>
          <p:cNvSpPr txBox="1"/>
          <p:nvPr/>
        </p:nvSpPr>
        <p:spPr>
          <a:xfrm>
            <a:off x="919939" y="2616433"/>
            <a:ext cx="7139982" cy="646331"/>
          </a:xfrm>
          <a:prstGeom prst="rect">
            <a:avLst/>
          </a:prstGeom>
          <a:noFill/>
        </p:spPr>
        <p:txBody>
          <a:bodyPr wrap="square" rtlCol="0">
            <a:spAutoFit/>
          </a:bodyPr>
          <a:lstStyle/>
          <a:p>
            <a:r>
              <a:rPr lang="en-US" sz="1800" i="1" dirty="0" smtClean="0">
                <a:solidFill>
                  <a:srgbClr val="7F7F7F"/>
                </a:solidFill>
              </a:rPr>
              <a:t>Emits the outbound directed edge of the social graph:</a:t>
            </a:r>
          </a:p>
          <a:p>
            <a:r>
              <a:rPr lang="en-US" sz="1800" i="1" dirty="0" smtClean="0">
                <a:solidFill>
                  <a:srgbClr val="7F7F7F"/>
                </a:solidFill>
              </a:rPr>
              <a:t>  &lt;Key, Value&gt; = &lt;Walt, [Michael, Dan, Lori, Susan]&gt; </a:t>
            </a:r>
            <a:endParaRPr lang="en-US" sz="1800" i="1" dirty="0">
              <a:solidFill>
                <a:srgbClr val="7F7F7F"/>
              </a:solidFill>
            </a:endParaRPr>
          </a:p>
        </p:txBody>
      </p:sp>
      <p:sp>
        <p:nvSpPr>
          <p:cNvPr id="9" name="TextBox 8"/>
          <p:cNvSpPr txBox="1"/>
          <p:nvPr/>
        </p:nvSpPr>
        <p:spPr>
          <a:xfrm>
            <a:off x="539343" y="3307331"/>
            <a:ext cx="1597378" cy="461665"/>
          </a:xfrm>
          <a:prstGeom prst="rect">
            <a:avLst/>
          </a:prstGeom>
          <a:noFill/>
        </p:spPr>
        <p:txBody>
          <a:bodyPr wrap="square" rtlCol="0">
            <a:spAutoFit/>
          </a:bodyPr>
          <a:lstStyle/>
          <a:p>
            <a:r>
              <a:rPr lang="en-US" dirty="0" smtClean="0"/>
              <a:t>Reducer1</a:t>
            </a:r>
            <a:endParaRPr lang="en-US" dirty="0"/>
          </a:p>
        </p:txBody>
      </p:sp>
      <p:sp>
        <p:nvSpPr>
          <p:cNvPr id="10" name="TextBox 9"/>
          <p:cNvSpPr txBox="1"/>
          <p:nvPr/>
        </p:nvSpPr>
        <p:spPr>
          <a:xfrm>
            <a:off x="929861" y="3747447"/>
            <a:ext cx="7139982" cy="923330"/>
          </a:xfrm>
          <a:prstGeom prst="rect">
            <a:avLst/>
          </a:prstGeom>
          <a:noFill/>
        </p:spPr>
        <p:txBody>
          <a:bodyPr wrap="square" rtlCol="0">
            <a:spAutoFit/>
          </a:bodyPr>
          <a:lstStyle/>
          <a:p>
            <a:r>
              <a:rPr lang="en-US" sz="1800" i="1" dirty="0" smtClean="0">
                <a:solidFill>
                  <a:srgbClr val="7F7F7F"/>
                </a:solidFill>
              </a:rPr>
              <a:t>Gets the output from the mapper with different values</a:t>
            </a:r>
          </a:p>
          <a:p>
            <a:r>
              <a:rPr lang="en-US" sz="1800" i="1" dirty="0" smtClean="0">
                <a:solidFill>
                  <a:srgbClr val="7F7F7F"/>
                </a:solidFill>
              </a:rPr>
              <a:t>  &lt;Key, Value&gt; = &lt;Walt, [Michael, Dan, Lori, Susan]&gt; </a:t>
            </a:r>
          </a:p>
          <a:p>
            <a:r>
              <a:rPr lang="en-US" sz="1800" i="1" dirty="0" smtClean="0">
                <a:solidFill>
                  <a:srgbClr val="7F7F7F"/>
                </a:solidFill>
              </a:rPr>
              <a:t>  &lt;Key, Value&gt; = &lt;Walt, [Lori, Susan, Jeff, Ken]&gt;   </a:t>
            </a:r>
            <a:endParaRPr lang="en-US" sz="1800" i="1" dirty="0">
              <a:solidFill>
                <a:srgbClr val="7F7F7F"/>
              </a:solidFill>
            </a:endParaRPr>
          </a:p>
        </p:txBody>
      </p:sp>
      <p:sp>
        <p:nvSpPr>
          <p:cNvPr id="11" name="TextBox 10"/>
          <p:cNvSpPr txBox="1"/>
          <p:nvPr/>
        </p:nvSpPr>
        <p:spPr>
          <a:xfrm>
            <a:off x="923515" y="4673696"/>
            <a:ext cx="7139982" cy="646331"/>
          </a:xfrm>
          <a:prstGeom prst="rect">
            <a:avLst/>
          </a:prstGeom>
          <a:noFill/>
        </p:spPr>
        <p:txBody>
          <a:bodyPr wrap="square" rtlCol="0">
            <a:spAutoFit/>
          </a:bodyPr>
          <a:lstStyle/>
          <a:p>
            <a:r>
              <a:rPr lang="en-US" sz="1800" i="1" dirty="0" smtClean="0">
                <a:solidFill>
                  <a:srgbClr val="7F7F7F"/>
                </a:solidFill>
              </a:rPr>
              <a:t>Unions the values for the second directed edge:</a:t>
            </a:r>
          </a:p>
          <a:p>
            <a:r>
              <a:rPr lang="en-US" sz="1800" i="1" dirty="0" smtClean="0">
                <a:solidFill>
                  <a:srgbClr val="7F7F7F"/>
                </a:solidFill>
              </a:rPr>
              <a:t>   &lt;Key, Value&gt; = &lt;Walt, [Dan, Jeff, Ken, Lori, Michael, Susan]&gt; </a:t>
            </a:r>
            <a:endParaRPr lang="en-US" sz="1800" i="1" dirty="0">
              <a:solidFill>
                <a:srgbClr val="7F7F7F"/>
              </a:solidFill>
            </a:endParaRPr>
          </a:p>
        </p:txBody>
      </p:sp>
      <p:cxnSp>
        <p:nvCxnSpPr>
          <p:cNvPr id="23" name="Straight Arrow Connector 22"/>
          <p:cNvCxnSpPr/>
          <p:nvPr/>
        </p:nvCxnSpPr>
        <p:spPr>
          <a:xfrm flipV="1">
            <a:off x="6052180" y="1398883"/>
            <a:ext cx="1637065" cy="19843"/>
          </a:xfrm>
          <a:prstGeom prst="straightConnector1">
            <a:avLst/>
          </a:prstGeom>
          <a:ln>
            <a:solidFill>
              <a:srgbClr val="8DC63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H="1">
            <a:off x="7163425" y="1964387"/>
            <a:ext cx="1121091" cy="297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6052181" y="1408805"/>
            <a:ext cx="1676751" cy="1140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943046" y="1150854"/>
            <a:ext cx="813572" cy="246221"/>
          </a:xfrm>
          <a:prstGeom prst="rect">
            <a:avLst/>
          </a:prstGeom>
          <a:noFill/>
        </p:spPr>
        <p:txBody>
          <a:bodyPr wrap="square" rtlCol="0">
            <a:spAutoFit/>
          </a:bodyPr>
          <a:lstStyle/>
          <a:p>
            <a:r>
              <a:rPr lang="en-US" sz="1000" i="1" dirty="0" smtClean="0">
                <a:solidFill>
                  <a:srgbClr val="7F7F7F"/>
                </a:solidFill>
              </a:rPr>
              <a:t>From:</a:t>
            </a:r>
            <a:endParaRPr lang="en-US" sz="1000" i="1" dirty="0">
              <a:solidFill>
                <a:srgbClr val="7F7F7F"/>
              </a:solidFill>
            </a:endParaRPr>
          </a:p>
        </p:txBody>
      </p:sp>
      <p:sp>
        <p:nvSpPr>
          <p:cNvPr id="31" name="TextBox 30"/>
          <p:cNvSpPr txBox="1"/>
          <p:nvPr/>
        </p:nvSpPr>
        <p:spPr>
          <a:xfrm>
            <a:off x="7315807" y="1154437"/>
            <a:ext cx="403210" cy="246221"/>
          </a:xfrm>
          <a:prstGeom prst="rect">
            <a:avLst/>
          </a:prstGeom>
          <a:noFill/>
        </p:spPr>
        <p:txBody>
          <a:bodyPr wrap="square" rtlCol="0">
            <a:spAutoFit/>
          </a:bodyPr>
          <a:lstStyle/>
          <a:p>
            <a:r>
              <a:rPr lang="en-US" sz="1000" i="1" dirty="0" smtClean="0">
                <a:solidFill>
                  <a:srgbClr val="7F7F7F"/>
                </a:solidFill>
              </a:rPr>
              <a:t>To:</a:t>
            </a:r>
            <a:endParaRPr lang="en-US" sz="1000" i="1" dirty="0">
              <a:solidFill>
                <a:srgbClr val="7F7F7F"/>
              </a:solidFill>
            </a:endParaRPr>
          </a:p>
        </p:txBody>
      </p:sp>
      <p:sp>
        <p:nvSpPr>
          <p:cNvPr id="32" name="TextBox 31"/>
          <p:cNvSpPr txBox="1"/>
          <p:nvPr/>
        </p:nvSpPr>
        <p:spPr>
          <a:xfrm>
            <a:off x="542919" y="5384435"/>
            <a:ext cx="5211612" cy="461665"/>
          </a:xfrm>
          <a:prstGeom prst="rect">
            <a:avLst/>
          </a:prstGeom>
          <a:noFill/>
        </p:spPr>
        <p:txBody>
          <a:bodyPr wrap="square" rtlCol="0">
            <a:spAutoFit/>
          </a:bodyPr>
          <a:lstStyle/>
          <a:p>
            <a:r>
              <a:rPr lang="en-US" dirty="0" smtClean="0"/>
              <a:t>Data is reduced by about a third.</a:t>
            </a:r>
            <a:endParaRPr lang="en-US" dirty="0"/>
          </a:p>
        </p:txBody>
      </p:sp>
      <p:sp>
        <p:nvSpPr>
          <p:cNvPr id="15" name="Title 14"/>
          <p:cNvSpPr>
            <a:spLocks noGrp="1"/>
          </p:cNvSpPr>
          <p:nvPr>
            <p:ph type="title"/>
          </p:nvPr>
        </p:nvSpPr>
        <p:spPr/>
        <p:txBody>
          <a:bodyPr/>
          <a:lstStyle/>
          <a:p>
            <a:r>
              <a:rPr lang="en-US" dirty="0" smtClean="0">
                <a:solidFill>
                  <a:schemeClr val="accent1"/>
                </a:solidFill>
              </a:rPr>
              <a:t>Social Triangle: First Directed Edge</a:t>
            </a:r>
            <a:endParaRPr lang="en-US" dirty="0"/>
          </a:p>
        </p:txBody>
      </p:sp>
      <p:sp>
        <p:nvSpPr>
          <p:cNvPr id="17" name="Slide Number Placeholder 16"/>
          <p:cNvSpPr>
            <a:spLocks noGrp="1"/>
          </p:cNvSpPr>
          <p:nvPr>
            <p:ph type="sldNum" sz="quarter" idx="11"/>
          </p:nvPr>
        </p:nvSpPr>
        <p:spPr/>
        <p:txBody>
          <a:bodyPr/>
          <a:lstStyle/>
          <a:p>
            <a:pPr>
              <a:defRPr/>
            </a:pPr>
            <a:fld id="{6ADD0FD0-5DC7-4614-9D2E-5687F653AACB}" type="slidenum">
              <a:rPr lang="en-US" smtClean="0"/>
              <a:pPr>
                <a:defRPr/>
              </a:pPr>
              <a:t>13</a:t>
            </a:fld>
            <a:endParaRPr lang="en-US"/>
          </a:p>
        </p:txBody>
      </p:sp>
      <p:sp>
        <p:nvSpPr>
          <p:cNvPr id="20" name="Footer Placeholder 1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5767" y="1250068"/>
            <a:ext cx="1597378" cy="461665"/>
          </a:xfrm>
          <a:prstGeom prst="rect">
            <a:avLst/>
          </a:prstGeom>
          <a:noFill/>
        </p:spPr>
        <p:txBody>
          <a:bodyPr wrap="square" rtlCol="0">
            <a:spAutoFit/>
          </a:bodyPr>
          <a:lstStyle/>
          <a:p>
            <a:r>
              <a:rPr lang="en-US" dirty="0" smtClean="0"/>
              <a:t>Mapper2</a:t>
            </a:r>
            <a:endParaRPr lang="en-US" dirty="0"/>
          </a:p>
        </p:txBody>
      </p:sp>
      <p:sp>
        <p:nvSpPr>
          <p:cNvPr id="6" name="TextBox 5"/>
          <p:cNvSpPr txBox="1"/>
          <p:nvPr/>
        </p:nvSpPr>
        <p:spPr>
          <a:xfrm>
            <a:off x="926285" y="1690184"/>
            <a:ext cx="7139982" cy="923330"/>
          </a:xfrm>
          <a:prstGeom prst="rect">
            <a:avLst/>
          </a:prstGeom>
          <a:noFill/>
        </p:spPr>
        <p:txBody>
          <a:bodyPr wrap="square" rtlCol="0">
            <a:spAutoFit/>
          </a:bodyPr>
          <a:lstStyle/>
          <a:p>
            <a:r>
              <a:rPr lang="en-US" sz="1800" i="1" dirty="0" smtClean="0">
                <a:solidFill>
                  <a:srgbClr val="7F7F7F"/>
                </a:solidFill>
              </a:rPr>
              <a:t>Reverses the previous Map:</a:t>
            </a:r>
          </a:p>
          <a:p>
            <a:r>
              <a:rPr lang="en-US" sz="1800" i="1" dirty="0" smtClean="0">
                <a:solidFill>
                  <a:srgbClr val="7F7F7F"/>
                </a:solidFill>
              </a:rPr>
              <a:t>  To: Michael, Dan, Lori, Susan</a:t>
            </a:r>
          </a:p>
          <a:p>
            <a:r>
              <a:rPr lang="en-US" sz="1800" i="1" dirty="0" smtClean="0">
                <a:solidFill>
                  <a:srgbClr val="7F7F7F"/>
                </a:solidFill>
              </a:rPr>
              <a:t>  From: Walt  </a:t>
            </a:r>
            <a:endParaRPr lang="en-US" sz="1800" i="1" dirty="0">
              <a:solidFill>
                <a:srgbClr val="7F7F7F"/>
              </a:solidFill>
            </a:endParaRPr>
          </a:p>
        </p:txBody>
      </p:sp>
      <p:sp>
        <p:nvSpPr>
          <p:cNvPr id="8" name="TextBox 7"/>
          <p:cNvSpPr txBox="1"/>
          <p:nvPr/>
        </p:nvSpPr>
        <p:spPr>
          <a:xfrm>
            <a:off x="919939" y="2527144"/>
            <a:ext cx="7139982" cy="646331"/>
          </a:xfrm>
          <a:prstGeom prst="rect">
            <a:avLst/>
          </a:prstGeom>
          <a:noFill/>
        </p:spPr>
        <p:txBody>
          <a:bodyPr wrap="square" rtlCol="0">
            <a:spAutoFit/>
          </a:bodyPr>
          <a:lstStyle/>
          <a:p>
            <a:r>
              <a:rPr lang="en-US" sz="1800" i="1" dirty="0" smtClean="0">
                <a:solidFill>
                  <a:srgbClr val="7F7F7F"/>
                </a:solidFill>
              </a:rPr>
              <a:t>Emits the inbound directed edge of the social graph:</a:t>
            </a:r>
          </a:p>
          <a:p>
            <a:r>
              <a:rPr lang="en-US" sz="1800" i="1" dirty="0" smtClean="0">
                <a:solidFill>
                  <a:srgbClr val="7F7F7F"/>
                </a:solidFill>
              </a:rPr>
              <a:t>  &lt;Key, Value&gt; = &lt;Susan, Walt&gt;; &lt;Lori, Walt&gt;; &lt;Dan, Walt&gt;;  etc</a:t>
            </a:r>
            <a:endParaRPr lang="en-US" sz="1800" i="1" dirty="0">
              <a:solidFill>
                <a:srgbClr val="7F7F7F"/>
              </a:solidFill>
            </a:endParaRPr>
          </a:p>
        </p:txBody>
      </p:sp>
      <p:sp>
        <p:nvSpPr>
          <p:cNvPr id="9" name="TextBox 8"/>
          <p:cNvSpPr txBox="1"/>
          <p:nvPr/>
        </p:nvSpPr>
        <p:spPr>
          <a:xfrm>
            <a:off x="539343" y="3307331"/>
            <a:ext cx="1597378" cy="461665"/>
          </a:xfrm>
          <a:prstGeom prst="rect">
            <a:avLst/>
          </a:prstGeom>
          <a:noFill/>
        </p:spPr>
        <p:txBody>
          <a:bodyPr wrap="square" rtlCol="0">
            <a:spAutoFit/>
          </a:bodyPr>
          <a:lstStyle/>
          <a:p>
            <a:r>
              <a:rPr lang="en-US" dirty="0" smtClean="0"/>
              <a:t>Reducer2</a:t>
            </a:r>
            <a:endParaRPr lang="en-US" dirty="0"/>
          </a:p>
        </p:txBody>
      </p:sp>
      <p:sp>
        <p:nvSpPr>
          <p:cNvPr id="10" name="TextBox 9"/>
          <p:cNvSpPr txBox="1"/>
          <p:nvPr/>
        </p:nvSpPr>
        <p:spPr>
          <a:xfrm>
            <a:off x="929861" y="3747447"/>
            <a:ext cx="7139982" cy="923330"/>
          </a:xfrm>
          <a:prstGeom prst="rect">
            <a:avLst/>
          </a:prstGeom>
          <a:noFill/>
        </p:spPr>
        <p:txBody>
          <a:bodyPr wrap="square" rtlCol="0">
            <a:spAutoFit/>
          </a:bodyPr>
          <a:lstStyle/>
          <a:p>
            <a:r>
              <a:rPr lang="en-US" sz="1800" i="1" dirty="0" smtClean="0">
                <a:solidFill>
                  <a:srgbClr val="7F7F7F"/>
                </a:solidFill>
              </a:rPr>
              <a:t>Gets the output from the mapper with different values</a:t>
            </a:r>
          </a:p>
          <a:p>
            <a:r>
              <a:rPr lang="en-US" sz="1800" i="1" dirty="0" smtClean="0">
                <a:solidFill>
                  <a:srgbClr val="7F7F7F"/>
                </a:solidFill>
              </a:rPr>
              <a:t>  &lt;Key, Value&gt; = &lt;Susan, Walt&gt; </a:t>
            </a:r>
          </a:p>
          <a:p>
            <a:r>
              <a:rPr lang="en-US" sz="1800" i="1" dirty="0" smtClean="0">
                <a:solidFill>
                  <a:srgbClr val="7F7F7F"/>
                </a:solidFill>
              </a:rPr>
              <a:t>  &lt;Key, Value&gt; = &lt;Susan, Jeff&gt;   </a:t>
            </a:r>
            <a:endParaRPr lang="en-US" sz="1800" i="1" dirty="0">
              <a:solidFill>
                <a:srgbClr val="7F7F7F"/>
              </a:solidFill>
            </a:endParaRPr>
          </a:p>
        </p:txBody>
      </p:sp>
      <p:sp>
        <p:nvSpPr>
          <p:cNvPr id="11" name="TextBox 10"/>
          <p:cNvSpPr txBox="1"/>
          <p:nvPr/>
        </p:nvSpPr>
        <p:spPr>
          <a:xfrm>
            <a:off x="923515" y="4673696"/>
            <a:ext cx="7139982" cy="646331"/>
          </a:xfrm>
          <a:prstGeom prst="rect">
            <a:avLst/>
          </a:prstGeom>
          <a:noFill/>
        </p:spPr>
        <p:txBody>
          <a:bodyPr wrap="square" rtlCol="0">
            <a:spAutoFit/>
          </a:bodyPr>
          <a:lstStyle/>
          <a:p>
            <a:r>
              <a:rPr lang="en-US" sz="1800" i="1" dirty="0" smtClean="0">
                <a:solidFill>
                  <a:srgbClr val="7F7F7F"/>
                </a:solidFill>
              </a:rPr>
              <a:t>Unions the values for the third directed edge:</a:t>
            </a:r>
          </a:p>
          <a:p>
            <a:r>
              <a:rPr lang="en-US" sz="1800" i="1" dirty="0" smtClean="0">
                <a:solidFill>
                  <a:srgbClr val="7F7F7F"/>
                </a:solidFill>
              </a:rPr>
              <a:t>   &lt;Key, Value&gt; = &lt;Susan, [Jeff, Ken, Walt]&gt; </a:t>
            </a:r>
            <a:endParaRPr lang="en-US" sz="1800" i="1" dirty="0">
              <a:solidFill>
                <a:srgbClr val="7F7F7F"/>
              </a:solidFill>
            </a:endParaRPr>
          </a:p>
        </p:txBody>
      </p:sp>
      <p:sp>
        <p:nvSpPr>
          <p:cNvPr id="12" name="TextBox 11"/>
          <p:cNvSpPr txBox="1"/>
          <p:nvPr/>
        </p:nvSpPr>
        <p:spPr>
          <a:xfrm>
            <a:off x="542919" y="5384435"/>
            <a:ext cx="5211612" cy="461665"/>
          </a:xfrm>
          <a:prstGeom prst="rect">
            <a:avLst/>
          </a:prstGeom>
          <a:noFill/>
        </p:spPr>
        <p:txBody>
          <a:bodyPr wrap="square" rtlCol="0">
            <a:spAutoFit/>
          </a:bodyPr>
          <a:lstStyle/>
          <a:p>
            <a:r>
              <a:rPr lang="en-US" dirty="0" smtClean="0"/>
              <a:t>Data again reduced by about a third.</a:t>
            </a:r>
            <a:endParaRPr lang="en-US" dirty="0"/>
          </a:p>
        </p:txBody>
      </p:sp>
      <p:cxnSp>
        <p:nvCxnSpPr>
          <p:cNvPr id="13" name="Straight Arrow Connector 12"/>
          <p:cNvCxnSpPr/>
          <p:nvPr/>
        </p:nvCxnSpPr>
        <p:spPr>
          <a:xfrm flipV="1">
            <a:off x="6052180" y="1398883"/>
            <a:ext cx="1637065" cy="19843"/>
          </a:xfrm>
          <a:prstGeom prst="straightConnector1">
            <a:avLst/>
          </a:prstGeom>
          <a:ln>
            <a:solidFill>
              <a:srgbClr val="4CA5D8"/>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H="1">
            <a:off x="7163425" y="1964387"/>
            <a:ext cx="1121091" cy="29765"/>
          </a:xfrm>
          <a:prstGeom prst="straightConnector1">
            <a:avLst/>
          </a:prstGeom>
          <a:ln>
            <a:solidFill>
              <a:srgbClr val="8DC63F"/>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6052181" y="1408805"/>
            <a:ext cx="1676751" cy="1140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778541" y="2271945"/>
            <a:ext cx="813572" cy="246221"/>
          </a:xfrm>
          <a:prstGeom prst="rect">
            <a:avLst/>
          </a:prstGeom>
          <a:noFill/>
        </p:spPr>
        <p:txBody>
          <a:bodyPr wrap="square" rtlCol="0">
            <a:spAutoFit/>
          </a:bodyPr>
          <a:lstStyle/>
          <a:p>
            <a:r>
              <a:rPr lang="en-US" sz="1000" i="1" dirty="0" smtClean="0">
                <a:solidFill>
                  <a:srgbClr val="7F7F7F"/>
                </a:solidFill>
              </a:rPr>
              <a:t>From:</a:t>
            </a:r>
            <a:endParaRPr lang="en-US" sz="1000" i="1" dirty="0">
              <a:solidFill>
                <a:srgbClr val="7F7F7F"/>
              </a:solidFill>
            </a:endParaRPr>
          </a:p>
        </p:txBody>
      </p:sp>
      <p:sp>
        <p:nvSpPr>
          <p:cNvPr id="17" name="TextBox 16"/>
          <p:cNvSpPr txBox="1"/>
          <p:nvPr/>
        </p:nvSpPr>
        <p:spPr>
          <a:xfrm>
            <a:off x="7782121" y="1333018"/>
            <a:ext cx="403210" cy="246221"/>
          </a:xfrm>
          <a:prstGeom prst="rect">
            <a:avLst/>
          </a:prstGeom>
          <a:noFill/>
        </p:spPr>
        <p:txBody>
          <a:bodyPr wrap="square" rtlCol="0">
            <a:spAutoFit/>
          </a:bodyPr>
          <a:lstStyle/>
          <a:p>
            <a:r>
              <a:rPr lang="en-US" sz="1000" i="1" dirty="0" smtClean="0">
                <a:solidFill>
                  <a:srgbClr val="7F7F7F"/>
                </a:solidFill>
              </a:rPr>
              <a:t>To:</a:t>
            </a:r>
            <a:endParaRPr lang="en-US" sz="1000" i="1" dirty="0">
              <a:solidFill>
                <a:srgbClr val="7F7F7F"/>
              </a:solidFill>
            </a:endParaRPr>
          </a:p>
        </p:txBody>
      </p:sp>
      <p:sp>
        <p:nvSpPr>
          <p:cNvPr id="18" name="Title 17"/>
          <p:cNvSpPr>
            <a:spLocks noGrp="1"/>
          </p:cNvSpPr>
          <p:nvPr>
            <p:ph type="title"/>
          </p:nvPr>
        </p:nvSpPr>
        <p:spPr/>
        <p:txBody>
          <a:bodyPr/>
          <a:lstStyle/>
          <a:p>
            <a:r>
              <a:rPr lang="en-US" dirty="0" smtClean="0">
                <a:solidFill>
                  <a:schemeClr val="accent1"/>
                </a:solidFill>
              </a:rPr>
              <a:t>Social Triangle: Second Directed Edge</a:t>
            </a:r>
            <a:endParaRPr lang="en-US" dirty="0"/>
          </a:p>
        </p:txBody>
      </p:sp>
      <p:sp>
        <p:nvSpPr>
          <p:cNvPr id="19" name="Slide Number Placeholder 18"/>
          <p:cNvSpPr>
            <a:spLocks noGrp="1"/>
          </p:cNvSpPr>
          <p:nvPr>
            <p:ph type="sldNum" sz="quarter" idx="11"/>
          </p:nvPr>
        </p:nvSpPr>
        <p:spPr/>
        <p:txBody>
          <a:bodyPr/>
          <a:lstStyle/>
          <a:p>
            <a:pPr>
              <a:defRPr/>
            </a:pPr>
            <a:fld id="{6ADD0FD0-5DC7-4614-9D2E-5687F653AACB}" type="slidenum">
              <a:rPr lang="en-US" smtClean="0"/>
              <a:pPr>
                <a:defRPr/>
              </a:pPr>
              <a:t>14</a:t>
            </a:fld>
            <a:endParaRPr lang="en-US"/>
          </a:p>
        </p:txBody>
      </p:sp>
      <p:sp>
        <p:nvSpPr>
          <p:cNvPr id="20" name="Footer Placeholder 1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5767" y="1250068"/>
            <a:ext cx="1597378" cy="461665"/>
          </a:xfrm>
          <a:prstGeom prst="rect">
            <a:avLst/>
          </a:prstGeom>
          <a:noFill/>
        </p:spPr>
        <p:txBody>
          <a:bodyPr wrap="square" rtlCol="0">
            <a:spAutoFit/>
          </a:bodyPr>
          <a:lstStyle/>
          <a:p>
            <a:r>
              <a:rPr lang="en-US" dirty="0" smtClean="0"/>
              <a:t>Mapper3</a:t>
            </a:r>
            <a:endParaRPr lang="en-US" dirty="0"/>
          </a:p>
        </p:txBody>
      </p:sp>
      <p:sp>
        <p:nvSpPr>
          <p:cNvPr id="6" name="TextBox 5"/>
          <p:cNvSpPr txBox="1"/>
          <p:nvPr/>
        </p:nvSpPr>
        <p:spPr>
          <a:xfrm>
            <a:off x="926285" y="1690184"/>
            <a:ext cx="7139982" cy="646331"/>
          </a:xfrm>
          <a:prstGeom prst="rect">
            <a:avLst/>
          </a:prstGeom>
          <a:noFill/>
        </p:spPr>
        <p:txBody>
          <a:bodyPr wrap="square" rtlCol="0">
            <a:spAutoFit/>
          </a:bodyPr>
          <a:lstStyle/>
          <a:p>
            <a:r>
              <a:rPr lang="en-US" sz="1800" i="1" dirty="0" smtClean="0">
                <a:solidFill>
                  <a:srgbClr val="7F7F7F"/>
                </a:solidFill>
              </a:rPr>
              <a:t>Join [inbound] and [outbound] lists by Key</a:t>
            </a:r>
          </a:p>
          <a:p>
            <a:r>
              <a:rPr lang="en-US" sz="1800" i="1" dirty="0" smtClean="0">
                <a:solidFill>
                  <a:srgbClr val="7F7F7F"/>
                </a:solidFill>
              </a:rPr>
              <a:t>  Walt, [Jeff, Ken, Lori, Susan], [Jeff, Lori, Stanley, Walt]  </a:t>
            </a:r>
            <a:endParaRPr lang="en-US" sz="1800" i="1" dirty="0">
              <a:solidFill>
                <a:srgbClr val="7F7F7F"/>
              </a:solidFill>
            </a:endParaRPr>
          </a:p>
        </p:txBody>
      </p:sp>
      <p:sp>
        <p:nvSpPr>
          <p:cNvPr id="8" name="TextBox 7"/>
          <p:cNvSpPr txBox="1"/>
          <p:nvPr/>
        </p:nvSpPr>
        <p:spPr>
          <a:xfrm>
            <a:off x="919939" y="2527144"/>
            <a:ext cx="7139982" cy="646331"/>
          </a:xfrm>
          <a:prstGeom prst="rect">
            <a:avLst/>
          </a:prstGeom>
          <a:noFill/>
        </p:spPr>
        <p:txBody>
          <a:bodyPr wrap="square" rtlCol="0">
            <a:spAutoFit/>
          </a:bodyPr>
          <a:lstStyle/>
          <a:p>
            <a:r>
              <a:rPr lang="en-US" sz="1800" i="1" dirty="0" smtClean="0">
                <a:solidFill>
                  <a:srgbClr val="7F7F7F"/>
                </a:solidFill>
              </a:rPr>
              <a:t>Emits &lt;Person, Person&gt; pair with level of association:</a:t>
            </a:r>
          </a:p>
          <a:p>
            <a:r>
              <a:rPr lang="en-US" sz="1800" i="1" dirty="0" smtClean="0">
                <a:solidFill>
                  <a:srgbClr val="7F7F7F"/>
                </a:solidFill>
              </a:rPr>
              <a:t>  &lt;Key, Value&gt; = &lt;Walt:Susan, reciprocal&gt;; &lt;Walt:Lori, directed&gt;, etc</a:t>
            </a:r>
            <a:endParaRPr lang="en-US" sz="1800" i="1" dirty="0">
              <a:solidFill>
                <a:srgbClr val="7F7F7F"/>
              </a:solidFill>
            </a:endParaRPr>
          </a:p>
        </p:txBody>
      </p:sp>
      <p:sp>
        <p:nvSpPr>
          <p:cNvPr id="9" name="TextBox 8"/>
          <p:cNvSpPr txBox="1"/>
          <p:nvPr/>
        </p:nvSpPr>
        <p:spPr>
          <a:xfrm>
            <a:off x="539343" y="3307331"/>
            <a:ext cx="1597378" cy="461665"/>
          </a:xfrm>
          <a:prstGeom prst="rect">
            <a:avLst/>
          </a:prstGeom>
          <a:noFill/>
        </p:spPr>
        <p:txBody>
          <a:bodyPr wrap="square" rtlCol="0">
            <a:spAutoFit/>
          </a:bodyPr>
          <a:lstStyle/>
          <a:p>
            <a:r>
              <a:rPr lang="en-US" dirty="0" smtClean="0"/>
              <a:t>Reducer3</a:t>
            </a:r>
            <a:endParaRPr lang="en-US" dirty="0"/>
          </a:p>
        </p:txBody>
      </p:sp>
      <p:sp>
        <p:nvSpPr>
          <p:cNvPr id="10" name="TextBox 9"/>
          <p:cNvSpPr txBox="1"/>
          <p:nvPr/>
        </p:nvSpPr>
        <p:spPr>
          <a:xfrm>
            <a:off x="929861" y="3747447"/>
            <a:ext cx="7139982" cy="923330"/>
          </a:xfrm>
          <a:prstGeom prst="rect">
            <a:avLst/>
          </a:prstGeom>
          <a:noFill/>
        </p:spPr>
        <p:txBody>
          <a:bodyPr wrap="square" rtlCol="0">
            <a:spAutoFit/>
          </a:bodyPr>
          <a:lstStyle/>
          <a:p>
            <a:r>
              <a:rPr lang="en-US" sz="1800" i="1" dirty="0" smtClean="0">
                <a:solidFill>
                  <a:srgbClr val="7F7F7F"/>
                </a:solidFill>
              </a:rPr>
              <a:t>Reducer unions the output of the mappers and presents rules:</a:t>
            </a:r>
          </a:p>
          <a:p>
            <a:r>
              <a:rPr lang="en-US" sz="1800" i="1" dirty="0" smtClean="0">
                <a:solidFill>
                  <a:srgbClr val="7F7F7F"/>
                </a:solidFill>
              </a:rPr>
              <a:t>  &lt;Key, Value&gt; = &lt;Walt:Susan, reciprocal&gt;</a:t>
            </a:r>
          </a:p>
          <a:p>
            <a:r>
              <a:rPr lang="en-US" sz="1800" i="1" dirty="0" smtClean="0">
                <a:solidFill>
                  <a:srgbClr val="7F7F7F"/>
                </a:solidFill>
              </a:rPr>
              <a:t>  &lt;Key, Value&gt; &lt;Walt:Lori, directed&gt;</a:t>
            </a:r>
            <a:endParaRPr lang="en-US" sz="1800" i="1" dirty="0">
              <a:solidFill>
                <a:srgbClr val="7F7F7F"/>
              </a:solidFill>
            </a:endParaRPr>
          </a:p>
        </p:txBody>
      </p:sp>
      <p:sp>
        <p:nvSpPr>
          <p:cNvPr id="12" name="TextBox 11"/>
          <p:cNvSpPr txBox="1"/>
          <p:nvPr/>
        </p:nvSpPr>
        <p:spPr>
          <a:xfrm>
            <a:off x="532997" y="4848693"/>
            <a:ext cx="7741622" cy="830997"/>
          </a:xfrm>
          <a:prstGeom prst="rect">
            <a:avLst/>
          </a:prstGeom>
          <a:noFill/>
        </p:spPr>
        <p:txBody>
          <a:bodyPr wrap="square" rtlCol="0">
            <a:spAutoFit/>
          </a:bodyPr>
          <a:lstStyle/>
          <a:p>
            <a:r>
              <a:rPr lang="en-US" dirty="0" smtClean="0"/>
              <a:t>The third reducer can shape the data any way that serves the business objective.</a:t>
            </a:r>
            <a:endParaRPr lang="en-US" dirty="0"/>
          </a:p>
        </p:txBody>
      </p:sp>
      <p:cxnSp>
        <p:nvCxnSpPr>
          <p:cNvPr id="13" name="Straight Arrow Connector 12"/>
          <p:cNvCxnSpPr/>
          <p:nvPr/>
        </p:nvCxnSpPr>
        <p:spPr>
          <a:xfrm flipV="1">
            <a:off x="6052180" y="1398883"/>
            <a:ext cx="1637065" cy="19843"/>
          </a:xfrm>
          <a:prstGeom prst="straightConnector1">
            <a:avLst/>
          </a:prstGeom>
          <a:ln>
            <a:solidFill>
              <a:srgbClr val="4CA5D8"/>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H="1">
            <a:off x="7163425" y="1964387"/>
            <a:ext cx="1121091" cy="29765"/>
          </a:xfrm>
          <a:prstGeom prst="straightConnector1">
            <a:avLst/>
          </a:prstGeom>
          <a:ln>
            <a:solidFill>
              <a:srgbClr val="4CA5D8"/>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6052181" y="1408805"/>
            <a:ext cx="1676751" cy="1140933"/>
          </a:xfrm>
          <a:prstGeom prst="straightConnector1">
            <a:avLst/>
          </a:prstGeom>
          <a:ln>
            <a:solidFill>
              <a:srgbClr val="8DC63F"/>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915361" y="2331472"/>
            <a:ext cx="813572" cy="246221"/>
          </a:xfrm>
          <a:prstGeom prst="rect">
            <a:avLst/>
          </a:prstGeom>
          <a:noFill/>
        </p:spPr>
        <p:txBody>
          <a:bodyPr wrap="square" rtlCol="0">
            <a:spAutoFit/>
          </a:bodyPr>
          <a:lstStyle/>
          <a:p>
            <a:r>
              <a:rPr lang="en-US" sz="1000" i="1" dirty="0" smtClean="0">
                <a:solidFill>
                  <a:srgbClr val="7F7F7F"/>
                </a:solidFill>
              </a:rPr>
              <a:t>From:</a:t>
            </a:r>
            <a:endParaRPr lang="en-US" sz="1000" i="1" dirty="0">
              <a:solidFill>
                <a:srgbClr val="7F7F7F"/>
              </a:solidFill>
            </a:endParaRPr>
          </a:p>
        </p:txBody>
      </p:sp>
      <p:sp>
        <p:nvSpPr>
          <p:cNvPr id="17" name="TextBox 16"/>
          <p:cNvSpPr txBox="1"/>
          <p:nvPr/>
        </p:nvSpPr>
        <p:spPr>
          <a:xfrm>
            <a:off x="5708505" y="1471914"/>
            <a:ext cx="403210" cy="246221"/>
          </a:xfrm>
          <a:prstGeom prst="rect">
            <a:avLst/>
          </a:prstGeom>
          <a:noFill/>
        </p:spPr>
        <p:txBody>
          <a:bodyPr wrap="square" rtlCol="0">
            <a:spAutoFit/>
          </a:bodyPr>
          <a:lstStyle/>
          <a:p>
            <a:r>
              <a:rPr lang="en-US" sz="1000" i="1" dirty="0" smtClean="0">
                <a:solidFill>
                  <a:srgbClr val="7F7F7F"/>
                </a:solidFill>
              </a:rPr>
              <a:t>To:</a:t>
            </a:r>
            <a:endParaRPr lang="en-US" sz="1000" i="1" dirty="0">
              <a:solidFill>
                <a:srgbClr val="7F7F7F"/>
              </a:solidFill>
            </a:endParaRPr>
          </a:p>
        </p:txBody>
      </p:sp>
      <p:sp>
        <p:nvSpPr>
          <p:cNvPr id="18" name="Title 17"/>
          <p:cNvSpPr>
            <a:spLocks noGrp="1"/>
          </p:cNvSpPr>
          <p:nvPr>
            <p:ph type="title"/>
          </p:nvPr>
        </p:nvSpPr>
        <p:spPr/>
        <p:txBody>
          <a:bodyPr/>
          <a:lstStyle/>
          <a:p>
            <a:r>
              <a:rPr lang="en-US" dirty="0" smtClean="0">
                <a:solidFill>
                  <a:schemeClr val="accent1"/>
                </a:solidFill>
              </a:rPr>
              <a:t>Social Triangle: Third Directed Edge</a:t>
            </a:r>
            <a:endParaRPr lang="en-US" dirty="0"/>
          </a:p>
        </p:txBody>
      </p:sp>
      <p:sp>
        <p:nvSpPr>
          <p:cNvPr id="19" name="Slide Number Placeholder 18"/>
          <p:cNvSpPr>
            <a:spLocks noGrp="1"/>
          </p:cNvSpPr>
          <p:nvPr>
            <p:ph type="sldNum" sz="quarter" idx="11"/>
          </p:nvPr>
        </p:nvSpPr>
        <p:spPr/>
        <p:txBody>
          <a:bodyPr/>
          <a:lstStyle/>
          <a:p>
            <a:pPr>
              <a:defRPr/>
            </a:pPr>
            <a:fld id="{6ADD0FD0-5DC7-4614-9D2E-5687F653AACB}" type="slidenum">
              <a:rPr lang="en-US" smtClean="0"/>
              <a:pPr>
                <a:defRPr/>
              </a:pPr>
              <a:t>15</a:t>
            </a:fld>
            <a:endParaRPr lang="en-US"/>
          </a:p>
        </p:txBody>
      </p:sp>
      <p:sp>
        <p:nvSpPr>
          <p:cNvPr id="20" name="Footer Placeholder 1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Content Placeholder 2"/>
          <p:cNvSpPr>
            <a:spLocks noGrp="1"/>
          </p:cNvSpPr>
          <p:nvPr>
            <p:ph idx="1"/>
          </p:nvPr>
        </p:nvSpPr>
        <p:spPr/>
        <p:txBody>
          <a:bodyPr/>
          <a:lstStyle/>
          <a:p>
            <a:pPr>
              <a:lnSpc>
                <a:spcPct val="125000"/>
              </a:lnSpc>
              <a:buFontTx/>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 Unstructured text mining means extracting “features” from a document</a:t>
            </a:r>
          </a:p>
          <a:p>
            <a:pPr>
              <a:lnSpc>
                <a:spcPct val="125000"/>
              </a:lnSpc>
              <a:buFontTx/>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 Features are structured meta-data representing the document</a:t>
            </a:r>
          </a:p>
          <a:p>
            <a:pPr>
              <a:lnSpc>
                <a:spcPct val="125000"/>
              </a:lnSpc>
              <a:buFontTx/>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 Goal: “vectorize” the documents</a:t>
            </a:r>
          </a:p>
          <a:p>
            <a:pPr lvl="1">
              <a:lnSpc>
                <a:spcPct val="125000"/>
              </a:lnSpc>
              <a:buFontTx/>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dirty="0" smtClean="0">
                <a:solidFill>
                  <a:schemeClr val="tx1"/>
                </a:solidFill>
              </a:rPr>
              <a:t> But getting to the underlying data can be very difficult</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16</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eston_Super_Mare_Ufo_attack_by_Vitaloverdose.jpg"/>
          <p:cNvPicPr>
            <a:picLocks noChangeAspect="1"/>
          </p:cNvPicPr>
          <p:nvPr/>
        </p:nvPicPr>
        <p:blipFill>
          <a:blip r:embed="rId3" cstate="print"/>
          <a:stretch>
            <a:fillRect/>
          </a:stretch>
        </p:blipFill>
        <p:spPr>
          <a:xfrm>
            <a:off x="6235048" y="581154"/>
            <a:ext cx="2314286" cy="1905428"/>
          </a:xfrm>
          <a:prstGeom prst="rect">
            <a:avLst/>
          </a:prstGeom>
        </p:spPr>
      </p:pic>
      <p:sp useBgFill="1">
        <p:nvSpPr>
          <p:cNvPr id="15" name="Rectangle 14"/>
          <p:cNvSpPr/>
          <p:nvPr/>
        </p:nvSpPr>
        <p:spPr>
          <a:xfrm>
            <a:off x="714356" y="1573790"/>
            <a:ext cx="7351910" cy="2063601"/>
          </a:xfrm>
          <a:prstGeom prst="rect">
            <a:avLst/>
          </a:prstGeom>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684591" y="1567541"/>
            <a:ext cx="7392609" cy="2031325"/>
          </a:xfrm>
          <a:prstGeom prst="rect">
            <a:avLst/>
          </a:prstGeom>
          <a:noFill/>
        </p:spPr>
        <p:txBody>
          <a:bodyPr wrap="square" rtlCol="0">
            <a:spAutoFit/>
          </a:bodyPr>
          <a:lstStyle/>
          <a:p>
            <a:r>
              <a:rPr lang="en-US" sz="1800" i="1" dirty="0" smtClean="0">
                <a:solidFill>
                  <a:srgbClr val="800000"/>
                </a:solidFill>
              </a:rPr>
              <a:t>When I fist noticed it, I wanted to freak out.  There it was an object floating in on a direct path, It didn&amp;apos;t move side to side or volley up and down. It moved as if though it had a mission or purpose. I was nervous, and scared,  So afraid in fact that I could feel my knees buckling. I guess because I didn&amp;apos;t know what to expect and I wanted to act non aggressive. I though that I was either going to be taken, blasted into nothing, or…</a:t>
            </a:r>
            <a:endParaRPr lang="en-US" sz="1800" i="1" dirty="0">
              <a:solidFill>
                <a:srgbClr val="800000"/>
              </a:solidFill>
            </a:endParaRPr>
          </a:p>
        </p:txBody>
      </p:sp>
      <p:sp>
        <p:nvSpPr>
          <p:cNvPr id="5" name="TextBox 4"/>
          <p:cNvSpPr txBox="1"/>
          <p:nvPr/>
        </p:nvSpPr>
        <p:spPr>
          <a:xfrm>
            <a:off x="267882" y="5922929"/>
            <a:ext cx="5347747" cy="215444"/>
          </a:xfrm>
          <a:prstGeom prst="rect">
            <a:avLst/>
          </a:prstGeom>
          <a:noFill/>
        </p:spPr>
        <p:txBody>
          <a:bodyPr wrap="square" rtlCol="0">
            <a:spAutoFit/>
          </a:bodyPr>
          <a:lstStyle/>
          <a:p>
            <a:r>
              <a:rPr lang="en-US" sz="800" dirty="0" smtClean="0"/>
              <a:t>Source: http://www.infochimps.com/datasets/60000-documented-ufo-sightings-with-text-descriptions-and-metada</a:t>
            </a:r>
            <a:endParaRPr lang="en-US" sz="800" dirty="0"/>
          </a:p>
        </p:txBody>
      </p:sp>
      <p:sp>
        <p:nvSpPr>
          <p:cNvPr id="6" name="TextBox 5"/>
          <p:cNvSpPr txBox="1"/>
          <p:nvPr/>
        </p:nvSpPr>
        <p:spPr>
          <a:xfrm>
            <a:off x="1174796" y="3742477"/>
            <a:ext cx="654826" cy="461665"/>
          </a:xfrm>
          <a:prstGeom prst="rect">
            <a:avLst/>
          </a:prstGeom>
          <a:noFill/>
        </p:spPr>
        <p:txBody>
          <a:bodyPr wrap="square" rtlCol="0">
            <a:spAutoFit/>
          </a:bodyPr>
          <a:lstStyle/>
          <a:p>
            <a:r>
              <a:rPr lang="en-US" dirty="0" smtClean="0"/>
              <a:t>Q:</a:t>
            </a:r>
            <a:endParaRPr lang="en-US" dirty="0"/>
          </a:p>
        </p:txBody>
      </p:sp>
      <p:sp>
        <p:nvSpPr>
          <p:cNvPr id="7" name="TextBox 6"/>
          <p:cNvSpPr txBox="1"/>
          <p:nvPr/>
        </p:nvSpPr>
        <p:spPr>
          <a:xfrm>
            <a:off x="1676400" y="3810000"/>
            <a:ext cx="6399436" cy="430887"/>
          </a:xfrm>
          <a:prstGeom prst="rect">
            <a:avLst/>
          </a:prstGeom>
          <a:noFill/>
        </p:spPr>
        <p:txBody>
          <a:bodyPr wrap="square" rtlCol="0">
            <a:spAutoFit/>
          </a:bodyPr>
          <a:lstStyle/>
          <a:p>
            <a:r>
              <a:rPr lang="en-US" sz="2200" dirty="0" smtClean="0">
                <a:solidFill>
                  <a:schemeClr val="bg2">
                    <a:lumMod val="75000"/>
                  </a:schemeClr>
                </a:solidFill>
                <a:latin typeface="Calibri" pitchFamily="34" charset="0"/>
              </a:rPr>
              <a:t>What is the witness describing? </a:t>
            </a:r>
            <a:endParaRPr lang="en-US" sz="2200" dirty="0">
              <a:solidFill>
                <a:schemeClr val="bg2">
                  <a:lumMod val="75000"/>
                </a:schemeClr>
              </a:solidFill>
              <a:latin typeface="Calibri" pitchFamily="34" charset="0"/>
            </a:endParaRPr>
          </a:p>
        </p:txBody>
      </p:sp>
      <p:sp>
        <p:nvSpPr>
          <p:cNvPr id="8" name="TextBox 7"/>
          <p:cNvSpPr txBox="1"/>
          <p:nvPr/>
        </p:nvSpPr>
        <p:spPr>
          <a:xfrm>
            <a:off x="416707" y="1200460"/>
            <a:ext cx="3938878" cy="338554"/>
          </a:xfrm>
          <a:prstGeom prst="rect">
            <a:avLst/>
          </a:prstGeom>
          <a:noFill/>
        </p:spPr>
        <p:txBody>
          <a:bodyPr wrap="square" rtlCol="0">
            <a:spAutoFit/>
          </a:bodyPr>
          <a:lstStyle/>
          <a:p>
            <a:r>
              <a:rPr lang="en-US" sz="1600" i="1" dirty="0" smtClean="0"/>
              <a:t>July 15</a:t>
            </a:r>
            <a:r>
              <a:rPr lang="en-US" sz="1600" i="1" baseline="30000" dirty="0" smtClean="0"/>
              <a:t>th</a:t>
            </a:r>
            <a:r>
              <a:rPr lang="en-US" sz="1600" i="1" dirty="0" smtClean="0"/>
              <a:t>, 2010.  Raytown, Missouri</a:t>
            </a:r>
            <a:endParaRPr lang="en-US" sz="1600" i="1" dirty="0"/>
          </a:p>
        </p:txBody>
      </p:sp>
      <p:sp>
        <p:nvSpPr>
          <p:cNvPr id="9" name="TextBox 8"/>
          <p:cNvSpPr txBox="1"/>
          <p:nvPr/>
        </p:nvSpPr>
        <p:spPr>
          <a:xfrm>
            <a:off x="1356960" y="4222276"/>
            <a:ext cx="654826" cy="461665"/>
          </a:xfrm>
          <a:prstGeom prst="rect">
            <a:avLst/>
          </a:prstGeom>
          <a:noFill/>
        </p:spPr>
        <p:txBody>
          <a:bodyPr wrap="square" rtlCol="0">
            <a:spAutoFit/>
          </a:bodyPr>
          <a:lstStyle/>
          <a:p>
            <a:r>
              <a:rPr lang="en-US" dirty="0" smtClean="0">
                <a:solidFill>
                  <a:srgbClr val="800000"/>
                </a:solidFill>
              </a:rPr>
              <a:t>A</a:t>
            </a:r>
            <a:r>
              <a:rPr lang="en-US" dirty="0" smtClean="0"/>
              <a:t>:</a:t>
            </a:r>
            <a:endParaRPr lang="en-US" dirty="0"/>
          </a:p>
        </p:txBody>
      </p:sp>
      <p:sp>
        <p:nvSpPr>
          <p:cNvPr id="10" name="TextBox 9"/>
          <p:cNvSpPr txBox="1"/>
          <p:nvPr/>
        </p:nvSpPr>
        <p:spPr>
          <a:xfrm>
            <a:off x="1813346" y="4261961"/>
            <a:ext cx="6399436" cy="430887"/>
          </a:xfrm>
          <a:prstGeom prst="rect">
            <a:avLst/>
          </a:prstGeom>
          <a:noFill/>
        </p:spPr>
        <p:txBody>
          <a:bodyPr wrap="square" rtlCol="0">
            <a:spAutoFit/>
          </a:bodyPr>
          <a:lstStyle/>
          <a:p>
            <a:r>
              <a:rPr lang="en-US" sz="2200" dirty="0" smtClean="0">
                <a:solidFill>
                  <a:schemeClr val="bg2">
                    <a:lumMod val="75000"/>
                  </a:schemeClr>
                </a:solidFill>
                <a:latin typeface="Calibri" pitchFamily="34" charset="0"/>
              </a:rPr>
              <a:t>An encounter with a UFO. </a:t>
            </a:r>
            <a:endParaRPr lang="en-US" sz="2200" dirty="0">
              <a:solidFill>
                <a:schemeClr val="bg2">
                  <a:lumMod val="75000"/>
                </a:schemeClr>
              </a:solidFill>
              <a:latin typeface="Calibri" pitchFamily="34" charset="0"/>
            </a:endParaRPr>
          </a:p>
        </p:txBody>
      </p:sp>
      <p:sp>
        <p:nvSpPr>
          <p:cNvPr id="11" name="TextBox 10"/>
          <p:cNvSpPr txBox="1"/>
          <p:nvPr/>
        </p:nvSpPr>
        <p:spPr>
          <a:xfrm>
            <a:off x="1178372" y="4909408"/>
            <a:ext cx="654826" cy="461665"/>
          </a:xfrm>
          <a:prstGeom prst="rect">
            <a:avLst/>
          </a:prstGeom>
          <a:noFill/>
        </p:spPr>
        <p:txBody>
          <a:bodyPr wrap="square" rtlCol="0">
            <a:spAutoFit/>
          </a:bodyPr>
          <a:lstStyle/>
          <a:p>
            <a:r>
              <a:rPr lang="en-US" dirty="0" smtClean="0"/>
              <a:t>Q:</a:t>
            </a:r>
            <a:endParaRPr lang="en-US" dirty="0"/>
          </a:p>
        </p:txBody>
      </p:sp>
      <p:sp>
        <p:nvSpPr>
          <p:cNvPr id="12" name="TextBox 11"/>
          <p:cNvSpPr txBox="1"/>
          <p:nvPr/>
        </p:nvSpPr>
        <p:spPr>
          <a:xfrm>
            <a:off x="1634758" y="4949093"/>
            <a:ext cx="6399436" cy="430887"/>
          </a:xfrm>
          <a:prstGeom prst="rect">
            <a:avLst/>
          </a:prstGeom>
          <a:noFill/>
        </p:spPr>
        <p:txBody>
          <a:bodyPr wrap="square" rtlCol="0">
            <a:spAutoFit/>
          </a:bodyPr>
          <a:lstStyle/>
          <a:p>
            <a:r>
              <a:rPr lang="en-US" sz="2200" dirty="0" smtClean="0">
                <a:solidFill>
                  <a:schemeClr val="bg2">
                    <a:lumMod val="75000"/>
                  </a:schemeClr>
                </a:solidFill>
                <a:latin typeface="Calibri" pitchFamily="34" charset="0"/>
              </a:rPr>
              <a:t>What is the emotional state of the witness? </a:t>
            </a:r>
            <a:endParaRPr lang="en-US" sz="2200" dirty="0">
              <a:solidFill>
                <a:schemeClr val="bg2">
                  <a:lumMod val="75000"/>
                </a:schemeClr>
              </a:solidFill>
              <a:latin typeface="Calibri" pitchFamily="34" charset="0"/>
            </a:endParaRPr>
          </a:p>
        </p:txBody>
      </p:sp>
      <p:sp>
        <p:nvSpPr>
          <p:cNvPr id="13" name="TextBox 12"/>
          <p:cNvSpPr txBox="1"/>
          <p:nvPr/>
        </p:nvSpPr>
        <p:spPr>
          <a:xfrm>
            <a:off x="1360536" y="5389207"/>
            <a:ext cx="654826" cy="461665"/>
          </a:xfrm>
          <a:prstGeom prst="rect">
            <a:avLst/>
          </a:prstGeom>
          <a:noFill/>
        </p:spPr>
        <p:txBody>
          <a:bodyPr wrap="square" rtlCol="0">
            <a:spAutoFit/>
          </a:bodyPr>
          <a:lstStyle/>
          <a:p>
            <a:r>
              <a:rPr lang="en-US" dirty="0" smtClean="0">
                <a:solidFill>
                  <a:srgbClr val="800000"/>
                </a:solidFill>
              </a:rPr>
              <a:t>A</a:t>
            </a:r>
            <a:r>
              <a:rPr lang="en-US" dirty="0" smtClean="0"/>
              <a:t>:</a:t>
            </a:r>
            <a:endParaRPr lang="en-US" dirty="0"/>
          </a:p>
        </p:txBody>
      </p:sp>
      <p:sp>
        <p:nvSpPr>
          <p:cNvPr id="14" name="TextBox 13"/>
          <p:cNvSpPr txBox="1"/>
          <p:nvPr/>
        </p:nvSpPr>
        <p:spPr>
          <a:xfrm>
            <a:off x="1816922" y="5428892"/>
            <a:ext cx="6399436" cy="430887"/>
          </a:xfrm>
          <a:prstGeom prst="rect">
            <a:avLst/>
          </a:prstGeom>
          <a:noFill/>
        </p:spPr>
        <p:txBody>
          <a:bodyPr wrap="square" rtlCol="0">
            <a:spAutoFit/>
          </a:bodyPr>
          <a:lstStyle/>
          <a:p>
            <a:r>
              <a:rPr lang="en-US" sz="2200" dirty="0" smtClean="0">
                <a:solidFill>
                  <a:schemeClr val="bg2">
                    <a:lumMod val="75000"/>
                  </a:schemeClr>
                </a:solidFill>
                <a:latin typeface="Calibri" pitchFamily="34" charset="0"/>
              </a:rPr>
              <a:t>Frightened, ready to flee. </a:t>
            </a:r>
            <a:endParaRPr lang="en-US" sz="2200" dirty="0">
              <a:solidFill>
                <a:schemeClr val="bg2">
                  <a:lumMod val="75000"/>
                </a:schemeClr>
              </a:solidFill>
              <a:latin typeface="Calibri" pitchFamily="34" charset="0"/>
            </a:endParaRPr>
          </a:p>
        </p:txBody>
      </p:sp>
      <p:cxnSp>
        <p:nvCxnSpPr>
          <p:cNvPr id="18" name="Straight Connector 17"/>
          <p:cNvCxnSpPr/>
          <p:nvPr/>
        </p:nvCxnSpPr>
        <p:spPr>
          <a:xfrm flipV="1">
            <a:off x="2688755" y="4833803"/>
            <a:ext cx="3522170" cy="9922"/>
          </a:xfrm>
          <a:prstGeom prst="line">
            <a:avLst/>
          </a:prstGeom>
          <a:ln>
            <a:gradFill flip="none" rotWithShape="1">
              <a:gsLst>
                <a:gs pos="32000">
                  <a:schemeClr val="accent1"/>
                </a:gs>
                <a:gs pos="92000">
                  <a:srgbClr val="FFFFFF"/>
                </a:gs>
              </a:gsLst>
              <a:path path="circl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sp>
        <p:nvSpPr>
          <p:cNvPr id="17" name="Title 16"/>
          <p:cNvSpPr>
            <a:spLocks noGrp="1"/>
          </p:cNvSpPr>
          <p:nvPr>
            <p:ph type="title"/>
          </p:nvPr>
        </p:nvSpPr>
        <p:spPr/>
        <p:txBody>
          <a:bodyPr/>
          <a:lstStyle/>
          <a:p>
            <a:r>
              <a:rPr lang="en-US" dirty="0" smtClean="0">
                <a:solidFill>
                  <a:schemeClr val="accent1"/>
                </a:solidFill>
              </a:rPr>
              <a:t>Example: UFOs Attack</a:t>
            </a:r>
            <a:endParaRPr lang="en-US" dirty="0"/>
          </a:p>
        </p:txBody>
      </p:sp>
      <p:sp>
        <p:nvSpPr>
          <p:cNvPr id="19" name="Slide Number Placeholder 18"/>
          <p:cNvSpPr>
            <a:spLocks noGrp="1"/>
          </p:cNvSpPr>
          <p:nvPr>
            <p:ph type="sldNum" sz="quarter" idx="11"/>
          </p:nvPr>
        </p:nvSpPr>
        <p:spPr/>
        <p:txBody>
          <a:bodyPr/>
          <a:lstStyle/>
          <a:p>
            <a:pPr>
              <a:defRPr/>
            </a:pPr>
            <a:fld id="{6ADD0FD0-5DC7-4614-9D2E-5687F653AACB}" type="slidenum">
              <a:rPr lang="en-US" smtClean="0"/>
              <a:pPr>
                <a:defRPr/>
              </a:pPr>
              <a:t>17</a:t>
            </a:fld>
            <a:endParaRPr lang="en-US"/>
          </a:p>
        </p:txBody>
      </p:sp>
      <p:sp>
        <p:nvSpPr>
          <p:cNvPr id="20" name="Footer Placeholder 19"/>
          <p:cNvSpPr>
            <a:spLocks noGrp="1"/>
          </p:cNvSpPr>
          <p:nvPr>
            <p:ph type="ftr" sz="quarter" idx="10"/>
          </p:nvPr>
        </p:nvSpPr>
        <p:spPr/>
        <p:txBody>
          <a:bodyPr/>
          <a:lstStyle/>
          <a:p>
            <a:pPr>
              <a:defRPr/>
            </a:pPr>
            <a:r>
              <a:rPr lang="en-US" smtClean="0"/>
              <a:t>Module 5: Advanced Analytics - Technology and Tools</a:t>
            </a:r>
            <a:endParaRPr lang="en-US" dirty="0"/>
          </a:p>
        </p:txBody>
      </p:sp>
    </p:spTree>
    <p:extLst>
      <p:ext uri="{BB962C8B-B14F-4D97-AF65-F5344CB8AC3E}">
        <p14:creationId xmlns:p14="http://schemas.microsoft.com/office/powerpoint/2010/main" xmlns="" val="40505093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Weston_Super_Mare_Ufo_attack_by_Vitaloverdose.jpg"/>
          <p:cNvPicPr>
            <a:picLocks noChangeAspect="1"/>
          </p:cNvPicPr>
          <p:nvPr/>
        </p:nvPicPr>
        <p:blipFill>
          <a:blip r:embed="rId3" cstate="print"/>
          <a:stretch>
            <a:fillRect/>
          </a:stretch>
        </p:blipFill>
        <p:spPr>
          <a:xfrm>
            <a:off x="6235048" y="581154"/>
            <a:ext cx="2314286" cy="1905428"/>
          </a:xfrm>
          <a:prstGeom prst="rect">
            <a:avLst/>
          </a:prstGeom>
        </p:spPr>
      </p:pic>
      <p:sp>
        <p:nvSpPr>
          <p:cNvPr id="5" name="TextBox 4"/>
          <p:cNvSpPr txBox="1"/>
          <p:nvPr/>
        </p:nvSpPr>
        <p:spPr>
          <a:xfrm>
            <a:off x="267882" y="5922929"/>
            <a:ext cx="5347747" cy="215444"/>
          </a:xfrm>
          <a:prstGeom prst="rect">
            <a:avLst/>
          </a:prstGeom>
          <a:noFill/>
        </p:spPr>
        <p:txBody>
          <a:bodyPr wrap="square" rtlCol="0">
            <a:spAutoFit/>
          </a:bodyPr>
          <a:lstStyle/>
          <a:p>
            <a:r>
              <a:rPr lang="en-US" sz="800" dirty="0" smtClean="0"/>
              <a:t>Source: http://www.infochimps.com/datasets/60000-documented-ufo-sightings-with-text-descriptions-and-metada</a:t>
            </a:r>
            <a:endParaRPr lang="en-US" sz="800" dirty="0"/>
          </a:p>
        </p:txBody>
      </p:sp>
      <p:sp>
        <p:nvSpPr>
          <p:cNvPr id="17" name="TextBox 16"/>
          <p:cNvSpPr txBox="1"/>
          <p:nvPr/>
        </p:nvSpPr>
        <p:spPr>
          <a:xfrm>
            <a:off x="646739" y="1128797"/>
            <a:ext cx="5362050" cy="1200328"/>
          </a:xfrm>
          <a:prstGeom prst="rect">
            <a:avLst/>
          </a:prstGeom>
          <a:noFill/>
        </p:spPr>
        <p:txBody>
          <a:bodyPr wrap="square" rtlCol="0">
            <a:spAutoFit/>
          </a:bodyPr>
          <a:lstStyle/>
          <a:p>
            <a:r>
              <a:rPr lang="en-US" dirty="0" smtClean="0">
                <a:solidFill>
                  <a:schemeClr val="tx1">
                    <a:lumMod val="75000"/>
                    <a:lumOff val="25000"/>
                  </a:schemeClr>
                </a:solidFill>
              </a:rPr>
              <a:t>If we really are on the cusp of a major alien invasion, eyewitness testimony is the key to our survival as a species.</a:t>
            </a:r>
            <a:endParaRPr lang="en-US" dirty="0">
              <a:solidFill>
                <a:schemeClr val="tx1">
                  <a:lumMod val="75000"/>
                  <a:lumOff val="25000"/>
                </a:schemeClr>
              </a:solidFill>
            </a:endParaRPr>
          </a:p>
        </p:txBody>
      </p:sp>
      <p:sp useBgFill="1">
        <p:nvSpPr>
          <p:cNvPr id="19" name="Rectangle 18"/>
          <p:cNvSpPr/>
          <p:nvPr/>
        </p:nvSpPr>
        <p:spPr>
          <a:xfrm>
            <a:off x="714356" y="3431554"/>
            <a:ext cx="7351910" cy="2063601"/>
          </a:xfrm>
          <a:prstGeom prst="rect">
            <a:avLst/>
          </a:prstGeom>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684591" y="3425305"/>
            <a:ext cx="7590029" cy="2031325"/>
          </a:xfrm>
          <a:prstGeom prst="rect">
            <a:avLst/>
          </a:prstGeom>
          <a:noFill/>
        </p:spPr>
        <p:txBody>
          <a:bodyPr wrap="square" rtlCol="0">
            <a:spAutoFit/>
          </a:bodyPr>
          <a:lstStyle/>
          <a:p>
            <a:r>
              <a:rPr lang="en-US" sz="1800" i="1" dirty="0" smtClean="0">
                <a:solidFill>
                  <a:schemeClr val="bg2">
                    <a:lumMod val="60000"/>
                    <a:lumOff val="40000"/>
                  </a:schemeClr>
                </a:solidFill>
              </a:rPr>
              <a:t>When I </a:t>
            </a:r>
            <a:r>
              <a:rPr lang="en-US" sz="1800" i="1" dirty="0" smtClean="0">
                <a:solidFill>
                  <a:srgbClr val="800000"/>
                </a:solidFill>
              </a:rPr>
              <a:t>fist</a:t>
            </a:r>
            <a:r>
              <a:rPr lang="en-US" sz="1800" i="1" dirty="0" smtClean="0">
                <a:solidFill>
                  <a:schemeClr val="bg2">
                    <a:lumMod val="60000"/>
                    <a:lumOff val="40000"/>
                  </a:schemeClr>
                </a:solidFill>
              </a:rPr>
              <a:t> noticed it, I wanted to freak out.  There it was an object floating in on a direct path, It </a:t>
            </a:r>
            <a:r>
              <a:rPr lang="en-US" sz="1800" i="1" dirty="0" smtClean="0">
                <a:solidFill>
                  <a:srgbClr val="800000"/>
                </a:solidFill>
              </a:rPr>
              <a:t>didn&amp;apos;t</a:t>
            </a:r>
            <a:r>
              <a:rPr lang="en-US" sz="1800" i="1" dirty="0" smtClean="0">
                <a:solidFill>
                  <a:schemeClr val="bg2">
                    <a:lumMod val="60000"/>
                    <a:lumOff val="40000"/>
                  </a:schemeClr>
                </a:solidFill>
              </a:rPr>
              <a:t> move side to side or volley up and down. It moved as if though it had a mission or purpose. I was nervous, and scared,  </a:t>
            </a:r>
            <a:r>
              <a:rPr lang="en-US" sz="1800" i="1" dirty="0" smtClean="0">
                <a:solidFill>
                  <a:srgbClr val="800000"/>
                </a:solidFill>
              </a:rPr>
              <a:t>So afraid in fact</a:t>
            </a:r>
            <a:r>
              <a:rPr lang="en-US" sz="1800" i="1" dirty="0" smtClean="0">
                <a:solidFill>
                  <a:schemeClr val="bg2">
                    <a:lumMod val="60000"/>
                    <a:lumOff val="40000"/>
                  </a:schemeClr>
                </a:solidFill>
              </a:rPr>
              <a:t> that I could feel my knees buckling. I guess because I didn&amp;apos;t know what to expect and I wanted to act non aggressive. I though that I was either going to be </a:t>
            </a:r>
            <a:r>
              <a:rPr lang="en-US" sz="1800" i="1" dirty="0" smtClean="0">
                <a:solidFill>
                  <a:srgbClr val="800000"/>
                </a:solidFill>
              </a:rPr>
              <a:t>taken</a:t>
            </a:r>
            <a:r>
              <a:rPr lang="en-US" sz="1800" i="1" dirty="0" smtClean="0">
                <a:solidFill>
                  <a:schemeClr val="bg2">
                    <a:lumMod val="60000"/>
                    <a:lumOff val="40000"/>
                  </a:schemeClr>
                </a:solidFill>
              </a:rPr>
              <a:t>, blasted into nothing, or…</a:t>
            </a:r>
            <a:endParaRPr lang="en-US" sz="1800" i="1" dirty="0">
              <a:solidFill>
                <a:schemeClr val="bg2">
                  <a:lumMod val="60000"/>
                  <a:lumOff val="40000"/>
                </a:schemeClr>
              </a:solidFill>
            </a:endParaRPr>
          </a:p>
        </p:txBody>
      </p:sp>
      <p:sp>
        <p:nvSpPr>
          <p:cNvPr id="21" name="Rounded Rectangular Callout 20"/>
          <p:cNvSpPr/>
          <p:nvPr/>
        </p:nvSpPr>
        <p:spPr>
          <a:xfrm>
            <a:off x="682015" y="4091871"/>
            <a:ext cx="987746" cy="399781"/>
          </a:xfrm>
          <a:prstGeom prst="wedgeRoundRectCallout">
            <a:avLst>
              <a:gd name="adj1" fmla="val 42046"/>
              <a:gd name="adj2" fmla="val -13807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Typo</a:t>
            </a:r>
            <a:endParaRPr lang="en-US" sz="2000" dirty="0"/>
          </a:p>
        </p:txBody>
      </p:sp>
      <p:sp>
        <p:nvSpPr>
          <p:cNvPr id="22" name="TextBox 21"/>
          <p:cNvSpPr txBox="1"/>
          <p:nvPr/>
        </p:nvSpPr>
        <p:spPr>
          <a:xfrm>
            <a:off x="634979" y="2833739"/>
            <a:ext cx="7572720" cy="461665"/>
          </a:xfrm>
          <a:prstGeom prst="rect">
            <a:avLst/>
          </a:prstGeom>
          <a:noFill/>
        </p:spPr>
        <p:txBody>
          <a:bodyPr wrap="square" rtlCol="0">
            <a:spAutoFit/>
          </a:bodyPr>
          <a:lstStyle/>
          <a:p>
            <a:r>
              <a:rPr lang="en-US" i="1" dirty="0" smtClean="0">
                <a:solidFill>
                  <a:schemeClr val="tx1">
                    <a:lumMod val="75000"/>
                    <a:lumOff val="25000"/>
                  </a:schemeClr>
                </a:solidFill>
              </a:rPr>
              <a:t>Strangely, the computer finds this account </a:t>
            </a:r>
            <a:r>
              <a:rPr lang="en-US" b="1" i="1" dirty="0" smtClean="0">
                <a:solidFill>
                  <a:schemeClr val="tx1">
                    <a:lumMod val="75000"/>
                    <a:lumOff val="25000"/>
                  </a:schemeClr>
                </a:solidFill>
              </a:rPr>
              <a:t>unreliable!</a:t>
            </a:r>
            <a:endParaRPr lang="en-US" b="1" i="1" dirty="0">
              <a:solidFill>
                <a:schemeClr val="tx1">
                  <a:lumMod val="75000"/>
                  <a:lumOff val="25000"/>
                </a:schemeClr>
              </a:solidFill>
            </a:endParaRPr>
          </a:p>
        </p:txBody>
      </p:sp>
      <p:sp>
        <p:nvSpPr>
          <p:cNvPr id="23" name="Rounded Rectangular Callout 22"/>
          <p:cNvSpPr/>
          <p:nvPr/>
        </p:nvSpPr>
        <p:spPr>
          <a:xfrm>
            <a:off x="5126407" y="3362402"/>
            <a:ext cx="1964198" cy="399781"/>
          </a:xfrm>
          <a:prstGeom prst="wedgeRoundRectCallout">
            <a:avLst>
              <a:gd name="adj1" fmla="val -91287"/>
              <a:gd name="adj2" fmla="val 5898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Machine error</a:t>
            </a:r>
            <a:endParaRPr lang="en-US" sz="2000" dirty="0"/>
          </a:p>
        </p:txBody>
      </p:sp>
      <p:sp>
        <p:nvSpPr>
          <p:cNvPr id="24" name="Rounded Rectangular Callout 23"/>
          <p:cNvSpPr/>
          <p:nvPr/>
        </p:nvSpPr>
        <p:spPr>
          <a:xfrm>
            <a:off x="5302324" y="4490736"/>
            <a:ext cx="1964198" cy="399781"/>
          </a:xfrm>
          <a:prstGeom prst="wedgeRoundRectCallout">
            <a:avLst>
              <a:gd name="adj1" fmla="val -77518"/>
              <a:gd name="adj2" fmla="val -6748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Turn of phrase</a:t>
            </a:r>
            <a:endParaRPr lang="en-US" sz="2000" dirty="0"/>
          </a:p>
        </p:txBody>
      </p:sp>
      <p:sp>
        <p:nvSpPr>
          <p:cNvPr id="25" name="Rounded Rectangular Callout 24"/>
          <p:cNvSpPr/>
          <p:nvPr/>
        </p:nvSpPr>
        <p:spPr>
          <a:xfrm>
            <a:off x="1774195" y="4760719"/>
            <a:ext cx="2776492" cy="399781"/>
          </a:xfrm>
          <a:prstGeom prst="wedgeRoundRectCallout">
            <a:avLst>
              <a:gd name="adj1" fmla="val -67341"/>
              <a:gd name="adj2" fmla="val 6192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Ambiguous meaning</a:t>
            </a:r>
            <a:endParaRPr lang="en-US" sz="2000" dirty="0"/>
          </a:p>
        </p:txBody>
      </p:sp>
      <p:sp>
        <p:nvSpPr>
          <p:cNvPr id="26" name="Rounded Rectangular Callout 25"/>
          <p:cNvSpPr/>
          <p:nvPr/>
        </p:nvSpPr>
        <p:spPr>
          <a:xfrm>
            <a:off x="3808015" y="5548065"/>
            <a:ext cx="3176759" cy="399781"/>
          </a:xfrm>
          <a:prstGeom prst="wedgeRoundRectCallout">
            <a:avLst>
              <a:gd name="adj1" fmla="val -13554"/>
              <a:gd name="adj2" fmla="val -1439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“UFO” keyword missing</a:t>
            </a:r>
            <a:endParaRPr lang="en-US" sz="2000" dirty="0"/>
          </a:p>
        </p:txBody>
      </p:sp>
      <p:sp>
        <p:nvSpPr>
          <p:cNvPr id="14" name="Title 13"/>
          <p:cNvSpPr>
            <a:spLocks noGrp="1"/>
          </p:cNvSpPr>
          <p:nvPr>
            <p:ph type="title"/>
          </p:nvPr>
        </p:nvSpPr>
        <p:spPr/>
        <p:txBody>
          <a:bodyPr/>
          <a:lstStyle/>
          <a:p>
            <a:r>
              <a:rPr lang="en-US" dirty="0" smtClean="0">
                <a:solidFill>
                  <a:schemeClr val="accent1"/>
                </a:solidFill>
              </a:rPr>
              <a:t>Example: UFOs Attack</a:t>
            </a:r>
            <a:endParaRPr lang="en-US" dirty="0"/>
          </a:p>
        </p:txBody>
      </p:sp>
      <p:sp>
        <p:nvSpPr>
          <p:cNvPr id="18" name="Slide Number Placeholder 17"/>
          <p:cNvSpPr>
            <a:spLocks noGrp="1"/>
          </p:cNvSpPr>
          <p:nvPr>
            <p:ph type="sldNum" sz="quarter" idx="11"/>
          </p:nvPr>
        </p:nvSpPr>
        <p:spPr/>
        <p:txBody>
          <a:bodyPr/>
          <a:lstStyle/>
          <a:p>
            <a:pPr>
              <a:defRPr/>
            </a:pPr>
            <a:fld id="{6ADD0FD0-5DC7-4614-9D2E-5687F653AACB}" type="slidenum">
              <a:rPr lang="en-US" smtClean="0"/>
              <a:pPr>
                <a:defRPr/>
              </a:pPr>
              <a:t>18</a:t>
            </a:fld>
            <a:endParaRPr lang="en-US"/>
          </a:p>
        </p:txBody>
      </p:sp>
      <p:sp>
        <p:nvSpPr>
          <p:cNvPr id="29" name="Footer Placeholder 28"/>
          <p:cNvSpPr>
            <a:spLocks noGrp="1"/>
          </p:cNvSpPr>
          <p:nvPr>
            <p:ph type="ftr" sz="quarter" idx="10"/>
          </p:nvPr>
        </p:nvSpPr>
        <p:spPr/>
        <p:txBody>
          <a:bodyPr/>
          <a:lstStyle/>
          <a:p>
            <a:pPr>
              <a:defRPr/>
            </a:pPr>
            <a:r>
              <a:rPr lang="en-US" smtClean="0"/>
              <a:t>Module 5: Advanced Analytics - Technology and Tools</a:t>
            </a:r>
            <a:endParaRPr lang="en-US" dirty="0"/>
          </a:p>
        </p:txBody>
      </p:sp>
    </p:spTree>
    <p:extLst>
      <p:ext uri="{BB962C8B-B14F-4D97-AF65-F5344CB8AC3E}">
        <p14:creationId xmlns:p14="http://schemas.microsoft.com/office/powerpoint/2010/main" xmlns="" val="2129326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p:cNvSpPr/>
          <p:nvPr/>
        </p:nvSpPr>
        <p:spPr>
          <a:xfrm>
            <a:off x="434614" y="1222400"/>
            <a:ext cx="3622200" cy="482089"/>
          </a:xfrm>
          <a:prstGeom prst="rect">
            <a:avLst/>
          </a:prstGeom>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Men_in_Black_918948a.jpg"/>
          <p:cNvPicPr>
            <a:picLocks noChangeAspect="1"/>
          </p:cNvPicPr>
          <p:nvPr/>
        </p:nvPicPr>
        <p:blipFill>
          <a:blip r:embed="rId3" cstate="print"/>
          <a:stretch>
            <a:fillRect/>
          </a:stretch>
        </p:blipFill>
        <p:spPr>
          <a:xfrm>
            <a:off x="5220944" y="355141"/>
            <a:ext cx="3464560" cy="2336800"/>
          </a:xfrm>
          <a:prstGeom prst="rect">
            <a:avLst/>
          </a:prstGeom>
        </p:spPr>
      </p:pic>
      <p:sp useBgFill="1">
        <p:nvSpPr>
          <p:cNvPr id="33" name="Rectangle 32"/>
          <p:cNvSpPr/>
          <p:nvPr/>
        </p:nvSpPr>
        <p:spPr>
          <a:xfrm>
            <a:off x="1920973" y="1855531"/>
            <a:ext cx="5675264" cy="1037000"/>
          </a:xfrm>
          <a:prstGeom prst="rect">
            <a:avLst/>
          </a:prstGeom>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31" name="Rectangle 30"/>
          <p:cNvSpPr/>
          <p:nvPr/>
        </p:nvSpPr>
        <p:spPr>
          <a:xfrm>
            <a:off x="1999010" y="3045387"/>
            <a:ext cx="5597227" cy="1316924"/>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32" name="Rectangle 31"/>
          <p:cNvSpPr/>
          <p:nvPr/>
        </p:nvSpPr>
        <p:spPr>
          <a:xfrm>
            <a:off x="1897921" y="3057145"/>
            <a:ext cx="5698316" cy="1316924"/>
          </a:xfrm>
          <a:prstGeom prst="rect">
            <a:avLst/>
          </a:prstGeom>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470357" y="1234617"/>
            <a:ext cx="3680530" cy="461665"/>
          </a:xfrm>
          <a:prstGeom prst="rect">
            <a:avLst/>
          </a:prstGeom>
          <a:noFill/>
        </p:spPr>
        <p:txBody>
          <a:bodyPr wrap="square" rtlCol="0">
            <a:spAutoFit/>
          </a:bodyPr>
          <a:lstStyle/>
          <a:p>
            <a:r>
              <a:rPr lang="en-US" dirty="0" smtClean="0"/>
              <a:t>Investigators need to…</a:t>
            </a:r>
            <a:endParaRPr lang="en-US" dirty="0"/>
          </a:p>
        </p:txBody>
      </p:sp>
      <p:sp>
        <p:nvSpPr>
          <p:cNvPr id="27" name="TextBox 26"/>
          <p:cNvSpPr txBox="1"/>
          <p:nvPr/>
        </p:nvSpPr>
        <p:spPr>
          <a:xfrm>
            <a:off x="705534" y="2163518"/>
            <a:ext cx="1340513" cy="461665"/>
          </a:xfrm>
          <a:prstGeom prst="rect">
            <a:avLst/>
          </a:prstGeom>
          <a:noFill/>
        </p:spPr>
        <p:txBody>
          <a:bodyPr wrap="square" rtlCol="0">
            <a:spAutoFit/>
          </a:bodyPr>
          <a:lstStyle/>
          <a:p>
            <a:r>
              <a:rPr lang="en-US" dirty="0" smtClean="0">
                <a:solidFill>
                  <a:srgbClr val="800000"/>
                </a:solidFill>
              </a:rPr>
              <a:t>Search</a:t>
            </a:r>
            <a:endParaRPr lang="en-US" dirty="0">
              <a:solidFill>
                <a:srgbClr val="800000"/>
              </a:solidFill>
            </a:endParaRPr>
          </a:p>
        </p:txBody>
      </p:sp>
      <p:sp>
        <p:nvSpPr>
          <p:cNvPr id="28" name="TextBox 27"/>
          <p:cNvSpPr txBox="1"/>
          <p:nvPr/>
        </p:nvSpPr>
        <p:spPr>
          <a:xfrm>
            <a:off x="1940213" y="1881326"/>
            <a:ext cx="5679542" cy="1015663"/>
          </a:xfrm>
          <a:prstGeom prst="rect">
            <a:avLst/>
          </a:prstGeom>
          <a:noFill/>
        </p:spPr>
        <p:txBody>
          <a:bodyPr wrap="square" rtlCol="0">
            <a:spAutoFit/>
          </a:bodyPr>
          <a:lstStyle/>
          <a:p>
            <a:r>
              <a:rPr lang="en-US" sz="2000" i="1" dirty="0" smtClean="0">
                <a:solidFill>
                  <a:schemeClr val="tx1">
                    <a:lumMod val="65000"/>
                    <a:lumOff val="35000"/>
                  </a:schemeClr>
                </a:solidFill>
              </a:rPr>
              <a:t>for keywords and phrases, but your topic may be very complicated or keywords may be misspelled within the document</a:t>
            </a:r>
            <a:endParaRPr lang="en-US" sz="2000" i="1" dirty="0">
              <a:solidFill>
                <a:schemeClr val="tx1">
                  <a:lumMod val="65000"/>
                  <a:lumOff val="35000"/>
                </a:schemeClr>
              </a:solidFill>
            </a:endParaRPr>
          </a:p>
        </p:txBody>
      </p:sp>
      <p:sp>
        <p:nvSpPr>
          <p:cNvPr id="29" name="TextBox 28"/>
          <p:cNvSpPr txBox="1"/>
          <p:nvPr/>
        </p:nvSpPr>
        <p:spPr>
          <a:xfrm>
            <a:off x="599704" y="3456471"/>
            <a:ext cx="1492913" cy="461665"/>
          </a:xfrm>
          <a:prstGeom prst="rect">
            <a:avLst/>
          </a:prstGeom>
          <a:noFill/>
        </p:spPr>
        <p:txBody>
          <a:bodyPr wrap="square" rtlCol="0">
            <a:spAutoFit/>
          </a:bodyPr>
          <a:lstStyle/>
          <a:p>
            <a:r>
              <a:rPr lang="en-US" dirty="0" smtClean="0">
                <a:solidFill>
                  <a:srgbClr val="800000"/>
                </a:solidFill>
              </a:rPr>
              <a:t>Manage</a:t>
            </a:r>
            <a:endParaRPr lang="en-US" dirty="0">
              <a:solidFill>
                <a:srgbClr val="800000"/>
              </a:solidFill>
            </a:endParaRPr>
          </a:p>
        </p:txBody>
      </p:sp>
      <p:sp>
        <p:nvSpPr>
          <p:cNvPr id="30" name="TextBox 29"/>
          <p:cNvSpPr txBox="1"/>
          <p:nvPr/>
        </p:nvSpPr>
        <p:spPr>
          <a:xfrm>
            <a:off x="1986783" y="3009667"/>
            <a:ext cx="5527142" cy="1323439"/>
          </a:xfrm>
          <a:prstGeom prst="rect">
            <a:avLst/>
          </a:prstGeom>
          <a:noFill/>
        </p:spPr>
        <p:txBody>
          <a:bodyPr wrap="square" rtlCol="0">
            <a:spAutoFit/>
          </a:bodyPr>
          <a:lstStyle/>
          <a:p>
            <a:r>
              <a:rPr lang="en-US" sz="2000" i="1" dirty="0" smtClean="0">
                <a:solidFill>
                  <a:schemeClr val="tx1">
                    <a:lumMod val="65000"/>
                    <a:lumOff val="35000"/>
                  </a:schemeClr>
                </a:solidFill>
              </a:rPr>
              <a:t>document meta-data like time, location and author.  Later retrieval may be key to identifying this meta-data early, and the document may be amenable to structure.</a:t>
            </a:r>
            <a:endParaRPr lang="en-US" sz="2000" i="1" dirty="0">
              <a:solidFill>
                <a:schemeClr val="tx1">
                  <a:lumMod val="65000"/>
                  <a:lumOff val="35000"/>
                </a:schemeClr>
              </a:solidFill>
            </a:endParaRPr>
          </a:p>
        </p:txBody>
      </p:sp>
      <p:sp useBgFill="1">
        <p:nvSpPr>
          <p:cNvPr id="34" name="Rectangle 33"/>
          <p:cNvSpPr/>
          <p:nvPr/>
        </p:nvSpPr>
        <p:spPr>
          <a:xfrm>
            <a:off x="1897454" y="4597021"/>
            <a:ext cx="5698316" cy="1316924"/>
          </a:xfrm>
          <a:prstGeom prst="rect">
            <a:avLst/>
          </a:prstGeom>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TextBox 34"/>
          <p:cNvSpPr txBox="1"/>
          <p:nvPr/>
        </p:nvSpPr>
        <p:spPr>
          <a:xfrm>
            <a:off x="129349" y="4996347"/>
            <a:ext cx="1962802" cy="461665"/>
          </a:xfrm>
          <a:prstGeom prst="rect">
            <a:avLst/>
          </a:prstGeom>
          <a:noFill/>
        </p:spPr>
        <p:txBody>
          <a:bodyPr wrap="square" rtlCol="0">
            <a:spAutoFit/>
          </a:bodyPr>
          <a:lstStyle/>
          <a:p>
            <a:r>
              <a:rPr lang="en-US" dirty="0" smtClean="0">
                <a:solidFill>
                  <a:srgbClr val="800000"/>
                </a:solidFill>
              </a:rPr>
              <a:t>Understand</a:t>
            </a:r>
            <a:endParaRPr lang="en-US" dirty="0">
              <a:solidFill>
                <a:srgbClr val="800000"/>
              </a:solidFill>
            </a:endParaRPr>
          </a:p>
        </p:txBody>
      </p:sp>
      <p:sp>
        <p:nvSpPr>
          <p:cNvPr id="36" name="TextBox 35"/>
          <p:cNvSpPr txBox="1"/>
          <p:nvPr/>
        </p:nvSpPr>
        <p:spPr>
          <a:xfrm>
            <a:off x="1986316" y="4549543"/>
            <a:ext cx="5527142" cy="1323439"/>
          </a:xfrm>
          <a:prstGeom prst="rect">
            <a:avLst/>
          </a:prstGeom>
          <a:noFill/>
        </p:spPr>
        <p:txBody>
          <a:bodyPr wrap="square" rtlCol="0">
            <a:spAutoFit/>
          </a:bodyPr>
          <a:lstStyle/>
          <a:p>
            <a:r>
              <a:rPr lang="en-US" sz="2000" i="1" dirty="0" smtClean="0">
                <a:solidFill>
                  <a:schemeClr val="tx1">
                    <a:lumMod val="65000"/>
                    <a:lumOff val="35000"/>
                  </a:schemeClr>
                </a:solidFill>
              </a:rPr>
              <a:t>content via sentiment analysis, custom dictionaries, natural language processing, clustering, classification and good ol’ domain expertise. </a:t>
            </a:r>
            <a:endParaRPr lang="en-US" sz="2000" i="1" dirty="0">
              <a:solidFill>
                <a:schemeClr val="tx1">
                  <a:lumMod val="65000"/>
                  <a:lumOff val="35000"/>
                </a:schemeClr>
              </a:solidFill>
            </a:endParaRPr>
          </a:p>
        </p:txBody>
      </p:sp>
      <p:sp useBgFill="1">
        <p:nvSpPr>
          <p:cNvPr id="38" name="Rectangle 37"/>
          <p:cNvSpPr/>
          <p:nvPr/>
        </p:nvSpPr>
        <p:spPr>
          <a:xfrm>
            <a:off x="3374799" y="5679235"/>
            <a:ext cx="4891694" cy="482089"/>
          </a:xfrm>
          <a:prstGeom prst="rect">
            <a:avLst/>
          </a:prstGeom>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p:cNvSpPr txBox="1"/>
          <p:nvPr/>
        </p:nvSpPr>
        <p:spPr>
          <a:xfrm>
            <a:off x="3398317" y="5655719"/>
            <a:ext cx="5091596" cy="461665"/>
          </a:xfrm>
          <a:prstGeom prst="rect">
            <a:avLst/>
          </a:prstGeom>
          <a:noFill/>
        </p:spPr>
        <p:txBody>
          <a:bodyPr wrap="square" rtlCol="0">
            <a:spAutoFit/>
          </a:bodyPr>
          <a:lstStyle/>
          <a:p>
            <a:r>
              <a:rPr lang="en-US" dirty="0" smtClean="0"/>
              <a:t>…with computer-aided text mining</a:t>
            </a:r>
            <a:endParaRPr lang="en-US" dirty="0"/>
          </a:p>
        </p:txBody>
      </p:sp>
      <p:sp>
        <p:nvSpPr>
          <p:cNvPr id="18" name="Title 17"/>
          <p:cNvSpPr>
            <a:spLocks noGrp="1"/>
          </p:cNvSpPr>
          <p:nvPr>
            <p:ph type="title"/>
          </p:nvPr>
        </p:nvSpPr>
        <p:spPr/>
        <p:txBody>
          <a:bodyPr/>
          <a:lstStyle/>
          <a:p>
            <a:r>
              <a:rPr lang="en-US" dirty="0" smtClean="0">
                <a:solidFill>
                  <a:schemeClr val="accent1"/>
                </a:solidFill>
              </a:rPr>
              <a:t>Example: UFOs Attack</a:t>
            </a:r>
            <a:endParaRPr lang="en-US" dirty="0"/>
          </a:p>
        </p:txBody>
      </p:sp>
      <p:sp>
        <p:nvSpPr>
          <p:cNvPr id="20" name="Slide Number Placeholder 19"/>
          <p:cNvSpPr>
            <a:spLocks noGrp="1"/>
          </p:cNvSpPr>
          <p:nvPr>
            <p:ph type="sldNum" sz="quarter" idx="11"/>
          </p:nvPr>
        </p:nvSpPr>
        <p:spPr/>
        <p:txBody>
          <a:bodyPr/>
          <a:lstStyle/>
          <a:p>
            <a:pPr>
              <a:defRPr/>
            </a:pPr>
            <a:fld id="{6ADD0FD0-5DC7-4614-9D2E-5687F653AACB}" type="slidenum">
              <a:rPr lang="en-US" smtClean="0"/>
              <a:pPr>
                <a:defRPr/>
              </a:pPr>
              <a:t>19</a:t>
            </a:fld>
            <a:endParaRPr lang="en-US"/>
          </a:p>
        </p:txBody>
      </p:sp>
      <p:sp>
        <p:nvSpPr>
          <p:cNvPr id="23" name="Footer Placeholder 22"/>
          <p:cNvSpPr>
            <a:spLocks noGrp="1"/>
          </p:cNvSpPr>
          <p:nvPr>
            <p:ph type="ftr" sz="quarter" idx="10"/>
          </p:nvPr>
        </p:nvSpPr>
        <p:spPr/>
        <p:txBody>
          <a:bodyPr/>
          <a:lstStyle/>
          <a:p>
            <a:pPr>
              <a:defRPr/>
            </a:pPr>
            <a:r>
              <a:rPr lang="en-US" smtClean="0"/>
              <a:t>Module 5: Advanced Analytics - Technology and Tools</a:t>
            </a:r>
            <a:endParaRPr lang="en-US" dirty="0"/>
          </a:p>
        </p:txBody>
      </p:sp>
    </p:spTree>
    <p:extLst>
      <p:ext uri="{BB962C8B-B14F-4D97-AF65-F5344CB8AC3E}">
        <p14:creationId xmlns:p14="http://schemas.microsoft.com/office/powerpoint/2010/main" xmlns="" val="20317121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6025"/>
            <a:ext cx="7772400" cy="688975"/>
          </a:xfrm>
        </p:spPr>
        <p:txBody>
          <a:bodyPr/>
          <a:lstStyle/>
          <a:p>
            <a:r>
              <a:rPr lang="en-US" dirty="0" smtClean="0"/>
              <a:t>Module 5: Advanced Analytics - Technology and Tools</a:t>
            </a:r>
            <a:endParaRPr lang="en-US" dirty="0"/>
          </a:p>
        </p:txBody>
      </p:sp>
      <p:sp>
        <p:nvSpPr>
          <p:cNvPr id="3" name="Subtitle 2"/>
          <p:cNvSpPr>
            <a:spLocks noGrp="1"/>
          </p:cNvSpPr>
          <p:nvPr>
            <p:ph type="subTitle" idx="1"/>
          </p:nvPr>
        </p:nvSpPr>
        <p:spPr>
          <a:xfrm>
            <a:off x="1371600" y="2133600"/>
            <a:ext cx="7086600" cy="2667000"/>
          </a:xfrm>
        </p:spPr>
        <p:txBody>
          <a:bodyPr/>
          <a:lstStyle/>
          <a:p>
            <a:pPr>
              <a:spcBef>
                <a:spcPts val="1200"/>
              </a:spcBef>
              <a:defRPr/>
            </a:pPr>
            <a:r>
              <a:rPr lang="en-US" dirty="0" smtClean="0">
                <a:solidFill>
                  <a:schemeClr val="bg2">
                    <a:lumMod val="75000"/>
                  </a:schemeClr>
                </a:solidFill>
              </a:rPr>
              <a:t>Upon completion of this module, you should be able to:</a:t>
            </a:r>
          </a:p>
          <a:p>
            <a:pPr marL="236538" indent="-236538">
              <a:spcBef>
                <a:spcPts val="1200"/>
              </a:spcBef>
              <a:buFont typeface="Arial" pitchFamily="34" charset="0"/>
              <a:buChar char="•"/>
              <a:defRPr/>
            </a:pPr>
            <a:r>
              <a:rPr lang="en-US" dirty="0" smtClean="0">
                <a:solidFill>
                  <a:schemeClr val="tx1"/>
                </a:solidFill>
              </a:rPr>
              <a:t>Perform Analytics on Unstructured data using </a:t>
            </a:r>
            <a:r>
              <a:rPr lang="en-US" dirty="0" err="1" smtClean="0">
                <a:solidFill>
                  <a:schemeClr val="tx1"/>
                </a:solidFill>
              </a:rPr>
              <a:t>MapReduce</a:t>
            </a:r>
            <a:r>
              <a:rPr lang="en-US" dirty="0" smtClean="0">
                <a:solidFill>
                  <a:schemeClr val="tx1"/>
                </a:solidFill>
              </a:rPr>
              <a:t> Programming paradigm </a:t>
            </a:r>
          </a:p>
          <a:p>
            <a:pPr marL="236538" indent="-236538">
              <a:spcBef>
                <a:spcPts val="1200"/>
              </a:spcBef>
              <a:buFont typeface="Arial" pitchFamily="34" charset="0"/>
              <a:buChar char="•"/>
              <a:defRPr/>
            </a:pPr>
            <a:r>
              <a:rPr lang="en-US" dirty="0" smtClean="0">
                <a:solidFill>
                  <a:schemeClr val="tx1"/>
                </a:solidFill>
              </a:rPr>
              <a:t>Use </a:t>
            </a:r>
            <a:r>
              <a:rPr lang="en-US" dirty="0" err="1" smtClean="0">
                <a:solidFill>
                  <a:schemeClr val="tx1"/>
                </a:solidFill>
              </a:rPr>
              <a:t>Hadoop</a:t>
            </a:r>
            <a:r>
              <a:rPr lang="en-US" dirty="0" smtClean="0">
                <a:solidFill>
                  <a:schemeClr val="tx1"/>
                </a:solidFill>
              </a:rPr>
              <a:t>, HDFS, HIVE,PIG and other products in the </a:t>
            </a:r>
            <a:r>
              <a:rPr lang="en-US" dirty="0" err="1" smtClean="0">
                <a:solidFill>
                  <a:schemeClr val="tx1"/>
                </a:solidFill>
              </a:rPr>
              <a:t>Hadoop</a:t>
            </a:r>
            <a:r>
              <a:rPr lang="en-US" dirty="0" smtClean="0">
                <a:solidFill>
                  <a:schemeClr val="tx1"/>
                </a:solidFill>
              </a:rPr>
              <a:t> ecosystem for unstructured data analytics</a:t>
            </a:r>
          </a:p>
          <a:p>
            <a:pPr marL="236538" indent="-236538">
              <a:spcBef>
                <a:spcPts val="1200"/>
              </a:spcBef>
              <a:buFont typeface="Arial" pitchFamily="34" charset="0"/>
              <a:buChar char="•"/>
              <a:defRPr/>
            </a:pPr>
            <a:r>
              <a:rPr lang="en-US" dirty="0" smtClean="0">
                <a:solidFill>
                  <a:schemeClr val="tx1"/>
                </a:solidFill>
              </a:rPr>
              <a:t>Effectively use advanced SQL functions and </a:t>
            </a:r>
            <a:r>
              <a:rPr lang="en-US" dirty="0" err="1" smtClean="0">
                <a:solidFill>
                  <a:schemeClr val="tx1"/>
                </a:solidFill>
              </a:rPr>
              <a:t>Greenplum</a:t>
            </a:r>
            <a:r>
              <a:rPr lang="en-US" dirty="0" smtClean="0">
                <a:solidFill>
                  <a:schemeClr val="tx1"/>
                </a:solidFill>
              </a:rPr>
              <a:t> extensions for in-database analytics</a:t>
            </a:r>
          </a:p>
          <a:p>
            <a:pPr marL="236538" indent="-236538">
              <a:spcBef>
                <a:spcPts val="1200"/>
              </a:spcBef>
              <a:buFont typeface="Arial" pitchFamily="34" charset="0"/>
              <a:buChar char="•"/>
              <a:defRPr/>
            </a:pPr>
            <a:r>
              <a:rPr lang="en-US" dirty="0" smtClean="0">
                <a:solidFill>
                  <a:schemeClr val="tx1"/>
                </a:solidFill>
              </a:rPr>
              <a:t>Use </a:t>
            </a:r>
            <a:r>
              <a:rPr lang="en-US" dirty="0" err="1" smtClean="0">
                <a:solidFill>
                  <a:schemeClr val="tx1"/>
                </a:solidFill>
              </a:rPr>
              <a:t>MADlib</a:t>
            </a:r>
            <a:r>
              <a:rPr lang="en-US" dirty="0" smtClean="0">
                <a:solidFill>
                  <a:schemeClr val="tx1"/>
                </a:solidFill>
              </a:rPr>
              <a:t> to solve analytics problems in-database</a:t>
            </a:r>
          </a:p>
        </p:txBody>
      </p:sp>
      <p:sp>
        <p:nvSpPr>
          <p:cNvPr id="6" name="Slide Number Placeholder 5"/>
          <p:cNvSpPr>
            <a:spLocks noGrp="1"/>
          </p:cNvSpPr>
          <p:nvPr>
            <p:ph type="sldNum" sz="quarter" idx="11"/>
          </p:nvPr>
        </p:nvSpPr>
        <p:spPr/>
        <p:txBody>
          <a:bodyPr/>
          <a:lstStyle/>
          <a:p>
            <a:pPr>
              <a:defRPr/>
            </a:pPr>
            <a:fld id="{550CDAE9-9707-4120-A90B-FABB84BE074E}" type="slidenum">
              <a:rPr lang="en-US" smtClean="0"/>
              <a:pPr>
                <a:defRPr/>
              </a:pPr>
              <a:t>2</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grpSp>
        <p:nvGrpSpPr>
          <p:cNvPr id="8" name="Group 7"/>
          <p:cNvGrpSpPr/>
          <p:nvPr/>
        </p:nvGrpSpPr>
        <p:grpSpPr>
          <a:xfrm>
            <a:off x="457200" y="76200"/>
            <a:ext cx="4834175" cy="914400"/>
            <a:chOff x="457200" y="0"/>
            <a:chExt cx="4834175" cy="914400"/>
          </a:xfrm>
        </p:grpSpPr>
        <p:pic>
          <p:nvPicPr>
            <p:cNvPr id="9"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0"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1"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2"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3"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4"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 After vectorization, advanced techniques can be applied</a:t>
            </a:r>
          </a:p>
          <a:p>
            <a:pPr lvl="1"/>
            <a:r>
              <a:rPr lang="en-US" dirty="0" smtClean="0"/>
              <a:t> Clustering</a:t>
            </a:r>
          </a:p>
          <a:p>
            <a:pPr lvl="1"/>
            <a:r>
              <a:rPr lang="en-US" dirty="0" smtClean="0"/>
              <a:t>Classification</a:t>
            </a:r>
          </a:p>
          <a:p>
            <a:pPr lvl="2"/>
            <a:r>
              <a:rPr lang="en-US" dirty="0" smtClean="0"/>
              <a:t>Decision Trees</a:t>
            </a:r>
          </a:p>
          <a:p>
            <a:pPr lvl="1"/>
            <a:r>
              <a:rPr lang="en-US" dirty="0" smtClean="0"/>
              <a:t>Scoring </a:t>
            </a:r>
          </a:p>
          <a:p>
            <a:pPr lvl="2"/>
            <a:r>
              <a:rPr lang="en-US" dirty="0" smtClean="0"/>
              <a:t>Once models have been built, use them to automatically categorize incoming documents</a:t>
            </a:r>
          </a:p>
          <a:p>
            <a:endParaRPr lang="en-US" dirty="0" smtClean="0"/>
          </a:p>
          <a:p>
            <a:endParaRPr lang="en-US" dirty="0"/>
          </a:p>
        </p:txBody>
      </p:sp>
      <p:sp>
        <p:nvSpPr>
          <p:cNvPr id="4" name="Title 3"/>
          <p:cNvSpPr>
            <a:spLocks noGrp="1"/>
          </p:cNvSpPr>
          <p:nvPr>
            <p:ph type="title"/>
          </p:nvPr>
        </p:nvSpPr>
        <p:spPr/>
        <p:txBody>
          <a:bodyPr/>
          <a:lstStyle/>
          <a:p>
            <a:r>
              <a:rPr lang="en-US" dirty="0" smtClean="0">
                <a:solidFill>
                  <a:srgbClr val="2C95DD"/>
                </a:solidFill>
              </a:rPr>
              <a:t>Machine Learning</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20</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spTree>
    <p:extLst>
      <p:ext uri="{BB962C8B-B14F-4D97-AF65-F5344CB8AC3E}">
        <p14:creationId xmlns:p14="http://schemas.microsoft.com/office/powerpoint/2010/main" xmlns="" val="2036506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smtClean="0"/>
              <a:t>What is ………………..</a:t>
            </a:r>
            <a:r>
              <a:rPr lang="en-US" dirty="0" smtClean="0">
                <a:solidFill>
                  <a:schemeClr val="bg1"/>
                </a:solidFill>
              </a:rPr>
              <a:t>_______ </a:t>
            </a:r>
            <a:r>
              <a:rPr lang="en-US" dirty="0" smtClean="0">
                <a:solidFill>
                  <a:schemeClr val="tx2"/>
                </a:solidFill>
              </a:rPr>
              <a:t>____________     ?</a:t>
            </a:r>
            <a:endParaRPr lang="en-US" dirty="0">
              <a:solidFill>
                <a:schemeClr val="tx2"/>
              </a:solidFill>
            </a:endParaRPr>
          </a:p>
        </p:txBody>
      </p:sp>
      <p:sp>
        <p:nvSpPr>
          <p:cNvPr id="11" name="Rectangle 10"/>
          <p:cNvSpPr/>
          <p:nvPr/>
        </p:nvSpPr>
        <p:spPr>
          <a:xfrm>
            <a:off x="4597279" y="2037420"/>
            <a:ext cx="3938878" cy="2456864"/>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81000" y="2057400"/>
            <a:ext cx="3938878" cy="248029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366103" y="1327263"/>
            <a:ext cx="7114788" cy="461665"/>
          </a:xfrm>
          <a:prstGeom prst="rect">
            <a:avLst/>
          </a:prstGeom>
          <a:noFill/>
        </p:spPr>
        <p:txBody>
          <a:bodyPr wrap="square" rtlCol="0">
            <a:spAutoFit/>
          </a:bodyPr>
          <a:lstStyle/>
          <a:p>
            <a:r>
              <a:rPr lang="en-US" dirty="0" smtClean="0"/>
              <a:t>People use “Hadoop” to mean one of four things:</a:t>
            </a:r>
            <a:endParaRPr lang="en-US" dirty="0"/>
          </a:p>
        </p:txBody>
      </p:sp>
      <p:sp>
        <p:nvSpPr>
          <p:cNvPr id="4" name="TextBox 3"/>
          <p:cNvSpPr txBox="1"/>
          <p:nvPr/>
        </p:nvSpPr>
        <p:spPr>
          <a:xfrm>
            <a:off x="750776" y="2151050"/>
            <a:ext cx="3485750" cy="369332"/>
          </a:xfrm>
          <a:prstGeom prst="rect">
            <a:avLst/>
          </a:prstGeom>
          <a:noFill/>
        </p:spPr>
        <p:txBody>
          <a:bodyPr wrap="square" rtlCol="0">
            <a:spAutoFit/>
          </a:bodyPr>
          <a:lstStyle/>
          <a:p>
            <a:r>
              <a:rPr lang="en-US" dirty="0" err="1" smtClean="0"/>
              <a:t>MapReduce</a:t>
            </a:r>
            <a:r>
              <a:rPr lang="en-US" dirty="0" smtClean="0"/>
              <a:t> paradigm.</a:t>
            </a:r>
            <a:endParaRPr lang="en-US" dirty="0"/>
          </a:p>
        </p:txBody>
      </p:sp>
      <p:sp>
        <p:nvSpPr>
          <p:cNvPr id="5" name="TextBox 4"/>
          <p:cNvSpPr txBox="1"/>
          <p:nvPr/>
        </p:nvSpPr>
        <p:spPr>
          <a:xfrm>
            <a:off x="5079862" y="3428198"/>
            <a:ext cx="3362832" cy="830997"/>
          </a:xfrm>
          <a:prstGeom prst="rect">
            <a:avLst/>
          </a:prstGeom>
          <a:noFill/>
        </p:spPr>
        <p:txBody>
          <a:bodyPr wrap="square" rtlCol="0">
            <a:spAutoFit/>
          </a:bodyPr>
          <a:lstStyle/>
          <a:p>
            <a:r>
              <a:rPr lang="en-US" dirty="0" smtClean="0"/>
              <a:t>HDFS: The Hadoop distributed file system.</a:t>
            </a:r>
            <a:endParaRPr lang="en-US" dirty="0"/>
          </a:p>
        </p:txBody>
      </p:sp>
      <p:sp>
        <p:nvSpPr>
          <p:cNvPr id="6" name="TextBox 5"/>
          <p:cNvSpPr txBox="1"/>
          <p:nvPr/>
        </p:nvSpPr>
        <p:spPr>
          <a:xfrm>
            <a:off x="5079862" y="2113060"/>
            <a:ext cx="3407667" cy="923330"/>
          </a:xfrm>
          <a:prstGeom prst="rect">
            <a:avLst/>
          </a:prstGeom>
          <a:noFill/>
        </p:spPr>
        <p:txBody>
          <a:bodyPr wrap="square" rtlCol="0">
            <a:spAutoFit/>
          </a:bodyPr>
          <a:lstStyle/>
          <a:p>
            <a:r>
              <a:rPr lang="en-US" dirty="0" smtClean="0"/>
              <a:t>Java Classes for HDFS types and </a:t>
            </a:r>
            <a:r>
              <a:rPr lang="en-US" dirty="0" err="1" smtClean="0"/>
              <a:t>MapReduce</a:t>
            </a:r>
            <a:r>
              <a:rPr lang="en-US" dirty="0" smtClean="0"/>
              <a:t> job management.</a:t>
            </a:r>
            <a:endParaRPr lang="en-US" dirty="0"/>
          </a:p>
        </p:txBody>
      </p:sp>
      <p:sp>
        <p:nvSpPr>
          <p:cNvPr id="7" name="TextBox 6"/>
          <p:cNvSpPr txBox="1"/>
          <p:nvPr/>
        </p:nvSpPr>
        <p:spPr>
          <a:xfrm>
            <a:off x="744120" y="3094455"/>
            <a:ext cx="3416821" cy="1200328"/>
          </a:xfrm>
          <a:prstGeom prst="rect">
            <a:avLst/>
          </a:prstGeom>
          <a:noFill/>
        </p:spPr>
        <p:txBody>
          <a:bodyPr wrap="square" rtlCol="0">
            <a:spAutoFit/>
          </a:bodyPr>
          <a:lstStyle/>
          <a:p>
            <a:r>
              <a:rPr lang="en-US" dirty="0" smtClean="0"/>
              <a:t>Massive unstructured data storage on commodity hardware.</a:t>
            </a:r>
            <a:endParaRPr lang="en-US" dirty="0"/>
          </a:p>
        </p:txBody>
      </p:sp>
      <p:pic>
        <p:nvPicPr>
          <p:cNvPr id="8" name="Picture 7"/>
          <p:cNvPicPr>
            <a:picLocks noChangeAspect="1"/>
          </p:cNvPicPr>
          <p:nvPr/>
        </p:nvPicPr>
        <p:blipFill>
          <a:blip r:embed="rId3" cstate="print"/>
          <a:stretch>
            <a:fillRect/>
          </a:stretch>
        </p:blipFill>
        <p:spPr>
          <a:xfrm>
            <a:off x="3200400" y="0"/>
            <a:ext cx="3810000" cy="901700"/>
          </a:xfrm>
          <a:prstGeom prst="rect">
            <a:avLst/>
          </a:prstGeom>
        </p:spPr>
      </p:pic>
      <p:sp>
        <p:nvSpPr>
          <p:cNvPr id="12" name="TextBox 11"/>
          <p:cNvSpPr txBox="1"/>
          <p:nvPr/>
        </p:nvSpPr>
        <p:spPr>
          <a:xfrm>
            <a:off x="356274" y="2334108"/>
            <a:ext cx="358081" cy="461665"/>
          </a:xfrm>
          <a:prstGeom prst="rect">
            <a:avLst/>
          </a:prstGeom>
          <a:noFill/>
        </p:spPr>
        <p:txBody>
          <a:bodyPr wrap="square" rtlCol="0">
            <a:spAutoFit/>
          </a:bodyPr>
          <a:lstStyle/>
          <a:p>
            <a:r>
              <a:rPr lang="en-US" dirty="0" smtClean="0"/>
              <a:t>&gt;</a:t>
            </a:r>
            <a:endParaRPr lang="en-US" dirty="0"/>
          </a:p>
        </p:txBody>
      </p:sp>
      <p:sp>
        <p:nvSpPr>
          <p:cNvPr id="13" name="TextBox 12"/>
          <p:cNvSpPr txBox="1"/>
          <p:nvPr/>
        </p:nvSpPr>
        <p:spPr>
          <a:xfrm>
            <a:off x="369770" y="3429022"/>
            <a:ext cx="358081" cy="461665"/>
          </a:xfrm>
          <a:prstGeom prst="rect">
            <a:avLst/>
          </a:prstGeom>
          <a:noFill/>
        </p:spPr>
        <p:txBody>
          <a:bodyPr wrap="square" rtlCol="0">
            <a:spAutoFit/>
          </a:bodyPr>
          <a:lstStyle/>
          <a:p>
            <a:r>
              <a:rPr lang="en-US" dirty="0" smtClean="0"/>
              <a:t>&gt;</a:t>
            </a:r>
            <a:endParaRPr lang="en-US" dirty="0"/>
          </a:p>
        </p:txBody>
      </p:sp>
      <p:sp>
        <p:nvSpPr>
          <p:cNvPr id="14" name="TextBox 13"/>
          <p:cNvSpPr txBox="1"/>
          <p:nvPr/>
        </p:nvSpPr>
        <p:spPr>
          <a:xfrm>
            <a:off x="4645983" y="2347614"/>
            <a:ext cx="358081" cy="461665"/>
          </a:xfrm>
          <a:prstGeom prst="rect">
            <a:avLst/>
          </a:prstGeom>
          <a:noFill/>
        </p:spPr>
        <p:txBody>
          <a:bodyPr wrap="square" rtlCol="0">
            <a:spAutoFit/>
          </a:bodyPr>
          <a:lstStyle/>
          <a:p>
            <a:r>
              <a:rPr lang="en-US" dirty="0" smtClean="0"/>
              <a:t>&gt;</a:t>
            </a:r>
            <a:endParaRPr lang="en-US" dirty="0"/>
          </a:p>
        </p:txBody>
      </p:sp>
      <p:sp>
        <p:nvSpPr>
          <p:cNvPr id="15" name="TextBox 14"/>
          <p:cNvSpPr txBox="1"/>
          <p:nvPr/>
        </p:nvSpPr>
        <p:spPr>
          <a:xfrm>
            <a:off x="4689246" y="3531819"/>
            <a:ext cx="358081" cy="461665"/>
          </a:xfrm>
          <a:prstGeom prst="rect">
            <a:avLst/>
          </a:prstGeom>
          <a:noFill/>
        </p:spPr>
        <p:txBody>
          <a:bodyPr wrap="square" rtlCol="0">
            <a:spAutoFit/>
          </a:bodyPr>
          <a:lstStyle/>
          <a:p>
            <a:r>
              <a:rPr lang="en-US" dirty="0" smtClean="0"/>
              <a:t>&gt;</a:t>
            </a:r>
            <a:endParaRPr lang="en-US" dirty="0"/>
          </a:p>
        </p:txBody>
      </p:sp>
      <p:sp>
        <p:nvSpPr>
          <p:cNvPr id="16" name="TextBox 15"/>
          <p:cNvSpPr txBox="1"/>
          <p:nvPr/>
        </p:nvSpPr>
        <p:spPr>
          <a:xfrm>
            <a:off x="304800" y="5029200"/>
            <a:ext cx="8294463" cy="369332"/>
          </a:xfrm>
          <a:prstGeom prst="rect">
            <a:avLst/>
          </a:prstGeom>
          <a:noFill/>
        </p:spPr>
        <p:txBody>
          <a:bodyPr wrap="square" rtlCol="0">
            <a:spAutoFit/>
          </a:bodyPr>
          <a:lstStyle/>
          <a:p>
            <a:r>
              <a:rPr lang="en-US" dirty="0" smtClean="0"/>
              <a:t>With Hadoop, you can do </a:t>
            </a:r>
            <a:r>
              <a:rPr lang="en-US" dirty="0" err="1" smtClean="0"/>
              <a:t>MapReduce</a:t>
            </a:r>
            <a:r>
              <a:rPr lang="en-US" dirty="0" smtClean="0"/>
              <a:t> jobs quickly and efficiently.</a:t>
            </a:r>
            <a:endParaRPr lang="en-US" dirty="0"/>
          </a:p>
        </p:txBody>
      </p:sp>
      <p:sp>
        <p:nvSpPr>
          <p:cNvPr id="17" name="TextBox 16"/>
          <p:cNvSpPr txBox="1"/>
          <p:nvPr/>
        </p:nvSpPr>
        <p:spPr>
          <a:xfrm>
            <a:off x="1478319" y="4543890"/>
            <a:ext cx="982239" cy="369332"/>
          </a:xfrm>
          <a:prstGeom prst="rect">
            <a:avLst/>
          </a:prstGeom>
          <a:noFill/>
        </p:spPr>
        <p:txBody>
          <a:bodyPr wrap="square" rtlCol="0">
            <a:spAutoFit/>
          </a:bodyPr>
          <a:lstStyle/>
          <a:p>
            <a:r>
              <a:rPr lang="en-US" sz="1800" i="1" dirty="0" smtClean="0">
                <a:solidFill>
                  <a:schemeClr val="tx1">
                    <a:lumMod val="50000"/>
                    <a:lumOff val="50000"/>
                  </a:schemeClr>
                </a:solidFill>
              </a:rPr>
              <a:t>(ideas)</a:t>
            </a:r>
            <a:endParaRPr lang="en-US" sz="1800" i="1" dirty="0">
              <a:solidFill>
                <a:schemeClr val="tx1">
                  <a:lumMod val="50000"/>
                  <a:lumOff val="50000"/>
                </a:schemeClr>
              </a:solidFill>
            </a:endParaRPr>
          </a:p>
        </p:txBody>
      </p:sp>
      <p:sp>
        <p:nvSpPr>
          <p:cNvPr id="18" name="TextBox 17"/>
          <p:cNvSpPr txBox="1"/>
          <p:nvPr/>
        </p:nvSpPr>
        <p:spPr>
          <a:xfrm>
            <a:off x="5599361" y="4547472"/>
            <a:ext cx="1950981" cy="369332"/>
          </a:xfrm>
          <a:prstGeom prst="rect">
            <a:avLst/>
          </a:prstGeom>
          <a:noFill/>
        </p:spPr>
        <p:txBody>
          <a:bodyPr wrap="square" rtlCol="0">
            <a:spAutoFit/>
          </a:bodyPr>
          <a:lstStyle/>
          <a:p>
            <a:r>
              <a:rPr lang="en-US" sz="1800" i="1" dirty="0" smtClean="0">
                <a:solidFill>
                  <a:srgbClr val="7F7F7F"/>
                </a:solidFill>
              </a:rPr>
              <a:t>(actual Hadoop)</a:t>
            </a:r>
            <a:endParaRPr lang="en-US" sz="1800" i="1" dirty="0">
              <a:solidFill>
                <a:srgbClr val="7F7F7F"/>
              </a:solidFill>
            </a:endParaRPr>
          </a:p>
        </p:txBody>
      </p:sp>
      <p:sp>
        <p:nvSpPr>
          <p:cNvPr id="2" name="Text Box 1"/>
          <p:cNvSpPr txBox="1">
            <a:spLocks noChangeArrowheads="1"/>
          </p:cNvSpPr>
          <p:nvPr/>
        </p:nvSpPr>
        <p:spPr bwMode="auto">
          <a:xfrm>
            <a:off x="474664" y="278448"/>
            <a:ext cx="8364536" cy="736137"/>
          </a:xfrm>
          <a:prstGeom prst="rect">
            <a:avLst/>
          </a:prstGeom>
          <a:noFill/>
          <a:ln w="9525">
            <a:noFill/>
            <a:round/>
            <a:headEnd/>
            <a:tailEnd/>
          </a:ln>
        </p:spPr>
        <p:txBody>
          <a:bodyPr anchor="b">
            <a:prstTxWarp prst="textNoShape">
              <a:avLst/>
            </a:prstTxWarp>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3200" baseline="0" dirty="0">
              <a:solidFill>
                <a:srgbClr val="6DAC31"/>
              </a:solidFill>
              <a:latin typeface="Arial" charset="0"/>
            </a:endParaRPr>
          </a:p>
        </p:txBody>
      </p:sp>
      <p:sp>
        <p:nvSpPr>
          <p:cNvPr id="21" name="Slide Number Placeholder 20"/>
          <p:cNvSpPr>
            <a:spLocks noGrp="1"/>
          </p:cNvSpPr>
          <p:nvPr>
            <p:ph type="sldNum" sz="quarter" idx="11"/>
          </p:nvPr>
        </p:nvSpPr>
        <p:spPr/>
        <p:txBody>
          <a:bodyPr/>
          <a:lstStyle/>
          <a:p>
            <a:pPr>
              <a:defRPr/>
            </a:pPr>
            <a:fld id="{6ADD0FD0-5DC7-4614-9D2E-5687F653AACB}" type="slidenum">
              <a:rPr lang="en-US" smtClean="0"/>
              <a:pPr>
                <a:defRPr/>
              </a:pPr>
              <a:t>21</a:t>
            </a:fld>
            <a:endParaRPr lang="en-US"/>
          </a:p>
        </p:txBody>
      </p:sp>
      <p:sp>
        <p:nvSpPr>
          <p:cNvPr id="24" name="Footer Placeholder 23"/>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t>A framework for performing big data analytics</a:t>
            </a:r>
          </a:p>
          <a:p>
            <a:pPr lvl="1"/>
            <a:r>
              <a:rPr lang="en-US" dirty="0" smtClean="0"/>
              <a:t>An implementation of the MapReduce paradigm</a:t>
            </a:r>
          </a:p>
          <a:p>
            <a:pPr lvl="1"/>
            <a:r>
              <a:rPr lang="en-US" dirty="0" smtClean="0"/>
              <a:t>Hadoop glues the storage and analytics together and provides reliability, scalability, and management</a:t>
            </a:r>
          </a:p>
          <a:p>
            <a:pPr lvl="1"/>
            <a:endParaRPr lang="en-US" dirty="0" smtClean="0"/>
          </a:p>
          <a:p>
            <a:pPr lvl="1">
              <a:buNone/>
            </a:pPr>
            <a:endParaRPr lang="en-US" dirty="0" smtClean="0"/>
          </a:p>
        </p:txBody>
      </p:sp>
      <p:sp>
        <p:nvSpPr>
          <p:cNvPr id="4" name="Title 3"/>
          <p:cNvSpPr>
            <a:spLocks noGrp="1"/>
          </p:cNvSpPr>
          <p:nvPr>
            <p:ph type="title"/>
          </p:nvPr>
        </p:nvSpPr>
        <p:spPr/>
        <p:txBody>
          <a:bodyPr/>
          <a:lstStyle/>
          <a:p>
            <a:r>
              <a:rPr lang="en-US" dirty="0" smtClean="0"/>
              <a:t>What do we Mean by Hadoop</a:t>
            </a:r>
            <a:endParaRPr lang="en-US" dirty="0"/>
          </a:p>
        </p:txBody>
      </p:sp>
      <p:sp>
        <p:nvSpPr>
          <p:cNvPr id="5" name="Text Placeholder 4"/>
          <p:cNvSpPr>
            <a:spLocks noGrp="1"/>
          </p:cNvSpPr>
          <p:nvPr>
            <p:ph type="body" sz="quarter" idx="13"/>
          </p:nvPr>
        </p:nvSpPr>
        <p:spPr>
          <a:xfrm>
            <a:off x="228600" y="3429000"/>
            <a:ext cx="4191000" cy="2514600"/>
          </a:xfrm>
        </p:spPr>
        <p:txBody>
          <a:bodyPr/>
          <a:lstStyle/>
          <a:p>
            <a:pPr marL="457200" indent="-457200">
              <a:buNone/>
            </a:pPr>
            <a:r>
              <a:rPr lang="en-US" dirty="0" smtClean="0"/>
              <a:t>Storage (Big Data)</a:t>
            </a:r>
          </a:p>
          <a:p>
            <a:pPr lvl="1"/>
            <a:r>
              <a:rPr lang="en-US" dirty="0" smtClean="0"/>
              <a:t>HDFS – Hadoop Distributed File System</a:t>
            </a:r>
          </a:p>
          <a:p>
            <a:pPr lvl="1"/>
            <a:r>
              <a:rPr lang="en-US" dirty="0" smtClean="0"/>
              <a:t>Reliable, redundant, distributed file system optimized for large files</a:t>
            </a:r>
          </a:p>
        </p:txBody>
      </p:sp>
      <p:pic>
        <p:nvPicPr>
          <p:cNvPr id="8" name="Picture 2" descr="Hadoop"/>
          <p:cNvPicPr>
            <a:picLocks noChangeAspect="1" noChangeArrowheads="1"/>
          </p:cNvPicPr>
          <p:nvPr/>
        </p:nvPicPr>
        <p:blipFill>
          <a:blip r:embed="rId3" cstate="print"/>
          <a:srcRect/>
          <a:stretch>
            <a:fillRect/>
          </a:stretch>
        </p:blipFill>
        <p:spPr bwMode="auto">
          <a:xfrm>
            <a:off x="6019800" y="304800"/>
            <a:ext cx="2857500" cy="676276"/>
          </a:xfrm>
          <a:prstGeom prst="rect">
            <a:avLst/>
          </a:prstGeom>
          <a:noFill/>
        </p:spPr>
      </p:pic>
      <p:sp>
        <p:nvSpPr>
          <p:cNvPr id="10" name="Text Placeholder 4"/>
          <p:cNvSpPr txBox="1">
            <a:spLocks/>
          </p:cNvSpPr>
          <p:nvPr/>
        </p:nvSpPr>
        <p:spPr bwMode="auto">
          <a:xfrm>
            <a:off x="4724400" y="3505200"/>
            <a:ext cx="41910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endParaRPr kumimoji="0" lang="en-US" sz="20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p:txBody>
      </p:sp>
      <p:sp>
        <p:nvSpPr>
          <p:cNvPr id="12" name="Text Placeholder 4"/>
          <p:cNvSpPr txBox="1">
            <a:spLocks/>
          </p:cNvSpPr>
          <p:nvPr/>
        </p:nvSpPr>
        <p:spPr bwMode="auto">
          <a:xfrm>
            <a:off x="4419600" y="3429000"/>
            <a:ext cx="41910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tabLst/>
              <a:defRPr/>
            </a:pPr>
            <a:r>
              <a:rPr lang="en-US" sz="2400" dirty="0" smtClean="0">
                <a:solidFill>
                  <a:schemeClr val="bg2">
                    <a:lumMod val="75000"/>
                  </a:schemeClr>
                </a:solidFill>
                <a:latin typeface="Calibri" pitchFamily="34" charset="0"/>
                <a:cs typeface="+mn-cs"/>
              </a:rPr>
              <a:t>MapReduce (Analytics)</a:t>
            </a:r>
            <a:endParaRPr kumimoji="0" lang="en-US" sz="24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a:p>
            <a:pPr marL="685800" lvl="1" indent="-338138">
              <a:spcBef>
                <a:spcPct val="20000"/>
              </a:spcBef>
              <a:buClr>
                <a:srgbClr val="B5761B"/>
              </a:buClr>
              <a:buSzPct val="90000"/>
              <a:buFont typeface="Webdings" pitchFamily="18" charset="2"/>
              <a:buChar char="8"/>
              <a:defRPr/>
            </a:pPr>
            <a:r>
              <a:rPr lang="en-US" sz="2000" dirty="0" smtClean="0">
                <a:solidFill>
                  <a:schemeClr val="bg2">
                    <a:lumMod val="75000"/>
                  </a:schemeClr>
                </a:solidFill>
                <a:latin typeface="Calibri" pitchFamily="34" charset="0"/>
                <a:cs typeface="+mn-cs"/>
              </a:rPr>
              <a:t>Programming model for processing sets of data</a:t>
            </a:r>
          </a:p>
          <a:p>
            <a:pPr marL="685800" lvl="1" indent="-338138">
              <a:spcBef>
                <a:spcPct val="20000"/>
              </a:spcBef>
              <a:buClr>
                <a:srgbClr val="B5761B"/>
              </a:buClr>
              <a:buSzPct val="90000"/>
              <a:buFont typeface="Webdings" pitchFamily="18" charset="2"/>
              <a:buChar char="8"/>
              <a:defRPr/>
            </a:pPr>
            <a:r>
              <a:rPr kumimoji="0" lang="en-US" sz="20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Mapping</a:t>
            </a:r>
            <a:r>
              <a:rPr kumimoji="0" lang="en-US" sz="2000" b="0" i="0" u="none" strike="noStrike" kern="1200" cap="none" spc="0" normalizeH="0" noProof="0" dirty="0" smtClean="0">
                <a:ln>
                  <a:noFill/>
                </a:ln>
                <a:solidFill>
                  <a:schemeClr val="bg2">
                    <a:lumMod val="75000"/>
                  </a:schemeClr>
                </a:solidFill>
                <a:effectLst/>
                <a:uLnTx/>
                <a:uFillTx/>
                <a:latin typeface="Calibri" pitchFamily="34" charset="0"/>
                <a:ea typeface="+mn-ea"/>
                <a:cs typeface="+mn-cs"/>
              </a:rPr>
              <a:t> inputs to outputs and reducing the output of multiple Mappers to one (or a few) answer(s)</a:t>
            </a:r>
          </a:p>
        </p:txBody>
      </p:sp>
      <p:sp>
        <p:nvSpPr>
          <p:cNvPr id="13" name="TextBox 12"/>
          <p:cNvSpPr txBox="1"/>
          <p:nvPr/>
        </p:nvSpPr>
        <p:spPr>
          <a:xfrm>
            <a:off x="1752600" y="2971800"/>
            <a:ext cx="4876800" cy="461665"/>
          </a:xfrm>
          <a:prstGeom prst="rect">
            <a:avLst/>
          </a:prstGeom>
          <a:noFill/>
        </p:spPr>
        <p:txBody>
          <a:bodyPr wrap="square" rtlCol="0">
            <a:spAutoFit/>
          </a:bodyPr>
          <a:lstStyle/>
          <a:p>
            <a:pPr algn="ctr"/>
            <a:r>
              <a:rPr lang="en-US" sz="2400" dirty="0" smtClean="0">
                <a:solidFill>
                  <a:schemeClr val="tx2"/>
                </a:solidFill>
              </a:rPr>
              <a:t>Two Main Components</a:t>
            </a:r>
            <a:endParaRPr lang="en-US" sz="2400" dirty="0">
              <a:solidFill>
                <a:schemeClr val="tx2"/>
              </a:solidFill>
            </a:endParaRPr>
          </a:p>
        </p:txBody>
      </p:sp>
      <p:sp>
        <p:nvSpPr>
          <p:cNvPr id="15" name="Slide Number Placeholder 14"/>
          <p:cNvSpPr>
            <a:spLocks noGrp="1"/>
          </p:cNvSpPr>
          <p:nvPr>
            <p:ph type="sldNum" sz="quarter" idx="15"/>
          </p:nvPr>
        </p:nvSpPr>
        <p:spPr/>
        <p:txBody>
          <a:bodyPr/>
          <a:lstStyle/>
          <a:p>
            <a:pPr>
              <a:defRPr/>
            </a:pPr>
            <a:fld id="{5D9EB8BF-1EF5-4796-9F63-213B6934CB38}" type="slidenum">
              <a:rPr lang="en-US" smtClean="0"/>
              <a:pPr>
                <a:defRPr/>
              </a:pPr>
              <a:t>22</a:t>
            </a:fld>
            <a:endParaRPr lang="en-US" dirty="0"/>
          </a:p>
        </p:txBody>
      </p:sp>
      <p:sp>
        <p:nvSpPr>
          <p:cNvPr id="16" name="Footer Placeholder 15"/>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Hadoop and HDFS</a:t>
            </a:r>
            <a:endParaRPr lang="en-US" dirty="0"/>
          </a:p>
        </p:txBody>
      </p:sp>
      <p:pic>
        <p:nvPicPr>
          <p:cNvPr id="1026" name="Picture 2"/>
          <p:cNvPicPr>
            <a:picLocks noGrp="1" noChangeAspect="1" noChangeArrowheads="1"/>
          </p:cNvPicPr>
          <p:nvPr>
            <p:ph sz="quarter" idx="4294967295"/>
          </p:nvPr>
        </p:nvPicPr>
        <p:blipFill>
          <a:blip r:embed="rId3" cstate="print"/>
          <a:srcRect/>
          <a:stretch>
            <a:fillRect/>
          </a:stretch>
        </p:blipFill>
        <p:spPr bwMode="auto">
          <a:xfrm>
            <a:off x="288925" y="914400"/>
            <a:ext cx="8566150" cy="48037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23</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Operational Modes</a:t>
            </a:r>
            <a:endParaRPr lang="en-US" dirty="0"/>
          </a:p>
        </p:txBody>
      </p:sp>
      <p:sp>
        <p:nvSpPr>
          <p:cNvPr id="3" name="Content Placeholder 2"/>
          <p:cNvSpPr>
            <a:spLocks noGrp="1"/>
          </p:cNvSpPr>
          <p:nvPr>
            <p:ph idx="1"/>
          </p:nvPr>
        </p:nvSpPr>
        <p:spPr/>
        <p:txBody>
          <a:bodyPr/>
          <a:lstStyle/>
          <a:p>
            <a:r>
              <a:rPr lang="en-US" dirty="0" smtClean="0"/>
              <a:t>Java MapReduce Mode</a:t>
            </a:r>
          </a:p>
          <a:p>
            <a:pPr lvl="1"/>
            <a:r>
              <a:rPr lang="en-US" dirty="0" smtClean="0"/>
              <a:t>Write Mapper,  Combiner, Reducer functions in Java using Hadoop Java APIs</a:t>
            </a:r>
          </a:p>
          <a:p>
            <a:pPr lvl="1"/>
            <a:r>
              <a:rPr lang="en-US" dirty="0" smtClean="0"/>
              <a:t>Read records one at a time</a:t>
            </a:r>
          </a:p>
          <a:p>
            <a:r>
              <a:rPr lang="en-US" dirty="0" smtClean="0"/>
              <a:t>Streaming Mode</a:t>
            </a:r>
          </a:p>
          <a:p>
            <a:pPr lvl="1"/>
            <a:r>
              <a:rPr lang="en-US" dirty="0" smtClean="0"/>
              <a:t>Uses *nix pipes and standard input and output streams </a:t>
            </a:r>
          </a:p>
          <a:p>
            <a:pPr lvl="1"/>
            <a:r>
              <a:rPr lang="en-US" dirty="0" smtClean="0"/>
              <a:t>Any language (Python, Ruby, C, Perl, Tcl/Tk, etc.)</a:t>
            </a:r>
          </a:p>
          <a:p>
            <a:pPr lvl="1"/>
            <a:r>
              <a:rPr lang="en-US" dirty="0" smtClean="0"/>
              <a:t>Input can be a line at a time, or a stream at a time </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24</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197" y="1140933"/>
            <a:ext cx="4494487" cy="3343430"/>
          </a:xfrm>
          <a:prstGeom prst="rect">
            <a:avLst/>
          </a:prstGeom>
          <a:solidFill>
            <a:srgbClr val="FF6600">
              <a:alpha val="1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570" name="Text Box 1"/>
          <p:cNvSpPr txBox="1">
            <a:spLocks noChangeArrowheads="1"/>
          </p:cNvSpPr>
          <p:nvPr/>
        </p:nvSpPr>
        <p:spPr bwMode="auto">
          <a:xfrm>
            <a:off x="474663" y="166688"/>
            <a:ext cx="8345487" cy="914400"/>
          </a:xfrm>
          <a:prstGeom prst="rect">
            <a:avLst/>
          </a:prstGeom>
          <a:noFill/>
          <a:ln w="9525">
            <a:noFill/>
            <a:round/>
            <a:headEnd/>
            <a:tailEnd/>
          </a:ln>
        </p:spPr>
        <p:txBody>
          <a:bodyPr anchor="b">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dirty="0" err="1" smtClean="0">
                <a:solidFill>
                  <a:srgbClr val="6DAC31"/>
                </a:solidFill>
              </a:rPr>
              <a:t>Hadoop</a:t>
            </a:r>
            <a:r>
              <a:rPr lang="en-US" sz="2800" dirty="0" smtClean="0">
                <a:solidFill>
                  <a:srgbClr val="6DAC31"/>
                </a:solidFill>
              </a:rPr>
              <a:t> Classes in Java</a:t>
            </a:r>
            <a:endParaRPr lang="en-US" sz="2800" baseline="0" dirty="0">
              <a:solidFill>
                <a:srgbClr val="6DAC31"/>
              </a:solidFill>
              <a:latin typeface="Arial" charset="0"/>
            </a:endParaRPr>
          </a:p>
        </p:txBody>
      </p:sp>
      <p:sp>
        <p:nvSpPr>
          <p:cNvPr id="109571" name="Text Box 2"/>
          <p:cNvSpPr txBox="1">
            <a:spLocks noChangeArrowheads="1"/>
          </p:cNvSpPr>
          <p:nvPr/>
        </p:nvSpPr>
        <p:spPr bwMode="auto">
          <a:xfrm>
            <a:off x="296862" y="1174750"/>
            <a:ext cx="4534959" cy="3220323"/>
          </a:xfrm>
          <a:prstGeom prst="rect">
            <a:avLst/>
          </a:prstGeom>
          <a:noFill/>
          <a:ln w="9525">
            <a:noFill/>
            <a:round/>
            <a:headEnd/>
            <a:tailEnd/>
          </a:ln>
        </p:spPr>
        <p:txBody>
          <a:bodyPr>
            <a:prstTxWarp prst="textNoShape">
              <a:avLst/>
            </a:prstTxWarp>
          </a:bodyPr>
          <a:lstStyle/>
          <a:p>
            <a:r>
              <a:rPr lang="en-US" sz="1200" dirty="0">
                <a:solidFill>
                  <a:schemeClr val="tx1"/>
                </a:solidFill>
              </a:rPr>
              <a:t>public static class MapClass extends </a:t>
            </a:r>
            <a:r>
              <a:rPr lang="en-US" sz="1200" b="1" dirty="0">
                <a:solidFill>
                  <a:schemeClr val="tx1"/>
                </a:solidFill>
              </a:rPr>
              <a:t>MapReduceBase</a:t>
            </a:r>
          </a:p>
          <a:p>
            <a:r>
              <a:rPr lang="en-US" sz="1200" dirty="0">
                <a:solidFill>
                  <a:schemeClr val="tx1"/>
                </a:solidFill>
              </a:rPr>
              <a:t>    implements Mapper&lt;LongWritable, Text, Text, IntWritable&gt; {</a:t>
            </a:r>
          </a:p>
          <a:p>
            <a:endParaRPr lang="en-US" sz="1200" dirty="0">
              <a:solidFill>
                <a:schemeClr val="tx1"/>
              </a:solidFill>
            </a:endParaRPr>
          </a:p>
          <a:p>
            <a:r>
              <a:rPr lang="en-US" sz="1200" dirty="0">
                <a:solidFill>
                  <a:schemeClr val="tx1"/>
                </a:solidFill>
              </a:rPr>
              <a:t>    private final static </a:t>
            </a:r>
            <a:r>
              <a:rPr lang="en-US" sz="1200" b="1" dirty="0">
                <a:solidFill>
                  <a:schemeClr val="tx1"/>
                </a:solidFill>
              </a:rPr>
              <a:t>IntWritable</a:t>
            </a:r>
            <a:r>
              <a:rPr lang="en-US" sz="1200" dirty="0">
                <a:solidFill>
                  <a:schemeClr val="tx1"/>
                </a:solidFill>
              </a:rPr>
              <a:t> one = new </a:t>
            </a:r>
            <a:r>
              <a:rPr lang="en-US" sz="1200" b="1" dirty="0">
                <a:solidFill>
                  <a:schemeClr val="tx1"/>
                </a:solidFill>
              </a:rPr>
              <a:t>IntWritable</a:t>
            </a:r>
            <a:r>
              <a:rPr lang="en-US" sz="1200" dirty="0">
                <a:solidFill>
                  <a:schemeClr val="tx1"/>
                </a:solidFill>
              </a:rPr>
              <a:t>(1);</a:t>
            </a:r>
          </a:p>
          <a:p>
            <a:r>
              <a:rPr lang="en-US" sz="1200" dirty="0">
                <a:solidFill>
                  <a:schemeClr val="tx1"/>
                </a:solidFill>
              </a:rPr>
              <a:t>    private </a:t>
            </a:r>
            <a:r>
              <a:rPr lang="en-US" sz="1200" b="1" dirty="0">
                <a:solidFill>
                  <a:schemeClr val="tx1"/>
                </a:solidFill>
              </a:rPr>
              <a:t>Text</a:t>
            </a:r>
            <a:r>
              <a:rPr lang="en-US" sz="1200" dirty="0">
                <a:solidFill>
                  <a:schemeClr val="tx1"/>
                </a:solidFill>
              </a:rPr>
              <a:t> word = new Text();</a:t>
            </a:r>
          </a:p>
          <a:p>
            <a:endParaRPr lang="en-US" sz="1200" dirty="0">
              <a:solidFill>
                <a:schemeClr val="tx1"/>
              </a:solidFill>
            </a:endParaRPr>
          </a:p>
          <a:p>
            <a:r>
              <a:rPr lang="en-US" sz="1200" dirty="0">
                <a:solidFill>
                  <a:schemeClr val="tx1"/>
                </a:solidFill>
              </a:rPr>
              <a:t>    public void </a:t>
            </a:r>
            <a:r>
              <a:rPr lang="en-US" sz="1200" dirty="0" smtClean="0">
                <a:solidFill>
                  <a:schemeClr val="tx1"/>
                </a:solidFill>
              </a:rPr>
              <a:t>map</a:t>
            </a:r>
            <a:r>
              <a:rPr lang="en-US" sz="1200" b="1" dirty="0" smtClean="0">
                <a:solidFill>
                  <a:schemeClr val="tx1"/>
                </a:solidFill>
              </a:rPr>
              <a:t>(LongWritable</a:t>
            </a:r>
            <a:r>
              <a:rPr lang="en-US" sz="1200" dirty="0" smtClean="0">
                <a:solidFill>
                  <a:schemeClr val="tx1"/>
                </a:solidFill>
              </a:rPr>
              <a:t> </a:t>
            </a:r>
            <a:r>
              <a:rPr lang="en-US" sz="1200" dirty="0">
                <a:solidFill>
                  <a:schemeClr val="tx1"/>
                </a:solidFill>
              </a:rPr>
              <a:t>key, </a:t>
            </a:r>
            <a:r>
              <a:rPr lang="en-US" sz="1200" b="1" dirty="0">
                <a:solidFill>
                  <a:schemeClr val="tx1"/>
                </a:solidFill>
              </a:rPr>
              <a:t>Text</a:t>
            </a:r>
            <a:r>
              <a:rPr lang="en-US" sz="1200" dirty="0">
                <a:solidFill>
                  <a:schemeClr val="tx1"/>
                </a:solidFill>
              </a:rPr>
              <a:t> value,</a:t>
            </a:r>
          </a:p>
          <a:p>
            <a:r>
              <a:rPr lang="en-US" sz="1200" dirty="0">
                <a:solidFill>
                  <a:schemeClr val="tx1"/>
                </a:solidFill>
              </a:rPr>
              <a:t>                    </a:t>
            </a:r>
            <a:r>
              <a:rPr lang="en-US" sz="1200" b="1" dirty="0" smtClean="0">
                <a:solidFill>
                  <a:schemeClr val="tx1"/>
                </a:solidFill>
              </a:rPr>
              <a:t>OutputCollector</a:t>
            </a:r>
            <a:r>
              <a:rPr lang="en-US" sz="1200" dirty="0" smtClean="0">
                <a:solidFill>
                  <a:schemeClr val="tx1"/>
                </a:solidFill>
              </a:rPr>
              <a:t>&lt;</a:t>
            </a:r>
            <a:r>
              <a:rPr lang="en-US" sz="1200" b="1" dirty="0" smtClean="0">
                <a:solidFill>
                  <a:schemeClr val="tx1"/>
                </a:solidFill>
              </a:rPr>
              <a:t>Text</a:t>
            </a:r>
            <a:r>
              <a:rPr lang="en-US" sz="1200" dirty="0">
                <a:solidFill>
                  <a:schemeClr val="tx1"/>
                </a:solidFill>
              </a:rPr>
              <a:t>, </a:t>
            </a:r>
            <a:r>
              <a:rPr lang="en-US" sz="1200" b="1" dirty="0">
                <a:solidFill>
                  <a:schemeClr val="tx1"/>
                </a:solidFill>
              </a:rPr>
              <a:t>IntWritable</a:t>
            </a:r>
            <a:r>
              <a:rPr lang="en-US" sz="1200" dirty="0">
                <a:solidFill>
                  <a:schemeClr val="tx1"/>
                </a:solidFill>
              </a:rPr>
              <a:t>&gt; output,</a:t>
            </a:r>
          </a:p>
          <a:p>
            <a:r>
              <a:rPr lang="en-US" sz="1200" dirty="0">
                <a:solidFill>
                  <a:schemeClr val="tx1"/>
                </a:solidFill>
              </a:rPr>
              <a:t>                    </a:t>
            </a:r>
            <a:r>
              <a:rPr lang="en-US" sz="1200" b="1" dirty="0">
                <a:solidFill>
                  <a:schemeClr val="tx1"/>
                </a:solidFill>
              </a:rPr>
              <a:t>Reporter</a:t>
            </a:r>
            <a:r>
              <a:rPr lang="en-US" sz="1200" dirty="0">
                <a:solidFill>
                  <a:schemeClr val="tx1"/>
                </a:solidFill>
              </a:rPr>
              <a:t> reporter) throws IOException {</a:t>
            </a:r>
          </a:p>
          <a:p>
            <a:r>
              <a:rPr lang="en-US" sz="1200" dirty="0">
                <a:solidFill>
                  <a:schemeClr val="tx1"/>
                </a:solidFill>
              </a:rPr>
              <a:t>      String line = value.toString();</a:t>
            </a:r>
          </a:p>
          <a:p>
            <a:r>
              <a:rPr lang="en-US" sz="1200" dirty="0">
                <a:solidFill>
                  <a:schemeClr val="tx1"/>
                </a:solidFill>
              </a:rPr>
              <a:t>      StringTokenizer itr = new StringTokenizer(line);</a:t>
            </a:r>
          </a:p>
          <a:p>
            <a:r>
              <a:rPr lang="en-US" sz="1200" dirty="0">
                <a:solidFill>
                  <a:schemeClr val="tx1"/>
                </a:solidFill>
              </a:rPr>
              <a:t>      while (itr.hasMoreTokens()) {</a:t>
            </a:r>
          </a:p>
          <a:p>
            <a:r>
              <a:rPr lang="en-US" sz="1200" dirty="0">
                <a:solidFill>
                  <a:schemeClr val="tx1"/>
                </a:solidFill>
              </a:rPr>
              <a:t>        word.set(itr.nextToken());</a:t>
            </a:r>
          </a:p>
          <a:p>
            <a:r>
              <a:rPr lang="en-US" sz="1200" dirty="0">
                <a:solidFill>
                  <a:schemeClr val="tx1"/>
                </a:solidFill>
              </a:rPr>
              <a:t>        output.collect(word, one);</a:t>
            </a:r>
          </a:p>
          <a:p>
            <a:r>
              <a:rPr lang="en-US" sz="1200" dirty="0">
                <a:solidFill>
                  <a:schemeClr val="tx1"/>
                </a:solidFill>
              </a:rPr>
              <a:t>      }</a:t>
            </a:r>
          </a:p>
          <a:p>
            <a:r>
              <a:rPr lang="en-US" sz="1200" dirty="0">
                <a:solidFill>
                  <a:schemeClr val="tx1"/>
                </a:solidFill>
              </a:rPr>
              <a:t>    }</a:t>
            </a:r>
          </a:p>
          <a:p>
            <a:r>
              <a:rPr lang="en-US" sz="1200" dirty="0">
                <a:solidFill>
                  <a:schemeClr val="tx1"/>
                </a:solidFill>
              </a:rPr>
              <a:t>  }</a:t>
            </a:r>
          </a:p>
        </p:txBody>
      </p:sp>
      <p:pic>
        <p:nvPicPr>
          <p:cNvPr id="7" name="Picture 6"/>
          <p:cNvPicPr>
            <a:picLocks noChangeAspect="1"/>
          </p:cNvPicPr>
          <p:nvPr/>
        </p:nvPicPr>
        <p:blipFill>
          <a:blip r:embed="rId3" cstate="print"/>
          <a:stretch>
            <a:fillRect/>
          </a:stretch>
        </p:blipFill>
        <p:spPr>
          <a:xfrm>
            <a:off x="2270136" y="3851211"/>
            <a:ext cx="2286000" cy="541020"/>
          </a:xfrm>
          <a:prstGeom prst="rect">
            <a:avLst/>
          </a:prstGeom>
        </p:spPr>
      </p:pic>
      <p:sp>
        <p:nvSpPr>
          <p:cNvPr id="9" name="TextBox 8"/>
          <p:cNvSpPr txBox="1"/>
          <p:nvPr/>
        </p:nvSpPr>
        <p:spPr>
          <a:xfrm>
            <a:off x="198432" y="4672866"/>
            <a:ext cx="4514331" cy="954107"/>
          </a:xfrm>
          <a:prstGeom prst="rect">
            <a:avLst/>
          </a:prstGeom>
          <a:noFill/>
        </p:spPr>
        <p:txBody>
          <a:bodyPr wrap="square" rtlCol="0">
            <a:spAutoFit/>
          </a:bodyPr>
          <a:lstStyle/>
          <a:p>
            <a:pPr>
              <a:buFontTx/>
              <a:buChar char="•"/>
            </a:pPr>
            <a:r>
              <a:rPr lang="en-US" sz="1400" dirty="0" smtClean="0"/>
              <a:t> 4 Arguments (LongWritable, Text, Text, IntWritable) </a:t>
            </a:r>
          </a:p>
          <a:p>
            <a:pPr>
              <a:buFontTx/>
              <a:buChar char="•"/>
            </a:pPr>
            <a:r>
              <a:rPr lang="en-US" sz="1400" dirty="0" smtClean="0"/>
              <a:t> Defined as Java Class with Hadoop types</a:t>
            </a:r>
          </a:p>
          <a:p>
            <a:pPr>
              <a:buFontTx/>
              <a:buChar char="•"/>
            </a:pPr>
            <a:r>
              <a:rPr lang="en-US" sz="1400" dirty="0" smtClean="0"/>
              <a:t> Emits via output.collect(,) function</a:t>
            </a:r>
          </a:p>
          <a:p>
            <a:pPr>
              <a:buFontTx/>
              <a:buChar char="•"/>
            </a:pPr>
            <a:r>
              <a:rPr lang="en-US" sz="1400" dirty="0" smtClean="0"/>
              <a:t> Standard Java coding paradigm</a:t>
            </a:r>
            <a:endParaRPr lang="en-US" sz="1400" dirty="0"/>
          </a:p>
        </p:txBody>
      </p:sp>
      <p:sp>
        <p:nvSpPr>
          <p:cNvPr id="13" name="TextBox 12"/>
          <p:cNvSpPr txBox="1"/>
          <p:nvPr/>
        </p:nvSpPr>
        <p:spPr>
          <a:xfrm>
            <a:off x="4837802" y="1134208"/>
            <a:ext cx="3831568" cy="1323439"/>
          </a:xfrm>
          <a:prstGeom prst="rect">
            <a:avLst/>
          </a:prstGeom>
          <a:noFill/>
        </p:spPr>
        <p:txBody>
          <a:bodyPr wrap="square" rtlCol="0">
            <a:spAutoFit/>
          </a:bodyPr>
          <a:lstStyle/>
          <a:p>
            <a:r>
              <a:rPr lang="en-US" sz="2000" dirty="0" smtClean="0">
                <a:solidFill>
                  <a:schemeClr val="tx1">
                    <a:lumMod val="65000"/>
                    <a:lumOff val="35000"/>
                  </a:schemeClr>
                </a:solidFill>
              </a:rPr>
              <a:t>Hadoop defines a set of classes that extend the scalar classes in Java (examples: IntWritable, Text)</a:t>
            </a:r>
            <a:endParaRPr lang="en-US" sz="2000" dirty="0">
              <a:solidFill>
                <a:schemeClr val="tx1">
                  <a:lumMod val="65000"/>
                  <a:lumOff val="35000"/>
                </a:schemeClr>
              </a:solidFill>
            </a:endParaRPr>
          </a:p>
        </p:txBody>
      </p:sp>
      <p:sp>
        <p:nvSpPr>
          <p:cNvPr id="10" name="TextBox 9"/>
          <p:cNvSpPr txBox="1"/>
          <p:nvPr/>
        </p:nvSpPr>
        <p:spPr>
          <a:xfrm>
            <a:off x="4830109" y="2364466"/>
            <a:ext cx="3831568" cy="1015663"/>
          </a:xfrm>
          <a:prstGeom prst="rect">
            <a:avLst/>
          </a:prstGeom>
          <a:noFill/>
        </p:spPr>
        <p:txBody>
          <a:bodyPr wrap="square" rtlCol="0">
            <a:spAutoFit/>
          </a:bodyPr>
          <a:lstStyle/>
          <a:p>
            <a:r>
              <a:rPr lang="en-US" sz="2000" dirty="0" smtClean="0">
                <a:solidFill>
                  <a:schemeClr val="tx1">
                    <a:lumMod val="65000"/>
                    <a:lumOff val="35000"/>
                  </a:schemeClr>
                </a:solidFill>
              </a:rPr>
              <a:t>Hadoop offers a number of base classes to provide a framework for jobs </a:t>
            </a:r>
            <a:endParaRPr lang="en-US" sz="2000" dirty="0">
              <a:solidFill>
                <a:schemeClr val="tx1">
                  <a:lumMod val="65000"/>
                  <a:lumOff val="35000"/>
                </a:schemeClr>
              </a:solidFill>
            </a:endParaRPr>
          </a:p>
        </p:txBody>
      </p:sp>
      <p:sp>
        <p:nvSpPr>
          <p:cNvPr id="11" name="TextBox 10"/>
          <p:cNvSpPr txBox="1"/>
          <p:nvPr/>
        </p:nvSpPr>
        <p:spPr>
          <a:xfrm>
            <a:off x="4830108" y="3388964"/>
            <a:ext cx="3831568" cy="1323439"/>
          </a:xfrm>
          <a:prstGeom prst="rect">
            <a:avLst/>
          </a:prstGeom>
          <a:noFill/>
        </p:spPr>
        <p:txBody>
          <a:bodyPr wrap="square" rtlCol="0">
            <a:spAutoFit/>
          </a:bodyPr>
          <a:lstStyle/>
          <a:p>
            <a:r>
              <a:rPr lang="en-US" sz="2000" dirty="0" smtClean="0">
                <a:solidFill>
                  <a:schemeClr val="tx1">
                    <a:lumMod val="65000"/>
                    <a:lumOff val="35000"/>
                  </a:schemeClr>
                </a:solidFill>
              </a:rPr>
              <a:t>This Mapper incorporates the MapReduceBase, Reporter and OutputCollector classes explicitly</a:t>
            </a:r>
            <a:endParaRPr lang="en-US" sz="2000" dirty="0">
              <a:solidFill>
                <a:schemeClr val="tx1">
                  <a:lumMod val="65000"/>
                  <a:lumOff val="35000"/>
                </a:schemeClr>
              </a:solidFill>
            </a:endParaRPr>
          </a:p>
        </p:txBody>
      </p:sp>
      <p:sp>
        <p:nvSpPr>
          <p:cNvPr id="12" name="Footer Placeholder 6"/>
          <p:cNvSpPr txBox="1">
            <a:spLocks/>
          </p:cNvSpPr>
          <p:nvPr/>
        </p:nvSpPr>
        <p:spPr>
          <a:xfrm>
            <a:off x="5791200" y="6629400"/>
            <a:ext cx="3200400" cy="228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Calibri" pitchFamily="34" charset="0"/>
              </a:rPr>
              <a:t>Module 5: Advanced Analytics - Technology and Tools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000" dirty="0" smtClean="0">
              <a:latin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tx1"/>
                </a:solidFill>
                <a:effectLst/>
                <a:uLnTx/>
                <a:uFillTx/>
                <a:latin typeface="Calibri" pitchFamily="34" charset="0"/>
              </a:rPr>
              <a:t>l</a:t>
            </a:r>
            <a:endParaRPr kumimoji="0" lang="en-US" sz="1000" b="0" i="0" u="none" strike="noStrike" kern="1200" cap="none" spc="0" normalizeH="0" baseline="0" noProof="0" dirty="0">
              <a:ln>
                <a:noFill/>
              </a:ln>
              <a:solidFill>
                <a:schemeClr val="tx1"/>
              </a:solidFill>
              <a:effectLst/>
              <a:uLnTx/>
              <a:uFillTx/>
              <a:latin typeface="Calibri" pitchFamily="34" charset="0"/>
            </a:endParaRPr>
          </a:p>
        </p:txBody>
      </p:sp>
      <p:sp>
        <p:nvSpPr>
          <p:cNvPr id="14" name="Slide Number Placeholder 5"/>
          <p:cNvSpPr txBox="1">
            <a:spLocks/>
          </p:cNvSpPr>
          <p:nvPr/>
        </p:nvSpPr>
        <p:spPr>
          <a:xfrm>
            <a:off x="8686800" y="6629400"/>
            <a:ext cx="457200" cy="228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BA1DFFF-3F85-458B-986A-7762775E0CEF}" type="slidenum">
              <a:rPr kumimoji="0" lang="en-US" sz="1000" b="0" i="0" u="none" strike="noStrike" kern="1200" cap="none" spc="0" normalizeH="0" baseline="0" noProof="0" smtClean="0">
                <a:ln>
                  <a:noFill/>
                </a:ln>
                <a:solidFill>
                  <a:schemeClr val="tx1"/>
                </a:solidFill>
                <a:effectLst/>
                <a:uLnTx/>
                <a:uFillTx/>
                <a:latin typeface="Arial" charset="0"/>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US" sz="1000" b="0" i="0" u="none" strike="noStrike" kern="1200" cap="none" spc="0" normalizeH="0" baseline="0" noProof="0" dirty="0">
              <a:ln>
                <a:noFill/>
              </a:ln>
              <a:solidFill>
                <a:schemeClr val="tx1"/>
              </a:solidFill>
              <a:effectLst/>
              <a:uLnTx/>
              <a:uFillTx/>
              <a:latin typeface="Arial" charset="0"/>
              <a:ea typeface="+mn-ea"/>
              <a:cs typeface="Arial" charset="0"/>
            </a:endParaRPr>
          </a:p>
        </p:txBody>
      </p:sp>
    </p:spTree>
    <p:extLst>
      <p:ext uri="{BB962C8B-B14F-4D97-AF65-F5344CB8AC3E}">
        <p14:creationId xmlns:p14="http://schemas.microsoft.com/office/powerpoint/2010/main" xmlns="" val="1275213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Hadoop Streaming Mode</a:t>
            </a:r>
            <a:endParaRPr lang="en-US" dirty="0"/>
          </a:p>
        </p:txBody>
      </p:sp>
      <p:graphicFrame>
        <p:nvGraphicFramePr>
          <p:cNvPr id="6" name="Table 5"/>
          <p:cNvGraphicFramePr>
            <a:graphicFrameLocks noGrp="1"/>
          </p:cNvGraphicFramePr>
          <p:nvPr/>
        </p:nvGraphicFramePr>
        <p:xfrm>
          <a:off x="304800" y="838200"/>
          <a:ext cx="8001000" cy="4372302"/>
        </p:xfrm>
        <a:graphic>
          <a:graphicData uri="http://schemas.openxmlformats.org/drawingml/2006/table">
            <a:tbl>
              <a:tblPr firstRow="1" bandRow="1">
                <a:tableStyleId>{5C22544A-7EE6-4342-B048-85BDC9FD1C3A}</a:tableStyleId>
              </a:tblPr>
              <a:tblGrid>
                <a:gridCol w="600075"/>
                <a:gridCol w="7400925"/>
              </a:tblGrid>
              <a:tr h="50487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Script</a:t>
                      </a:r>
                      <a:r>
                        <a:rPr lang="en-US" baseline="0" dirty="0" smtClean="0"/>
                        <a:t>  to invoke Hadoop</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1422">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Hadoop  jar</a:t>
                      </a:r>
                      <a:br>
                        <a:rPr lang="en-US" sz="1800" b="1" dirty="0" smtClean="0">
                          <a:latin typeface="Courier New" pitchFamily="49" charset="0"/>
                          <a:cs typeface="Courier New" pitchFamily="49" charset="0"/>
                        </a:rPr>
                      </a:br>
                      <a:r>
                        <a:rPr lang="en-US" sz="1800" b="1" dirty="0" smtClean="0">
                          <a:latin typeface="Courier New" pitchFamily="49" charset="0"/>
                          <a:cs typeface="Courier New" pitchFamily="49" charset="0"/>
                        </a:rPr>
                        <a:t>$HADOOP_INSTALL/contrib/streaming/hadoop-*-streaming.jar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8707">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-input</a:t>
                      </a:r>
                      <a:r>
                        <a:rPr lang="en-US" sz="1800" b="1" baseline="0" dirty="0" smtClean="0">
                          <a:latin typeface="Courier New" pitchFamily="49" charset="0"/>
                          <a:cs typeface="Courier New" pitchFamily="49" charset="0"/>
                        </a:rPr>
                        <a:t> input/ \        # </a:t>
                      </a:r>
                      <a:r>
                        <a:rPr lang="en-US" sz="1400" b="1" baseline="0" dirty="0" smtClean="0">
                          <a:latin typeface="Courier New" pitchFamily="49" charset="0"/>
                          <a:cs typeface="Courier New" pitchFamily="49" charset="0"/>
                        </a:rPr>
                        <a:t>relative to HDFS</a:t>
                      </a:r>
                      <a:endParaRPr lang="en-US" sz="1400" b="1" dirty="0" smtClean="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872">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-output output \      #</a:t>
                      </a:r>
                      <a:r>
                        <a:rPr lang="en-US" sz="1800" b="1" baseline="0" dirty="0" smtClean="0">
                          <a:latin typeface="Courier New" pitchFamily="49" charset="0"/>
                          <a:cs typeface="Courier New" pitchFamily="49" charset="0"/>
                        </a:rPr>
                        <a:t> </a:t>
                      </a:r>
                      <a:r>
                        <a:rPr lang="en-US" sz="1400" b="1" baseline="0" dirty="0" smtClean="0">
                          <a:latin typeface="Courier New" pitchFamily="49" charset="0"/>
                          <a:cs typeface="Courier New" pitchFamily="49" charset="0"/>
                        </a:rPr>
                        <a:t>relative to HDFS</a:t>
                      </a:r>
                      <a:endParaRPr lang="en-US" sz="1400" b="1" dirty="0" smtClean="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4835">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28650" marR="0" indent="-62865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-mapper mapper.py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872">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-reducer reducer.py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872">
                <a:tc>
                  <a:txBody>
                    <a:bodyPr/>
                    <a:lstStyle/>
                    <a:p>
                      <a:r>
                        <a:rPr lang="en-US" dirty="0" smtClean="0"/>
                        <a:t>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-file scripts/mapper.py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872">
                <a:tc>
                  <a:txBody>
                    <a:bodyPr/>
                    <a:lstStyle/>
                    <a:p>
                      <a:r>
                        <a:rPr lang="en-US"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latin typeface="Courier New" pitchFamily="49" charset="0"/>
                          <a:cs typeface="Courier New" pitchFamily="49" charset="0"/>
                        </a:rPr>
                        <a:t>-file  scripts/reducer.py</a:t>
                      </a:r>
                      <a:endParaRPr lang="en-US" sz="1800"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1"/>
          </p:nvPr>
        </p:nvSpPr>
        <p:spPr/>
        <p:txBody>
          <a:bodyPr/>
          <a:lstStyle/>
          <a:p>
            <a:pPr>
              <a:defRPr/>
            </a:pPr>
            <a:fld id="{6ADD0FD0-5DC7-4614-9D2E-5687F653AACB}" type="slidenum">
              <a:rPr lang="en-US" smtClean="0"/>
              <a:pPr>
                <a:defRPr/>
              </a:pPr>
              <a:t>26</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Simple Example of a Mapper: mapper.py</a:t>
            </a:r>
            <a:endParaRPr lang="en-US" dirty="0"/>
          </a:p>
        </p:txBody>
      </p:sp>
      <p:graphicFrame>
        <p:nvGraphicFramePr>
          <p:cNvPr id="8" name="Table 7"/>
          <p:cNvGraphicFramePr>
            <a:graphicFrameLocks noGrp="1"/>
          </p:cNvGraphicFramePr>
          <p:nvPr/>
        </p:nvGraphicFramePr>
        <p:xfrm>
          <a:off x="228600" y="838200"/>
          <a:ext cx="8686800" cy="3395765"/>
        </p:xfrm>
        <a:graphic>
          <a:graphicData uri="http://schemas.openxmlformats.org/drawingml/2006/table">
            <a:tbl>
              <a:tblPr firstRow="1" bandRow="1">
                <a:tableStyleId>{5C22544A-7EE6-4342-B048-85BDC9FD1C3A}</a:tableStyleId>
              </a:tblPr>
              <a:tblGrid>
                <a:gridCol w="3352800"/>
                <a:gridCol w="5334000"/>
              </a:tblGrid>
              <a:tr h="501947">
                <a:tc>
                  <a:txBody>
                    <a:bodyPr/>
                    <a:lstStyle/>
                    <a:p>
                      <a:r>
                        <a:rPr lang="en-US" dirty="0" smtClean="0"/>
                        <a:t>Code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Comments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86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import sys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8919">
                <a:tc>
                  <a:txBody>
                    <a:bodyPr/>
                    <a:lstStyle/>
                    <a:p>
                      <a:r>
                        <a:rPr lang="en-US" dirty="0" smtClean="0"/>
                        <a:t>for line in sys.stdin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input comes from STDIN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8919">
                <a:tc>
                  <a:txBody>
                    <a:bodyPr/>
                    <a:lstStyle/>
                    <a:p>
                      <a:r>
                        <a:rPr lang="en-US" dirty="0" smtClean="0"/>
                        <a:t>    line = line.strip()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strip</a:t>
                      </a:r>
                      <a:r>
                        <a:rPr lang="en-US" baseline="0" dirty="0" smtClean="0"/>
                        <a:t> leading/trailing whitespace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8919">
                <a:tc>
                  <a:txBody>
                    <a:bodyPr/>
                    <a:lstStyle/>
                    <a:p>
                      <a:r>
                        <a:rPr lang="en-US" dirty="0" smtClean="0"/>
                        <a:t>    words</a:t>
                      </a:r>
                      <a:r>
                        <a:rPr lang="en-US" baseline="0" dirty="0" smtClean="0"/>
                        <a:t>  =  </a:t>
                      </a:r>
                      <a:r>
                        <a:rPr lang="en-US" baseline="0" dirty="0" err="1" smtClean="0"/>
                        <a:t>line.split</a:t>
                      </a:r>
                      <a:r>
                        <a:rPr lang="en-US" baseline="0"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split line based </a:t>
                      </a:r>
                      <a:r>
                        <a:rPr lang="en-US" smtClean="0"/>
                        <a:t>on</a:t>
                      </a:r>
                      <a:r>
                        <a:rPr lang="en-US" baseline="0" smtClean="0"/>
                        <a:t> whitespace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8408">
                <a:tc>
                  <a:txBody>
                    <a:bodyPr/>
                    <a:lstStyle/>
                    <a:p>
                      <a:r>
                        <a:rPr lang="en-US" dirty="0" smtClean="0"/>
                        <a:t>    for</a:t>
                      </a:r>
                      <a:r>
                        <a:rPr lang="en-US" baseline="0" dirty="0" smtClean="0"/>
                        <a:t> word in words: </a:t>
                      </a:r>
                    </a:p>
                    <a:p>
                      <a:r>
                        <a:rPr lang="en-US" baseline="0" dirty="0" smtClean="0"/>
                        <a:t>        print ‘%s\t %s %(word,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 for</a:t>
                      </a:r>
                      <a:r>
                        <a:rPr lang="en-US" baseline="0" dirty="0" smtClean="0"/>
                        <a:t> each word in the collection words</a:t>
                      </a:r>
                      <a:br>
                        <a:rPr lang="en-US" baseline="0" dirty="0" smtClean="0"/>
                      </a:br>
                      <a:r>
                        <a:rPr lang="en-US" baseline="0" dirty="0" smtClean="0"/>
                        <a:t># write word and count of “1”, tab delimited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Slide Number Placeholder 8"/>
          <p:cNvSpPr>
            <a:spLocks noGrp="1"/>
          </p:cNvSpPr>
          <p:nvPr>
            <p:ph type="sldNum" sz="quarter" idx="11"/>
          </p:nvPr>
        </p:nvSpPr>
        <p:spPr/>
        <p:txBody>
          <a:bodyPr/>
          <a:lstStyle/>
          <a:p>
            <a:pPr>
              <a:defRPr/>
            </a:pPr>
            <a:fld id="{6ADD0FD0-5DC7-4614-9D2E-5687F653AACB}" type="slidenum">
              <a:rPr lang="en-US" smtClean="0"/>
              <a:pPr>
                <a:defRPr/>
              </a:pPr>
              <a:t>27</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Placeholder 10"/>
          <p:cNvGraphicFramePr>
            <a:graphicFrameLocks noGrp="1"/>
          </p:cNvGraphicFramePr>
          <p:nvPr>
            <p:ph type="tbl" sz="quarter" idx="12"/>
          </p:nvPr>
        </p:nvGraphicFramePr>
        <p:xfrm>
          <a:off x="228600" y="685800"/>
          <a:ext cx="8382000" cy="5257800"/>
        </p:xfrm>
        <a:graphic>
          <a:graphicData uri="http://schemas.openxmlformats.org/drawingml/2006/table">
            <a:tbl>
              <a:tblPr firstRow="1" bandRow="1">
                <a:tableStyleId>{5C22544A-7EE6-4342-B048-85BDC9FD1C3A}</a:tableStyleId>
              </a:tblPr>
              <a:tblGrid>
                <a:gridCol w="3657600"/>
                <a:gridCol w="4724400"/>
              </a:tblGrid>
              <a:tr h="539262">
                <a:tc>
                  <a:txBody>
                    <a:bodyPr/>
                    <a:lstStyle/>
                    <a:p>
                      <a:r>
                        <a:rPr lang="en-US" sz="1800" dirty="0" smtClean="0"/>
                        <a:t>Code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Code, continued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cur_count  =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if cur_word == word: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err="1" smtClean="0"/>
                        <a:t>cur_word</a:t>
                      </a:r>
                      <a:r>
                        <a:rPr lang="en-US" sz="1800" dirty="0" smtClean="0"/>
                        <a:t> = None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cur_count += count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for line in sys.stdin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else: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line = line.strip()</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if cur_word: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word, count = line.split("\t",1)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print '%s\t%s' (cur_word, cur_count)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try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cur_count, cur_word = (count, word)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count = int(count)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if cur_word == word: </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except ValueError:</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          print '%s\t%s' %(cur_word, cur_count)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4282">
                <a:tc>
                  <a:txBody>
                    <a:bodyPr/>
                    <a:lstStyle/>
                    <a:p>
                      <a:r>
                        <a:rPr lang="en-US" sz="1800" dirty="0" smtClean="0"/>
                        <a:t>        continue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itle 8"/>
          <p:cNvSpPr>
            <a:spLocks noGrp="1"/>
          </p:cNvSpPr>
          <p:nvPr>
            <p:ph type="title"/>
          </p:nvPr>
        </p:nvSpPr>
        <p:spPr/>
        <p:txBody>
          <a:bodyPr/>
          <a:lstStyle/>
          <a:p>
            <a:r>
              <a:rPr lang="en-US" dirty="0" smtClean="0"/>
              <a:t>Simple Example of a Reducer: reducer.py</a:t>
            </a:r>
            <a:endParaRPr lang="en-US" dirty="0"/>
          </a:p>
        </p:txBody>
      </p:sp>
      <p:sp>
        <p:nvSpPr>
          <p:cNvPr id="7" name="Slide Number Placeholder 6"/>
          <p:cNvSpPr>
            <a:spLocks noGrp="1"/>
          </p:cNvSpPr>
          <p:nvPr>
            <p:ph type="sldNum" sz="quarter" idx="14"/>
          </p:nvPr>
        </p:nvSpPr>
        <p:spPr/>
        <p:txBody>
          <a:bodyPr/>
          <a:lstStyle/>
          <a:p>
            <a:pPr>
              <a:defRPr/>
            </a:pPr>
            <a:fld id="{0E62AE4E-9066-49B4-8504-8C25DD4FBCC5}" type="slidenum">
              <a:rPr lang="en-US" smtClean="0"/>
              <a:pPr>
                <a:defRPr/>
              </a:pPr>
              <a:t>28</a:t>
            </a:fld>
            <a:endParaRPr lang="en-US"/>
          </a:p>
        </p:txBody>
      </p:sp>
      <p:sp>
        <p:nvSpPr>
          <p:cNvPr id="8" name="Footer Placeholder 7"/>
          <p:cNvSpPr>
            <a:spLocks noGrp="1"/>
          </p:cNvSpPr>
          <p:nvPr>
            <p:ph type="ftr" sz="quarter" idx="13"/>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Arrow Connector 83"/>
          <p:cNvCxnSpPr>
            <a:stCxn id="20" idx="2"/>
            <a:endCxn id="4" idx="0"/>
          </p:cNvCxnSpPr>
          <p:nvPr/>
        </p:nvCxnSpPr>
        <p:spPr>
          <a:xfrm flipH="1">
            <a:off x="3784839" y="2438400"/>
            <a:ext cx="2743200" cy="914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0" idx="2"/>
            <a:endCxn id="15" idx="2"/>
          </p:cNvCxnSpPr>
          <p:nvPr/>
        </p:nvCxnSpPr>
        <p:spPr>
          <a:xfrm flipH="1">
            <a:off x="5813723" y="2438400"/>
            <a:ext cx="714316" cy="8265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0" idx="2"/>
          </p:cNvCxnSpPr>
          <p:nvPr/>
        </p:nvCxnSpPr>
        <p:spPr>
          <a:xfrm>
            <a:off x="6528039" y="2438400"/>
            <a:ext cx="1015761" cy="990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Putting it all Together: MapReduce and HDFS</a:t>
            </a:r>
            <a:endParaRPr lang="en-US" dirty="0"/>
          </a:p>
        </p:txBody>
      </p:sp>
      <p:sp>
        <p:nvSpPr>
          <p:cNvPr id="10" name="Flowchart: Magnetic Disk 9"/>
          <p:cNvSpPr/>
          <p:nvPr/>
        </p:nvSpPr>
        <p:spPr>
          <a:xfrm>
            <a:off x="2895600" y="4343400"/>
            <a:ext cx="5638800" cy="1371600"/>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11"/>
          <p:cNvGrpSpPr/>
          <p:nvPr/>
        </p:nvGrpSpPr>
        <p:grpSpPr>
          <a:xfrm>
            <a:off x="3200400" y="2667000"/>
            <a:ext cx="1492845" cy="1905000"/>
            <a:chOff x="3200400" y="2895600"/>
            <a:chExt cx="1492845" cy="1905000"/>
          </a:xfrm>
        </p:grpSpPr>
        <p:sp>
          <p:nvSpPr>
            <p:cNvPr id="4" name="Rounded Rectangle 3"/>
            <p:cNvSpPr/>
            <p:nvPr/>
          </p:nvSpPr>
          <p:spPr>
            <a:xfrm>
              <a:off x="3213339" y="3581400"/>
              <a:ext cx="11430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200400" y="2895600"/>
              <a:ext cx="1492845" cy="369332"/>
            </a:xfrm>
            <a:prstGeom prst="rect">
              <a:avLst/>
            </a:prstGeom>
            <a:solidFill>
              <a:schemeClr val="bg1"/>
            </a:solidFill>
          </p:spPr>
          <p:txBody>
            <a:bodyPr wrap="none" rtlCol="0">
              <a:spAutoFit/>
            </a:bodyPr>
            <a:lstStyle/>
            <a:p>
              <a:r>
                <a:rPr lang="en-US" dirty="0" smtClean="0"/>
                <a:t>Task Tracker</a:t>
              </a:r>
              <a:endParaRPr lang="en-US" dirty="0"/>
            </a:p>
          </p:txBody>
        </p:sp>
      </p:grpSp>
      <p:grpSp>
        <p:nvGrpSpPr>
          <p:cNvPr id="6" name="Group 12"/>
          <p:cNvGrpSpPr/>
          <p:nvPr/>
        </p:nvGrpSpPr>
        <p:grpSpPr>
          <a:xfrm>
            <a:off x="5067300" y="2895600"/>
            <a:ext cx="1492845" cy="1676400"/>
            <a:chOff x="3200400" y="3124200"/>
            <a:chExt cx="1492845" cy="1676400"/>
          </a:xfrm>
        </p:grpSpPr>
        <p:sp>
          <p:nvSpPr>
            <p:cNvPr id="14" name="Rounded Rectangle 13"/>
            <p:cNvSpPr/>
            <p:nvPr/>
          </p:nvSpPr>
          <p:spPr>
            <a:xfrm>
              <a:off x="3213339" y="3581400"/>
              <a:ext cx="11430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3200400" y="3124200"/>
              <a:ext cx="1492845" cy="369332"/>
            </a:xfrm>
            <a:prstGeom prst="rect">
              <a:avLst/>
            </a:prstGeom>
            <a:solidFill>
              <a:schemeClr val="bg1"/>
            </a:solidFill>
          </p:spPr>
          <p:txBody>
            <a:bodyPr wrap="none" rtlCol="0">
              <a:spAutoFit/>
            </a:bodyPr>
            <a:lstStyle/>
            <a:p>
              <a:r>
                <a:rPr lang="en-US" dirty="0" smtClean="0"/>
                <a:t>Task Tracker</a:t>
              </a:r>
              <a:endParaRPr lang="en-US" dirty="0"/>
            </a:p>
          </p:txBody>
        </p:sp>
      </p:grpSp>
      <p:grpSp>
        <p:nvGrpSpPr>
          <p:cNvPr id="9" name="Group 15"/>
          <p:cNvGrpSpPr/>
          <p:nvPr/>
        </p:nvGrpSpPr>
        <p:grpSpPr>
          <a:xfrm>
            <a:off x="6934200" y="2819400"/>
            <a:ext cx="1492845" cy="1752600"/>
            <a:chOff x="3200400" y="3048000"/>
            <a:chExt cx="1492845" cy="1752600"/>
          </a:xfrm>
        </p:grpSpPr>
        <p:sp>
          <p:nvSpPr>
            <p:cNvPr id="17" name="Rounded Rectangle 16"/>
            <p:cNvSpPr/>
            <p:nvPr/>
          </p:nvSpPr>
          <p:spPr>
            <a:xfrm>
              <a:off x="3213339" y="3581400"/>
              <a:ext cx="11430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3200400" y="3048000"/>
              <a:ext cx="1492845" cy="369332"/>
            </a:xfrm>
            <a:prstGeom prst="rect">
              <a:avLst/>
            </a:prstGeom>
            <a:solidFill>
              <a:schemeClr val="bg1"/>
            </a:solidFill>
          </p:spPr>
          <p:txBody>
            <a:bodyPr wrap="none" rtlCol="0">
              <a:spAutoFit/>
            </a:bodyPr>
            <a:lstStyle/>
            <a:p>
              <a:r>
                <a:rPr lang="en-US" dirty="0" smtClean="0"/>
                <a:t>Task Tracker</a:t>
              </a:r>
              <a:endParaRPr lang="en-US" dirty="0"/>
            </a:p>
          </p:txBody>
        </p:sp>
      </p:grpSp>
      <p:sp>
        <p:nvSpPr>
          <p:cNvPr id="20" name="Rounded Rectangle 19"/>
          <p:cNvSpPr/>
          <p:nvPr/>
        </p:nvSpPr>
        <p:spPr>
          <a:xfrm>
            <a:off x="5956539" y="1219200"/>
            <a:ext cx="11430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67400" y="914400"/>
            <a:ext cx="1390189" cy="369332"/>
          </a:xfrm>
          <a:prstGeom prst="rect">
            <a:avLst/>
          </a:prstGeom>
          <a:noFill/>
        </p:spPr>
        <p:txBody>
          <a:bodyPr wrap="none" rtlCol="0">
            <a:spAutoFit/>
          </a:bodyPr>
          <a:lstStyle/>
          <a:p>
            <a:r>
              <a:rPr lang="en-US" dirty="0" smtClean="0"/>
              <a:t>Job Tracker</a:t>
            </a:r>
            <a:endParaRPr lang="en-US" dirty="0"/>
          </a:p>
        </p:txBody>
      </p:sp>
      <p:sp>
        <p:nvSpPr>
          <p:cNvPr id="22" name="TextBox 21"/>
          <p:cNvSpPr txBox="1"/>
          <p:nvPr/>
        </p:nvSpPr>
        <p:spPr>
          <a:xfrm>
            <a:off x="4114800" y="5726668"/>
            <a:ext cx="4275529" cy="369332"/>
          </a:xfrm>
          <a:prstGeom prst="rect">
            <a:avLst/>
          </a:prstGeom>
          <a:noFill/>
        </p:spPr>
        <p:txBody>
          <a:bodyPr wrap="none" rtlCol="0">
            <a:spAutoFit/>
          </a:bodyPr>
          <a:lstStyle/>
          <a:p>
            <a:r>
              <a:rPr lang="en-US" dirty="0" smtClean="0"/>
              <a:t>Hadoop Distributed File System (HDFS)</a:t>
            </a:r>
            <a:endParaRPr lang="en-US" dirty="0"/>
          </a:p>
        </p:txBody>
      </p:sp>
      <p:sp>
        <p:nvSpPr>
          <p:cNvPr id="23" name="Rounded Rectangle 22"/>
          <p:cNvSpPr/>
          <p:nvPr/>
        </p:nvSpPr>
        <p:spPr>
          <a:xfrm>
            <a:off x="990600" y="1524000"/>
            <a:ext cx="1143000" cy="12192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933450" y="1171575"/>
            <a:ext cx="1219245" cy="369332"/>
          </a:xfrm>
          <a:prstGeom prst="rect">
            <a:avLst/>
          </a:prstGeom>
          <a:noFill/>
        </p:spPr>
        <p:txBody>
          <a:bodyPr wrap="none" rtlCol="0">
            <a:spAutoFit/>
          </a:bodyPr>
          <a:lstStyle/>
          <a:p>
            <a:r>
              <a:rPr lang="en-US" dirty="0" smtClean="0"/>
              <a:t>Client/Dev</a:t>
            </a:r>
            <a:endParaRPr lang="en-US" dirty="0"/>
          </a:p>
        </p:txBody>
      </p:sp>
      <p:sp>
        <p:nvSpPr>
          <p:cNvPr id="26" name="Flowchart: Multidocument 25"/>
          <p:cNvSpPr/>
          <p:nvPr/>
        </p:nvSpPr>
        <p:spPr>
          <a:xfrm>
            <a:off x="914400" y="4572000"/>
            <a:ext cx="685800" cy="838200"/>
          </a:xfrm>
          <a:prstGeom prst="flowChartMultidocumen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lowchart: Document 31"/>
          <p:cNvSpPr/>
          <p:nvPr/>
        </p:nvSpPr>
        <p:spPr>
          <a:xfrm>
            <a:off x="3733800" y="4800600"/>
            <a:ext cx="457200" cy="457200"/>
          </a:xfrm>
          <a:prstGeom prst="flowChart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Document 30"/>
          <p:cNvSpPr/>
          <p:nvPr/>
        </p:nvSpPr>
        <p:spPr>
          <a:xfrm>
            <a:off x="5562600" y="4800600"/>
            <a:ext cx="457200" cy="457200"/>
          </a:xfrm>
          <a:prstGeom prst="flowChartDocumen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Document 28"/>
          <p:cNvSpPr/>
          <p:nvPr/>
        </p:nvSpPr>
        <p:spPr>
          <a:xfrm>
            <a:off x="7315200" y="4800600"/>
            <a:ext cx="457200" cy="457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lowchart: Document 32"/>
          <p:cNvSpPr/>
          <p:nvPr/>
        </p:nvSpPr>
        <p:spPr>
          <a:xfrm>
            <a:off x="5334000" y="4724400"/>
            <a:ext cx="457200" cy="457200"/>
          </a:xfrm>
          <a:prstGeom prst="flowChart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lowchart: Document 29"/>
          <p:cNvSpPr/>
          <p:nvPr/>
        </p:nvSpPr>
        <p:spPr>
          <a:xfrm>
            <a:off x="7086600" y="4724400"/>
            <a:ext cx="457200" cy="457200"/>
          </a:xfrm>
          <a:prstGeom prst="flowChartDocumen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Document 26"/>
          <p:cNvSpPr/>
          <p:nvPr/>
        </p:nvSpPr>
        <p:spPr>
          <a:xfrm>
            <a:off x="3505200" y="4724400"/>
            <a:ext cx="457200" cy="457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5972" y="5486400"/>
            <a:ext cx="2064989" cy="523220"/>
          </a:xfrm>
          <a:prstGeom prst="rect">
            <a:avLst/>
          </a:prstGeom>
          <a:noFill/>
        </p:spPr>
        <p:txBody>
          <a:bodyPr wrap="none" rtlCol="0">
            <a:spAutoFit/>
          </a:bodyPr>
          <a:lstStyle/>
          <a:p>
            <a:pPr algn="ctr"/>
            <a:r>
              <a:rPr lang="en-US" sz="1400" dirty="0" smtClean="0"/>
              <a:t>Large Data Set</a:t>
            </a:r>
          </a:p>
          <a:p>
            <a:pPr algn="ctr"/>
            <a:r>
              <a:rPr lang="en-US" sz="1400" dirty="0" smtClean="0"/>
              <a:t>(Log files, Sensor Data)</a:t>
            </a:r>
            <a:endParaRPr lang="en-US" sz="1400" dirty="0"/>
          </a:p>
        </p:txBody>
      </p:sp>
      <p:pic>
        <p:nvPicPr>
          <p:cNvPr id="34" name="Picture 2" descr="C:\Program Files\Microsoft Office\MEDIA\CAGCAT10\j0195384.wmf"/>
          <p:cNvPicPr>
            <a:picLocks noChangeAspect="1" noChangeArrowheads="1"/>
          </p:cNvPicPr>
          <p:nvPr/>
        </p:nvPicPr>
        <p:blipFill>
          <a:blip r:embed="rId3" cstate="print"/>
          <a:srcRect/>
          <a:stretch>
            <a:fillRect/>
          </a:stretch>
        </p:blipFill>
        <p:spPr bwMode="auto">
          <a:xfrm flipH="1">
            <a:off x="228600" y="1371600"/>
            <a:ext cx="671581" cy="685600"/>
          </a:xfrm>
          <a:prstGeom prst="rect">
            <a:avLst/>
          </a:prstGeom>
          <a:noFill/>
        </p:spPr>
      </p:pic>
      <p:grpSp>
        <p:nvGrpSpPr>
          <p:cNvPr id="11" name="Group 44"/>
          <p:cNvGrpSpPr/>
          <p:nvPr/>
        </p:nvGrpSpPr>
        <p:grpSpPr>
          <a:xfrm>
            <a:off x="1104900" y="1828800"/>
            <a:ext cx="914400" cy="762000"/>
            <a:chOff x="1104900" y="1828800"/>
            <a:chExt cx="914400" cy="762000"/>
          </a:xfrm>
        </p:grpSpPr>
        <p:grpSp>
          <p:nvGrpSpPr>
            <p:cNvPr id="12" name="Group 24"/>
            <p:cNvGrpSpPr/>
            <p:nvPr/>
          </p:nvGrpSpPr>
          <p:grpSpPr>
            <a:xfrm>
              <a:off x="1104900" y="1828800"/>
              <a:ext cx="914400" cy="762000"/>
              <a:chOff x="1990725" y="2438400"/>
              <a:chExt cx="914400" cy="762000"/>
            </a:xfrm>
          </p:grpSpPr>
          <p:sp>
            <p:nvSpPr>
              <p:cNvPr id="5" name="Rounded Rectangle 4"/>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44" name="TextBox 43"/>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grpSp>
        <p:nvGrpSpPr>
          <p:cNvPr id="13" name="Group 45"/>
          <p:cNvGrpSpPr/>
          <p:nvPr/>
        </p:nvGrpSpPr>
        <p:grpSpPr>
          <a:xfrm>
            <a:off x="7057698" y="3657600"/>
            <a:ext cx="914400" cy="762000"/>
            <a:chOff x="1104900" y="1828800"/>
            <a:chExt cx="914400" cy="762000"/>
          </a:xfrm>
        </p:grpSpPr>
        <p:grpSp>
          <p:nvGrpSpPr>
            <p:cNvPr id="16" name="Group 24"/>
            <p:cNvGrpSpPr/>
            <p:nvPr/>
          </p:nvGrpSpPr>
          <p:grpSpPr>
            <a:xfrm>
              <a:off x="1104900" y="1828800"/>
              <a:ext cx="914400" cy="762000"/>
              <a:chOff x="1990725" y="2438400"/>
              <a:chExt cx="914400" cy="762000"/>
            </a:xfrm>
          </p:grpSpPr>
          <p:sp>
            <p:nvSpPr>
              <p:cNvPr id="50" name="Rounded Rectangle 49"/>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TextBox 47"/>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49" name="TextBox 48"/>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grpSp>
        <p:nvGrpSpPr>
          <p:cNvPr id="19" name="Group 51"/>
          <p:cNvGrpSpPr/>
          <p:nvPr/>
        </p:nvGrpSpPr>
        <p:grpSpPr>
          <a:xfrm>
            <a:off x="5181600" y="3657600"/>
            <a:ext cx="914400" cy="762000"/>
            <a:chOff x="1104900" y="1828800"/>
            <a:chExt cx="914400" cy="762000"/>
          </a:xfrm>
        </p:grpSpPr>
        <p:grpSp>
          <p:nvGrpSpPr>
            <p:cNvPr id="25" name="Group 24"/>
            <p:cNvGrpSpPr/>
            <p:nvPr/>
          </p:nvGrpSpPr>
          <p:grpSpPr>
            <a:xfrm>
              <a:off x="1104900" y="1828800"/>
              <a:ext cx="914400" cy="762000"/>
              <a:chOff x="1990725" y="2438400"/>
              <a:chExt cx="914400" cy="762000"/>
            </a:xfrm>
          </p:grpSpPr>
          <p:sp>
            <p:nvSpPr>
              <p:cNvPr id="56" name="Rounded Rectangle 55"/>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56"/>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55" name="TextBox 54"/>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grpSp>
        <p:nvGrpSpPr>
          <p:cNvPr id="35" name="Group 57"/>
          <p:cNvGrpSpPr/>
          <p:nvPr/>
        </p:nvGrpSpPr>
        <p:grpSpPr>
          <a:xfrm>
            <a:off x="3321268" y="3657600"/>
            <a:ext cx="914400" cy="762000"/>
            <a:chOff x="1104900" y="1828800"/>
            <a:chExt cx="914400" cy="762000"/>
          </a:xfrm>
        </p:grpSpPr>
        <p:grpSp>
          <p:nvGrpSpPr>
            <p:cNvPr id="36" name="Group 24"/>
            <p:cNvGrpSpPr/>
            <p:nvPr/>
          </p:nvGrpSpPr>
          <p:grpSpPr>
            <a:xfrm>
              <a:off x="1104900" y="1828800"/>
              <a:ext cx="914400" cy="762000"/>
              <a:chOff x="1990725" y="2438400"/>
              <a:chExt cx="914400" cy="762000"/>
            </a:xfrm>
          </p:grpSpPr>
          <p:sp>
            <p:nvSpPr>
              <p:cNvPr id="62" name="Rounded Rectangle 61"/>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TextBox 59"/>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61" name="TextBox 60"/>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grpSp>
        <p:nvGrpSpPr>
          <p:cNvPr id="37" name="Group 63"/>
          <p:cNvGrpSpPr/>
          <p:nvPr/>
        </p:nvGrpSpPr>
        <p:grpSpPr>
          <a:xfrm>
            <a:off x="1123950" y="1828800"/>
            <a:ext cx="914400" cy="762000"/>
            <a:chOff x="1104900" y="1828800"/>
            <a:chExt cx="914400" cy="762000"/>
          </a:xfrm>
        </p:grpSpPr>
        <p:grpSp>
          <p:nvGrpSpPr>
            <p:cNvPr id="38" name="Group 24"/>
            <p:cNvGrpSpPr/>
            <p:nvPr/>
          </p:nvGrpSpPr>
          <p:grpSpPr>
            <a:xfrm>
              <a:off x="1104900" y="1828800"/>
              <a:ext cx="914400" cy="762000"/>
              <a:chOff x="1990725" y="2438400"/>
              <a:chExt cx="914400" cy="762000"/>
            </a:xfrm>
          </p:grpSpPr>
          <p:sp>
            <p:nvSpPr>
              <p:cNvPr id="68" name="Rounded Rectangle 67"/>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ounded Rectangle 68"/>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TextBox 65"/>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67" name="TextBox 66"/>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sp>
        <p:nvSpPr>
          <p:cNvPr id="58" name="Flowchart: Document 57"/>
          <p:cNvSpPr/>
          <p:nvPr/>
        </p:nvSpPr>
        <p:spPr>
          <a:xfrm>
            <a:off x="3505200" y="4724400"/>
            <a:ext cx="457200" cy="457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lowchart: Document 58"/>
          <p:cNvSpPr/>
          <p:nvPr/>
        </p:nvSpPr>
        <p:spPr>
          <a:xfrm>
            <a:off x="5334000" y="4724400"/>
            <a:ext cx="457200" cy="457200"/>
          </a:xfrm>
          <a:prstGeom prst="flowChart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lowchart: Document 63"/>
          <p:cNvSpPr/>
          <p:nvPr/>
        </p:nvSpPr>
        <p:spPr>
          <a:xfrm>
            <a:off x="7086600" y="4724400"/>
            <a:ext cx="457200" cy="457200"/>
          </a:xfrm>
          <a:prstGeom prst="flowChartDocumen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Document 69"/>
          <p:cNvSpPr/>
          <p:nvPr/>
        </p:nvSpPr>
        <p:spPr>
          <a:xfrm>
            <a:off x="3505200" y="3505200"/>
            <a:ext cx="457200" cy="457200"/>
          </a:xfrm>
          <a:prstGeom prst="flowChartDocument">
            <a:avLst/>
          </a:prstGeom>
          <a:solidFill>
            <a:srgbClr val="FFFF00">
              <a:alpha val="50196"/>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lowchart: Document 70"/>
          <p:cNvSpPr/>
          <p:nvPr/>
        </p:nvSpPr>
        <p:spPr>
          <a:xfrm>
            <a:off x="5410200" y="3505200"/>
            <a:ext cx="457200" cy="457200"/>
          </a:xfrm>
          <a:prstGeom prst="flowChartDocument">
            <a:avLst/>
          </a:prstGeom>
          <a:solidFill>
            <a:srgbClr val="FFFF00">
              <a:alpha val="50196"/>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lowchart: Document 71"/>
          <p:cNvSpPr/>
          <p:nvPr/>
        </p:nvSpPr>
        <p:spPr>
          <a:xfrm>
            <a:off x="7299434" y="3505200"/>
            <a:ext cx="457200" cy="457200"/>
          </a:xfrm>
          <a:prstGeom prst="flowChartDocument">
            <a:avLst/>
          </a:prstGeom>
          <a:solidFill>
            <a:srgbClr val="FFFF00">
              <a:alpha val="50196"/>
            </a:srgb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63"/>
          <p:cNvGrpSpPr/>
          <p:nvPr/>
        </p:nvGrpSpPr>
        <p:grpSpPr>
          <a:xfrm>
            <a:off x="6096000" y="1447800"/>
            <a:ext cx="914400" cy="762000"/>
            <a:chOff x="1104900" y="1828800"/>
            <a:chExt cx="914400" cy="762000"/>
          </a:xfrm>
        </p:grpSpPr>
        <p:grpSp>
          <p:nvGrpSpPr>
            <p:cNvPr id="40" name="Group 24"/>
            <p:cNvGrpSpPr/>
            <p:nvPr/>
          </p:nvGrpSpPr>
          <p:grpSpPr>
            <a:xfrm>
              <a:off x="1104900" y="1828800"/>
              <a:ext cx="914400" cy="762000"/>
              <a:chOff x="1990725" y="2438400"/>
              <a:chExt cx="914400" cy="762000"/>
            </a:xfrm>
          </p:grpSpPr>
          <p:sp>
            <p:nvSpPr>
              <p:cNvPr id="77" name="Rounded Rectangle 76"/>
              <p:cNvSpPr/>
              <p:nvPr/>
            </p:nvSpPr>
            <p:spPr>
              <a:xfrm>
                <a:off x="1990725" y="2438400"/>
                <a:ext cx="914400" cy="381000"/>
              </a:xfrm>
              <a:prstGeom prst="roundRect">
                <a:avLst/>
              </a:prstGeom>
              <a:solidFill>
                <a:srgbClr val="73C1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p:cNvSpPr/>
              <p:nvPr/>
            </p:nvSpPr>
            <p:spPr>
              <a:xfrm>
                <a:off x="1990725" y="2819400"/>
                <a:ext cx="914400" cy="38100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p:cNvSpPr txBox="1"/>
            <p:nvPr/>
          </p:nvSpPr>
          <p:spPr>
            <a:xfrm>
              <a:off x="1219200" y="1856601"/>
              <a:ext cx="718530" cy="276999"/>
            </a:xfrm>
            <a:prstGeom prst="rect">
              <a:avLst/>
            </a:prstGeom>
            <a:noFill/>
          </p:spPr>
          <p:txBody>
            <a:bodyPr wrap="none" rtlCol="0">
              <a:spAutoFit/>
            </a:bodyPr>
            <a:lstStyle/>
            <a:p>
              <a:r>
                <a:rPr lang="en-US" sz="1200" dirty="0" smtClean="0"/>
                <a:t>Map Job</a:t>
              </a:r>
              <a:endParaRPr lang="en-US" sz="1200" dirty="0"/>
            </a:p>
          </p:txBody>
        </p:sp>
        <p:sp>
          <p:nvSpPr>
            <p:cNvPr id="76" name="TextBox 75"/>
            <p:cNvSpPr txBox="1"/>
            <p:nvPr/>
          </p:nvSpPr>
          <p:spPr>
            <a:xfrm>
              <a:off x="1104900" y="2257425"/>
              <a:ext cx="908647" cy="276999"/>
            </a:xfrm>
            <a:prstGeom prst="rect">
              <a:avLst/>
            </a:prstGeom>
            <a:noFill/>
          </p:spPr>
          <p:txBody>
            <a:bodyPr wrap="none" rtlCol="0">
              <a:spAutoFit/>
            </a:bodyPr>
            <a:lstStyle/>
            <a:p>
              <a:r>
                <a:rPr lang="en-US" sz="1200" dirty="0" smtClean="0"/>
                <a:t>Reduce Job</a:t>
              </a:r>
              <a:endParaRPr lang="en-US" sz="1200" dirty="0"/>
            </a:p>
          </p:txBody>
        </p:sp>
      </p:grpSp>
      <p:cxnSp>
        <p:nvCxnSpPr>
          <p:cNvPr id="80" name="Straight Arrow Connector 79"/>
          <p:cNvCxnSpPr>
            <a:stCxn id="23" idx="3"/>
            <a:endCxn id="20" idx="1"/>
          </p:cNvCxnSpPr>
          <p:nvPr/>
        </p:nvCxnSpPr>
        <p:spPr>
          <a:xfrm flipV="1">
            <a:off x="2133600" y="1828800"/>
            <a:ext cx="3822939" cy="304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810000" y="1524000"/>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82" name="Oval 81"/>
          <p:cNvSpPr/>
          <p:nvPr/>
        </p:nvSpPr>
        <p:spPr>
          <a:xfrm>
            <a:off x="1066800" y="4114800"/>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9" name="Oval 88"/>
          <p:cNvSpPr/>
          <p:nvPr/>
        </p:nvSpPr>
        <p:spPr>
          <a:xfrm>
            <a:off x="4800600" y="2362200"/>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cxnSp>
        <p:nvCxnSpPr>
          <p:cNvPr id="92" name="Straight Arrow Connector 91"/>
          <p:cNvCxnSpPr>
            <a:stCxn id="58" idx="0"/>
            <a:endCxn id="4" idx="2"/>
          </p:cNvCxnSpPr>
          <p:nvPr/>
        </p:nvCxnSpPr>
        <p:spPr>
          <a:xfrm flipV="1">
            <a:off x="3733800" y="4572000"/>
            <a:ext cx="51039" cy="152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9" idx="0"/>
            <a:endCxn id="14" idx="2"/>
          </p:cNvCxnSpPr>
          <p:nvPr/>
        </p:nvCxnSpPr>
        <p:spPr>
          <a:xfrm flipV="1">
            <a:off x="5562600" y="4572000"/>
            <a:ext cx="89139" cy="152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0"/>
            <a:endCxn id="17" idx="2"/>
          </p:cNvCxnSpPr>
          <p:nvPr/>
        </p:nvCxnSpPr>
        <p:spPr>
          <a:xfrm flipV="1">
            <a:off x="7315200" y="4572000"/>
            <a:ext cx="203439" cy="152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5" name="Flowchart: Document 84"/>
          <p:cNvSpPr/>
          <p:nvPr/>
        </p:nvSpPr>
        <p:spPr>
          <a:xfrm>
            <a:off x="4572000" y="5181600"/>
            <a:ext cx="457200" cy="457200"/>
          </a:xfrm>
          <a:prstGeom prst="flowChartDocumen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Elbow Connector 95"/>
          <p:cNvCxnSpPr/>
          <p:nvPr/>
        </p:nvCxnSpPr>
        <p:spPr>
          <a:xfrm rot="16200000" flipH="1">
            <a:off x="3162300" y="4229100"/>
            <a:ext cx="152400" cy="76200"/>
          </a:xfrm>
          <a:prstGeom prst="bentConnector3">
            <a:avLst>
              <a:gd name="adj1" fmla="val 11039"/>
            </a:avLst>
          </a:prstGeom>
          <a:ln>
            <a:tailEnd type="arrow"/>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4495800" y="3657600"/>
            <a:ext cx="5334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87" name="Slide Number Placeholder 86"/>
          <p:cNvSpPr>
            <a:spLocks noGrp="1"/>
          </p:cNvSpPr>
          <p:nvPr>
            <p:ph type="sldNum" sz="quarter" idx="11"/>
          </p:nvPr>
        </p:nvSpPr>
        <p:spPr/>
        <p:txBody>
          <a:bodyPr/>
          <a:lstStyle/>
          <a:p>
            <a:pPr>
              <a:defRPr/>
            </a:pPr>
            <a:fld id="{6ADD0FD0-5DC7-4614-9D2E-5687F653AACB}" type="slidenum">
              <a:rPr lang="en-US" smtClean="0"/>
              <a:pPr>
                <a:defRPr/>
              </a:pPr>
              <a:t>29</a:t>
            </a:fld>
            <a:endParaRPr lang="en-US"/>
          </a:p>
        </p:txBody>
      </p:sp>
      <p:sp>
        <p:nvSpPr>
          <p:cNvPr id="95" name="Footer Placeholder 94"/>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066800"/>
            <a:ext cx="7924800" cy="1219200"/>
          </a:xfrm>
        </p:spPr>
        <p:txBody>
          <a:bodyPr/>
          <a:lstStyle/>
          <a:p>
            <a:pPr>
              <a:defRPr/>
            </a:pPr>
            <a:r>
              <a:rPr lang="en-US" dirty="0" smtClean="0"/>
              <a:t>Module 5: Advanced Analytics - Technology and Tools</a:t>
            </a:r>
            <a:endParaRPr lang="en-US" dirty="0"/>
          </a:p>
        </p:txBody>
      </p:sp>
      <p:sp>
        <p:nvSpPr>
          <p:cNvPr id="7" name="Subtitle 6"/>
          <p:cNvSpPr>
            <a:spLocks noGrp="1"/>
          </p:cNvSpPr>
          <p:nvPr>
            <p:ph type="subTitle" idx="1"/>
          </p:nvPr>
        </p:nvSpPr>
        <p:spPr>
          <a:xfrm>
            <a:off x="1371600" y="2895600"/>
            <a:ext cx="7086600" cy="2667000"/>
          </a:xfrm>
        </p:spPr>
        <p:txBody>
          <a:bodyPr>
            <a:normAutofit/>
          </a:bodyPr>
          <a:lstStyle/>
          <a:p>
            <a:r>
              <a:rPr lang="en-US" dirty="0" smtClean="0"/>
              <a:t>During this lesson the following topics are covered:</a:t>
            </a:r>
          </a:p>
          <a:p>
            <a:pPr lvl="1" indent="-223838" algn="l">
              <a:buClr>
                <a:srgbClr val="92D050"/>
              </a:buClr>
              <a:buSzPct val="110000"/>
              <a:buFont typeface="Arial" pitchFamily="34" charset="0"/>
              <a:buChar char="•"/>
              <a:defRPr/>
            </a:pPr>
            <a:r>
              <a:rPr lang="en-US" sz="2000" dirty="0" smtClean="0">
                <a:solidFill>
                  <a:schemeClr val="tx1">
                    <a:lumMod val="85000"/>
                    <a:lumOff val="15000"/>
                  </a:schemeClr>
                </a:solidFill>
              </a:rPr>
              <a:t>MapReduce &amp; Hadoop</a:t>
            </a:r>
          </a:p>
          <a:p>
            <a:pPr lvl="1" indent="-223838" algn="l">
              <a:buClr>
                <a:srgbClr val="92D050"/>
              </a:buClr>
              <a:buSzPct val="110000"/>
              <a:buFont typeface="Arial" pitchFamily="34" charset="0"/>
              <a:buChar char="•"/>
              <a:defRPr/>
            </a:pPr>
            <a:r>
              <a:rPr lang="en-US" sz="2000" dirty="0" smtClean="0">
                <a:solidFill>
                  <a:schemeClr val="tx1">
                    <a:lumMod val="85000"/>
                    <a:lumOff val="15000"/>
                  </a:schemeClr>
                </a:solidFill>
              </a:rPr>
              <a:t>HDFS – the Hadoop Distributed File System</a:t>
            </a:r>
          </a:p>
        </p:txBody>
      </p:sp>
      <p:sp>
        <p:nvSpPr>
          <p:cNvPr id="23556" name="Content Placeholder 7"/>
          <p:cNvSpPr>
            <a:spLocks noGrp="1"/>
          </p:cNvSpPr>
          <p:nvPr>
            <p:ph sz="quarter" idx="13"/>
          </p:nvPr>
        </p:nvSpPr>
        <p:spPr>
          <a:xfrm>
            <a:off x="685800" y="1981200"/>
            <a:ext cx="7772400" cy="457200"/>
          </a:xfrm>
        </p:spPr>
        <p:txBody>
          <a:bodyPr/>
          <a:lstStyle/>
          <a:p>
            <a:pPr marL="1204913" indent="-1204913"/>
            <a:r>
              <a:rPr lang="en-US" dirty="0" smtClean="0"/>
              <a:t>Lesson 1: Analytics for Unstructured Data - MapReduce and Hadoop</a:t>
            </a:r>
          </a:p>
          <a:p>
            <a:r>
              <a:rPr lang="en-US" dirty="0" smtClean="0"/>
              <a:t> </a:t>
            </a:r>
          </a:p>
          <a:p>
            <a:endParaRPr lang="en-US" dirty="0" smtClean="0"/>
          </a:p>
          <a:p>
            <a:endParaRPr lang="en-US" dirty="0" smtClean="0"/>
          </a:p>
          <a:p>
            <a:endParaRPr lang="en-US" dirty="0" smtClean="0"/>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3</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 with Hadoop</a:t>
            </a:r>
            <a:endParaRPr lang="en-US" dirty="0"/>
          </a:p>
        </p:txBody>
      </p:sp>
      <p:sp>
        <p:nvSpPr>
          <p:cNvPr id="3" name="Content Placeholder 2"/>
          <p:cNvSpPr>
            <a:spLocks noGrp="1"/>
          </p:cNvSpPr>
          <p:nvPr>
            <p:ph idx="1"/>
          </p:nvPr>
        </p:nvSpPr>
        <p:spPr/>
        <p:txBody>
          <a:bodyPr/>
          <a:lstStyle/>
          <a:p>
            <a:r>
              <a:rPr lang="en-US" dirty="0" smtClean="0"/>
              <a:t>The brute force way </a:t>
            </a:r>
          </a:p>
          <a:p>
            <a:pPr lvl="1"/>
            <a:r>
              <a:rPr lang="en-US" dirty="0" smtClean="0"/>
              <a:t>Reading </a:t>
            </a:r>
          </a:p>
          <a:p>
            <a:pPr lvl="2"/>
            <a:r>
              <a:rPr lang="en-US" dirty="0" err="1" smtClean="0"/>
              <a:t>rcon</a:t>
            </a:r>
            <a:r>
              <a:rPr lang="en-US" dirty="0" smtClean="0"/>
              <a:t> &lt;- pipe(“</a:t>
            </a:r>
            <a:r>
              <a:rPr lang="en-US" dirty="0" err="1" smtClean="0"/>
              <a:t>hadoop</a:t>
            </a:r>
            <a:r>
              <a:rPr lang="en-US" dirty="0" smtClean="0"/>
              <a:t> </a:t>
            </a:r>
            <a:r>
              <a:rPr lang="en-US" dirty="0" err="1" smtClean="0"/>
              <a:t>fs</a:t>
            </a:r>
            <a:r>
              <a:rPr lang="en-US" dirty="0" smtClean="0"/>
              <a:t> –cat output/d99/*”, open=“r”) </a:t>
            </a:r>
          </a:p>
          <a:p>
            <a:pPr lvl="2"/>
            <a:r>
              <a:rPr lang="en-US" dirty="0" err="1" smtClean="0"/>
              <a:t>readLines</a:t>
            </a:r>
            <a:r>
              <a:rPr lang="en-US" dirty="0" smtClean="0"/>
              <a:t>(</a:t>
            </a:r>
            <a:r>
              <a:rPr lang="en-US" dirty="0" err="1" smtClean="0"/>
              <a:t>rcon</a:t>
            </a:r>
            <a:r>
              <a:rPr lang="en-US" dirty="0" smtClean="0"/>
              <a:t>)</a:t>
            </a:r>
          </a:p>
          <a:p>
            <a:pPr lvl="2"/>
            <a:r>
              <a:rPr lang="en-US" dirty="0" smtClean="0"/>
              <a:t>close(</a:t>
            </a:r>
            <a:r>
              <a:rPr lang="en-US" dirty="0" err="1" smtClean="0"/>
              <a:t>rcon</a:t>
            </a:r>
            <a:r>
              <a:rPr lang="en-US" dirty="0" smtClean="0"/>
              <a:t>)</a:t>
            </a:r>
          </a:p>
          <a:p>
            <a:pPr lvl="1"/>
            <a:r>
              <a:rPr lang="en-US" dirty="0" smtClean="0"/>
              <a:t>Writing </a:t>
            </a:r>
          </a:p>
          <a:p>
            <a:pPr lvl="2"/>
            <a:r>
              <a:rPr lang="en-US" dirty="0" err="1" smtClean="0"/>
              <a:t>wcon</a:t>
            </a:r>
            <a:r>
              <a:rPr lang="en-US" dirty="0" smtClean="0"/>
              <a:t> &lt;- pipe(“</a:t>
            </a:r>
            <a:r>
              <a:rPr lang="en-US" dirty="0" err="1" smtClean="0"/>
              <a:t>hadoop</a:t>
            </a:r>
            <a:r>
              <a:rPr lang="en-US" dirty="0" smtClean="0"/>
              <a:t> </a:t>
            </a:r>
            <a:r>
              <a:rPr lang="en-US" dirty="0" err="1" smtClean="0"/>
              <a:t>fs</a:t>
            </a:r>
            <a:r>
              <a:rPr lang="en-US" dirty="0" smtClean="0"/>
              <a:t> –put – dir1/dir2/out.txt”, open=“w”) </a:t>
            </a:r>
          </a:p>
          <a:p>
            <a:pPr lvl="2"/>
            <a:r>
              <a:rPr lang="en-US" dirty="0" smtClean="0"/>
              <a:t>cat(…, file=</a:t>
            </a:r>
            <a:r>
              <a:rPr lang="en-US" dirty="0" err="1" smtClean="0"/>
              <a:t>wcon</a:t>
            </a:r>
            <a:r>
              <a:rPr lang="en-US" dirty="0" smtClean="0"/>
              <a:t>)</a:t>
            </a:r>
          </a:p>
          <a:p>
            <a:pPr lvl="2"/>
            <a:r>
              <a:rPr lang="en-US" dirty="0" smtClean="0"/>
              <a:t>close(</a:t>
            </a:r>
            <a:r>
              <a:rPr lang="en-US" dirty="0" err="1" smtClean="0"/>
              <a:t>wcon</a:t>
            </a:r>
            <a:r>
              <a:rPr lang="en-US" dirty="0" smtClean="0"/>
              <a:t>)</a:t>
            </a:r>
          </a:p>
          <a:p>
            <a:pPr lvl="1"/>
            <a:r>
              <a:rPr lang="en-US" dirty="0" smtClean="0"/>
              <a:t>MapReduce </a:t>
            </a:r>
          </a:p>
          <a:p>
            <a:pPr lvl="2"/>
            <a:r>
              <a:rPr lang="en-US" dirty="0" smtClean="0"/>
              <a:t>system(“MapReduceJob.sh”, wait=true)</a:t>
            </a:r>
          </a:p>
          <a:p>
            <a:pPr lvl="2"/>
            <a:r>
              <a:rPr lang="en-US" dirty="0" smtClean="0"/>
              <a:t># blocks until done </a:t>
            </a:r>
          </a:p>
          <a:p>
            <a:pPr lvl="1"/>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30</a:t>
            </a:fld>
            <a:endParaRPr lang="en-US"/>
          </a:p>
        </p:txBody>
      </p:sp>
      <p:sp>
        <p:nvSpPr>
          <p:cNvPr id="7" name="Footer Placeholder 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a:t>
            </a:r>
            <a:r>
              <a:rPr lang="en-US" dirty="0" err="1" smtClean="0"/>
              <a:t>RHadoop</a:t>
            </a:r>
            <a:r>
              <a:rPr lang="en-US" dirty="0" smtClean="0"/>
              <a:t> </a:t>
            </a:r>
            <a:endParaRPr lang="en-US" dirty="0"/>
          </a:p>
        </p:txBody>
      </p:sp>
      <p:sp>
        <p:nvSpPr>
          <p:cNvPr id="8" name="Content Placeholder 7"/>
          <p:cNvSpPr>
            <a:spLocks noGrp="1"/>
          </p:cNvSpPr>
          <p:nvPr>
            <p:ph idx="1"/>
          </p:nvPr>
        </p:nvSpPr>
        <p:spPr/>
        <p:txBody>
          <a:bodyPr/>
          <a:lstStyle/>
          <a:p>
            <a:r>
              <a:rPr lang="en-US" dirty="0" smtClean="0"/>
              <a:t>3 packages courtesy of Revolution R </a:t>
            </a:r>
          </a:p>
          <a:p>
            <a:pPr lvl="1"/>
            <a:r>
              <a:rPr lang="en-US" dirty="0" err="1" smtClean="0"/>
              <a:t>rhdfs</a:t>
            </a:r>
            <a:r>
              <a:rPr lang="en-US" dirty="0" smtClean="0"/>
              <a:t> -- access to hdfs functions</a:t>
            </a:r>
          </a:p>
          <a:p>
            <a:pPr lvl="1"/>
            <a:r>
              <a:rPr lang="en-US" dirty="0" err="1" smtClean="0"/>
              <a:t>rhbase</a:t>
            </a:r>
            <a:r>
              <a:rPr lang="en-US" dirty="0" smtClean="0"/>
              <a:t> – access to HBase </a:t>
            </a:r>
          </a:p>
          <a:p>
            <a:pPr lvl="1"/>
            <a:r>
              <a:rPr lang="en-US" dirty="0" err="1" smtClean="0"/>
              <a:t>rmr</a:t>
            </a:r>
            <a:r>
              <a:rPr lang="en-US" dirty="0" smtClean="0"/>
              <a:t> – run MapReduce job </a:t>
            </a:r>
          </a:p>
          <a:p>
            <a:r>
              <a:rPr lang="en-US" dirty="0" smtClean="0"/>
              <a:t>HDFS</a:t>
            </a:r>
          </a:p>
          <a:p>
            <a:pPr lvl="1"/>
            <a:r>
              <a:rPr lang="en-US" dirty="0" err="1" smtClean="0">
                <a:latin typeface="Courier New" pitchFamily="49" charset="0"/>
                <a:cs typeface="Courier New" pitchFamily="49" charset="0"/>
              </a:rPr>
              <a:t>hdfs.read</a:t>
            </a:r>
            <a:r>
              <a:rPr lang="en-US" dirty="0" smtClean="0">
                <a:latin typeface="Courier New" pitchFamily="49" charset="0"/>
                <a:cs typeface="Courier New" pitchFamily="49" charset="0"/>
              </a:rPr>
              <a:t>(), …</a:t>
            </a:r>
          </a:p>
          <a:p>
            <a:r>
              <a:rPr lang="en-US" dirty="0" smtClean="0"/>
              <a:t>HBase</a:t>
            </a:r>
          </a:p>
          <a:p>
            <a:pPr lvl="1"/>
            <a:r>
              <a:rPr lang="en-US" dirty="0" err="1" smtClean="0">
                <a:latin typeface="Courier New" pitchFamily="49" charset="0"/>
                <a:cs typeface="Courier New" pitchFamily="49" charset="0"/>
              </a:rPr>
              <a:t>hb.list.tables</a:t>
            </a:r>
            <a:r>
              <a:rPr lang="en-US" dirty="0" smtClean="0">
                <a:latin typeface="Courier New" pitchFamily="49" charset="0"/>
                <a:cs typeface="Courier New" pitchFamily="49" charset="0"/>
              </a:rPr>
              <a:t>(), … </a:t>
            </a:r>
          </a:p>
          <a:p>
            <a:r>
              <a:rPr lang="en-US" dirty="0" smtClean="0"/>
              <a:t>MapReduce</a:t>
            </a:r>
          </a:p>
          <a:p>
            <a:pPr lvl="1"/>
            <a:r>
              <a:rPr lang="en-US" dirty="0" err="1" smtClean="0">
                <a:latin typeface="Courier New" pitchFamily="49" charset="0"/>
                <a:cs typeface="Courier New" pitchFamily="49" charset="0"/>
              </a:rPr>
              <a:t>mapreduce</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input_dir</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output_dir</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RMapFunction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RReduceFunction</a:t>
            </a:r>
            <a:r>
              <a:rPr lang="en-US" dirty="0" smtClean="0">
                <a:latin typeface="Courier New" pitchFamily="49" charset="0"/>
                <a:cs typeface="Courier New" pitchFamily="49" charset="0"/>
              </a:rPr>
              <a:t>, … )</a:t>
            </a:r>
          </a:p>
          <a:p>
            <a:pPr lvl="1"/>
            <a:endParaRPr lang="en-US" dirty="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31</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Knowledge</a:t>
            </a:r>
            <a:endParaRPr lang="en-US" dirty="0"/>
          </a:p>
        </p:txBody>
      </p:sp>
      <p:sp>
        <p:nvSpPr>
          <p:cNvPr id="5" name="Content Placeholder 4"/>
          <p:cNvSpPr>
            <a:spLocks noGrp="1"/>
          </p:cNvSpPr>
          <p:nvPr>
            <p:ph idx="1"/>
          </p:nvPr>
        </p:nvSpPr>
        <p:spPr/>
        <p:txBody>
          <a:bodyPr/>
          <a:lstStyle/>
          <a:p>
            <a:pPr marL="457200" indent="-457200">
              <a:buFont typeface="+mj-lt"/>
              <a:buAutoNum type="arabicPeriod"/>
              <a:defRPr/>
            </a:pPr>
            <a:r>
              <a:rPr lang="en-US" dirty="0" smtClean="0"/>
              <a:t>Why is a combiner function optional in the MapReduce framework? </a:t>
            </a:r>
          </a:p>
          <a:p>
            <a:pPr marL="457200" indent="-457200">
              <a:buFont typeface="+mj-lt"/>
              <a:buAutoNum type="arabicPeriod"/>
              <a:defRPr/>
            </a:pPr>
            <a:r>
              <a:rPr lang="en-US" dirty="0" smtClean="0"/>
              <a:t>What is the purpose of the Namenode in HDFS? </a:t>
            </a:r>
          </a:p>
          <a:p>
            <a:pPr marL="457200" indent="-457200">
              <a:buFont typeface="+mj-lt"/>
              <a:buAutoNum type="arabicPeriod"/>
              <a:defRPr/>
            </a:pPr>
            <a:r>
              <a:rPr lang="en-US" dirty="0" smtClean="0"/>
              <a:t>Identify an “embarrassingly  parallel” situation from your current work.</a:t>
            </a:r>
          </a:p>
          <a:p>
            <a:pPr marL="457200" indent="-457200">
              <a:buFont typeface="+mj-lt"/>
              <a:buAutoNum type="arabicPeriod"/>
              <a:defRPr/>
            </a:pPr>
            <a:endParaRPr lang="en-US" dirty="0" smtClean="0"/>
          </a:p>
          <a:p>
            <a:pPr>
              <a:buNone/>
            </a:pP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32</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219200"/>
            <a:ext cx="8229600" cy="1219200"/>
          </a:xfrm>
        </p:spPr>
        <p:txBody>
          <a:bodyPr/>
          <a:lstStyle/>
          <a:p>
            <a:pPr>
              <a:defRPr/>
            </a:pPr>
            <a:r>
              <a:rPr lang="en-US" dirty="0" smtClean="0"/>
              <a:t>Module 5: </a:t>
            </a:r>
            <a:r>
              <a:rPr lang="en-US" sz="2800" dirty="0" smtClean="0"/>
              <a:t>Advanced Analytics -  Technology and Tools</a:t>
            </a:r>
            <a:endParaRPr lang="en-US" dirty="0"/>
          </a:p>
        </p:txBody>
      </p:sp>
      <p:sp>
        <p:nvSpPr>
          <p:cNvPr id="7" name="Subtitle 6"/>
          <p:cNvSpPr>
            <a:spLocks noGrp="1"/>
          </p:cNvSpPr>
          <p:nvPr>
            <p:ph type="subTitle" idx="1"/>
          </p:nvPr>
        </p:nvSpPr>
        <p:spPr>
          <a:xfrm>
            <a:off x="1371600" y="2590800"/>
            <a:ext cx="7086600" cy="3276600"/>
          </a:xfrm>
        </p:spPr>
        <p:txBody>
          <a:bodyPr>
            <a:noAutofit/>
          </a:bodyPr>
          <a:lstStyle/>
          <a:p>
            <a:r>
              <a:rPr lang="en-US" sz="2200" dirty="0" smtClean="0"/>
              <a:t>During this lesson the following topics were covered:</a:t>
            </a:r>
          </a:p>
          <a:p>
            <a:pPr marL="223838" indent="-223838">
              <a:buSzPct val="110000"/>
              <a:buFont typeface="Arial" pitchFamily="34" charset="0"/>
              <a:buChar char="•"/>
              <a:defRPr/>
            </a:pPr>
            <a:r>
              <a:rPr lang="en-US" sz="2200" dirty="0" smtClean="0">
                <a:solidFill>
                  <a:schemeClr val="bg2">
                    <a:lumMod val="75000"/>
                  </a:schemeClr>
                </a:solidFill>
              </a:rPr>
              <a:t>Applying the MapReduce/Hadoop Processing Framework in big data analytics problems for un-structured data</a:t>
            </a:r>
          </a:p>
          <a:p>
            <a:pPr indent="-223838">
              <a:buSzPct val="110000"/>
              <a:buFont typeface="Arial" pitchFamily="34" charset="0"/>
              <a:buChar char="•"/>
              <a:defRPr/>
            </a:pPr>
            <a:r>
              <a:rPr lang="en-US" sz="2200" dirty="0" smtClean="0">
                <a:solidFill>
                  <a:schemeClr val="bg2">
                    <a:lumMod val="75000"/>
                  </a:schemeClr>
                </a:solidFill>
              </a:rPr>
              <a:t>Differentiating among the various elements of Hadoop</a:t>
            </a:r>
          </a:p>
          <a:p>
            <a:pPr indent="-223838">
              <a:buSzPct val="110000"/>
              <a:buFont typeface="Arial" pitchFamily="34" charset="0"/>
              <a:buChar char="•"/>
              <a:defRPr/>
            </a:pPr>
            <a:r>
              <a:rPr lang="en-US" sz="2200" dirty="0" smtClean="0">
                <a:solidFill>
                  <a:schemeClr val="bg2">
                    <a:lumMod val="75000"/>
                  </a:schemeClr>
                </a:solidFill>
              </a:rPr>
              <a:t>Naming the components of HDFS</a:t>
            </a:r>
          </a:p>
          <a:p>
            <a:pPr indent="-223838">
              <a:buSzPct val="110000"/>
              <a:buFont typeface="Arial" pitchFamily="34" charset="0"/>
              <a:buChar char="•"/>
              <a:defRPr/>
            </a:pPr>
            <a:r>
              <a:rPr lang="en-US" sz="2200" dirty="0" smtClean="0">
                <a:solidFill>
                  <a:schemeClr val="bg2">
                    <a:lumMod val="75000"/>
                  </a:schemeClr>
                </a:solidFill>
              </a:rPr>
              <a:t>Identifying the parts of an Hadoop streaming script</a:t>
            </a:r>
          </a:p>
          <a:p>
            <a:pPr indent="-223838">
              <a:buSzPct val="110000"/>
              <a:buFont typeface="Arial" pitchFamily="34" charset="0"/>
              <a:buChar char="•"/>
              <a:defRPr/>
            </a:pPr>
            <a:r>
              <a:rPr lang="en-US" sz="2200" dirty="0" smtClean="0">
                <a:solidFill>
                  <a:schemeClr val="bg2">
                    <a:lumMod val="75000"/>
                  </a:schemeClr>
                </a:solidFill>
              </a:rPr>
              <a:t>Using the NameNode and JobTracker UI to view progress</a:t>
            </a:r>
          </a:p>
        </p:txBody>
      </p:sp>
      <p:sp>
        <p:nvSpPr>
          <p:cNvPr id="23556" name="Content Placeholder 7"/>
          <p:cNvSpPr>
            <a:spLocks noGrp="1"/>
          </p:cNvSpPr>
          <p:nvPr>
            <p:ph sz="quarter" idx="13"/>
          </p:nvPr>
        </p:nvSpPr>
        <p:spPr>
          <a:xfrm>
            <a:off x="685800" y="2057400"/>
            <a:ext cx="7772400" cy="457200"/>
          </a:xfrm>
        </p:spPr>
        <p:txBody>
          <a:bodyPr/>
          <a:lstStyle/>
          <a:p>
            <a:r>
              <a:rPr lang="en-US" dirty="0" smtClean="0"/>
              <a:t>Lesson 1: Summary </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33</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p:txBody>
          <a:bodyPr/>
          <a:lstStyle/>
          <a:p>
            <a:r>
              <a:rPr lang="en-US" dirty="0" smtClean="0">
                <a:solidFill>
                  <a:schemeClr val="tx2"/>
                </a:solidFill>
              </a:rPr>
              <a:t>Lab Exercise 11</a:t>
            </a:r>
            <a:r>
              <a:rPr lang="en-US" dirty="0" smtClean="0"/>
              <a:t>: Hadoop and HDFS</a:t>
            </a:r>
          </a:p>
        </p:txBody>
      </p:sp>
      <p:sp>
        <p:nvSpPr>
          <p:cNvPr id="17" name="Rectangle 16"/>
          <p:cNvSpPr/>
          <p:nvPr/>
        </p:nvSpPr>
        <p:spPr>
          <a:xfrm>
            <a:off x="2743200" y="990600"/>
            <a:ext cx="6172200" cy="1938992"/>
          </a:xfrm>
          <a:prstGeom prst="rect">
            <a:avLst/>
          </a:prstGeom>
        </p:spPr>
        <p:txBody>
          <a:bodyPr wrap="square">
            <a:spAutoFit/>
          </a:bodyPr>
          <a:lstStyle/>
          <a:p>
            <a:pPr>
              <a:buClr>
                <a:srgbClr val="92D050"/>
              </a:buClr>
              <a:buFont typeface="Arial" pitchFamily="34" charset="0"/>
              <a:buChar char="•"/>
              <a:defRPr/>
            </a:pPr>
            <a:r>
              <a:rPr lang="en-US" sz="2000" dirty="0" smtClean="0">
                <a:solidFill>
                  <a:srgbClr val="000000"/>
                </a:solidFill>
                <a:latin typeface="Calibri" pitchFamily="34" charset="0"/>
              </a:rPr>
              <a:t>This lab is designed to examine the Hadoop environment</a:t>
            </a:r>
          </a:p>
          <a:p>
            <a:pPr>
              <a:buClr>
                <a:srgbClr val="92D050"/>
              </a:buClr>
              <a:buFont typeface="Arial" pitchFamily="34" charset="0"/>
              <a:buChar char="•"/>
              <a:defRPr/>
            </a:pPr>
            <a:endParaRPr lang="en-US" sz="2000" dirty="0" smtClean="0">
              <a:solidFill>
                <a:srgbClr val="000000"/>
              </a:solidFill>
              <a:latin typeface="Calibri" pitchFamily="34" charset="0"/>
            </a:endParaRPr>
          </a:p>
          <a:p>
            <a:pPr>
              <a:buClr>
                <a:srgbClr val="92D050"/>
              </a:buClr>
              <a:defRPr/>
            </a:pPr>
            <a:r>
              <a:rPr lang="en-US" sz="2000" dirty="0" smtClean="0">
                <a:solidFill>
                  <a:srgbClr val="000000"/>
                </a:solidFill>
                <a:latin typeface="Calibri" pitchFamily="34" charset="0"/>
              </a:rPr>
              <a:t> After completing the tasks in this lab you should able to:</a:t>
            </a:r>
          </a:p>
          <a:p>
            <a:pPr>
              <a:buClr>
                <a:srgbClr val="92D050"/>
              </a:buClr>
              <a:buFont typeface="Arial" pitchFamily="34" charset="0"/>
              <a:buChar char="•"/>
              <a:defRPr/>
            </a:pPr>
            <a:r>
              <a:rPr lang="en-US" sz="2000" dirty="0" smtClean="0">
                <a:solidFill>
                  <a:schemeClr val="tx1">
                    <a:lumMod val="85000"/>
                    <a:lumOff val="15000"/>
                  </a:schemeClr>
                </a:solidFill>
                <a:latin typeface="Calibri" pitchFamily="34" charset="0"/>
              </a:rPr>
              <a:t> </a:t>
            </a:r>
            <a:r>
              <a:rPr lang="en-US" sz="2000" dirty="0" smtClean="0">
                <a:latin typeface="Calibri" pitchFamily="34" charset="0"/>
              </a:rPr>
              <a:t> Get help on the various Hadoop commands </a:t>
            </a:r>
          </a:p>
          <a:p>
            <a:pPr>
              <a:buClr>
                <a:srgbClr val="92D050"/>
              </a:buClr>
              <a:buFont typeface="Arial" pitchFamily="34" charset="0"/>
              <a:buChar char="•"/>
              <a:defRPr/>
            </a:pPr>
            <a:r>
              <a:rPr lang="en-US" sz="2000" dirty="0" smtClean="0">
                <a:latin typeface="Calibri" pitchFamily="34" charset="0"/>
              </a:rPr>
              <a:t>  Observe a MapReduce job in action</a:t>
            </a:r>
          </a:p>
          <a:p>
            <a:pPr>
              <a:buClr>
                <a:srgbClr val="92D050"/>
              </a:buClr>
              <a:buFont typeface="Arial" pitchFamily="34" charset="0"/>
              <a:buChar char="•"/>
              <a:defRPr/>
            </a:pPr>
            <a:r>
              <a:rPr lang="en-US" sz="2000" dirty="0" smtClean="0">
                <a:latin typeface="Calibri" pitchFamily="34" charset="0"/>
              </a:rPr>
              <a:t>  Query various Hadoop servers regarding status</a:t>
            </a:r>
            <a:endParaRPr lang="en-US" sz="2000" dirty="0">
              <a:solidFill>
                <a:schemeClr val="tx1">
                  <a:lumMod val="75000"/>
                  <a:lumOff val="25000"/>
                </a:schemeClr>
              </a:solidFill>
              <a:latin typeface="Calibri" pitchFamily="34" charset="0"/>
            </a:endParaRPr>
          </a:p>
        </p:txBody>
      </p:sp>
      <p:pic>
        <p:nvPicPr>
          <p:cNvPr id="10" name="Picture 9" descr="recordedLab.png"/>
          <p:cNvPicPr>
            <a:picLocks noChangeAspect="1"/>
          </p:cNvPicPr>
          <p:nvPr/>
        </p:nvPicPr>
        <p:blipFill>
          <a:blip r:embed="rId3" cstate="print"/>
          <a:stretch>
            <a:fillRect/>
          </a:stretch>
        </p:blipFill>
        <p:spPr>
          <a:xfrm>
            <a:off x="0" y="838200"/>
            <a:ext cx="2361905" cy="2184127"/>
          </a:xfrm>
          <a:prstGeom prst="rect">
            <a:avLst/>
          </a:prstGeom>
        </p:spPr>
      </p:pic>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34</a:t>
            </a:fld>
            <a:endParaRPr lang="en-US"/>
          </a:p>
        </p:txBody>
      </p:sp>
      <p:sp>
        <p:nvSpPr>
          <p:cNvPr id="11" name="Footer Placeholder 10"/>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Lab Exercise 11</a:t>
            </a:r>
            <a:r>
              <a:rPr lang="en-US" dirty="0" smtClean="0"/>
              <a:t>: </a:t>
            </a:r>
            <a:r>
              <a:rPr lang="en-US" dirty="0" err="1" smtClean="0"/>
              <a:t>Hadoop</a:t>
            </a:r>
            <a:r>
              <a:rPr lang="en-US" dirty="0" smtClean="0"/>
              <a:t> and HDFS - Workflow</a:t>
            </a:r>
            <a:endParaRPr lang="en-US" dirty="0"/>
          </a:p>
        </p:txBody>
      </p:sp>
      <p:graphicFrame>
        <p:nvGraphicFramePr>
          <p:cNvPr id="6" name="Diagram 5"/>
          <p:cNvGraphicFramePr/>
          <p:nvPr/>
        </p:nvGraphicFramePr>
        <p:xfrm>
          <a:off x="1447800" y="1295400"/>
          <a:ext cx="6400800" cy="335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5"/>
          </p:nvPr>
        </p:nvSpPr>
        <p:spPr/>
        <p:txBody>
          <a:bodyPr/>
          <a:lstStyle/>
          <a:p>
            <a:pPr>
              <a:defRPr/>
            </a:pPr>
            <a:fld id="{D5E37188-7CEB-4CA8-A656-F21412B4458C}" type="slidenum">
              <a:rPr lang="en-US" smtClean="0"/>
              <a:pPr>
                <a:defRPr/>
              </a:pPr>
              <a:t>35</a:t>
            </a:fld>
            <a:endParaRPr lang="en-US"/>
          </a:p>
        </p:txBody>
      </p:sp>
      <p:sp>
        <p:nvSpPr>
          <p:cNvPr id="8" name="Footer Placeholder 7"/>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371600"/>
            <a:ext cx="7924800" cy="1219200"/>
          </a:xfrm>
        </p:spPr>
        <p:txBody>
          <a:bodyPr/>
          <a:lstStyle/>
          <a:p>
            <a:pPr>
              <a:defRPr/>
            </a:pPr>
            <a:r>
              <a:rPr lang="en-US" dirty="0" smtClean="0"/>
              <a:t>Module 5: Advanced Analytics – Technology and Tools</a:t>
            </a:r>
            <a:endParaRPr lang="en-US" dirty="0"/>
          </a:p>
        </p:txBody>
      </p:sp>
      <p:sp>
        <p:nvSpPr>
          <p:cNvPr id="7" name="Subtitle 6"/>
          <p:cNvSpPr>
            <a:spLocks noGrp="1"/>
          </p:cNvSpPr>
          <p:nvPr>
            <p:ph type="subTitle" idx="1"/>
          </p:nvPr>
        </p:nvSpPr>
        <p:spPr/>
        <p:txBody>
          <a:bodyPr>
            <a:normAutofit/>
          </a:bodyPr>
          <a:lstStyle/>
          <a:p>
            <a:r>
              <a:rPr lang="en-US" dirty="0" smtClean="0"/>
              <a:t>During this lesson the following topics are covered:</a:t>
            </a:r>
          </a:p>
          <a:p>
            <a:pPr lvl="1" indent="-223838" algn="l">
              <a:buClr>
                <a:srgbClr val="92D050"/>
              </a:buClr>
              <a:buSzPct val="110000"/>
              <a:buFont typeface="Arial" pitchFamily="34" charset="0"/>
              <a:buChar char="•"/>
              <a:defRPr/>
            </a:pPr>
            <a:r>
              <a:rPr lang="en-US" sz="2000" dirty="0" smtClean="0">
                <a:solidFill>
                  <a:schemeClr val="tx1"/>
                </a:solidFill>
              </a:rPr>
              <a:t>Invoke interfaces from the command line</a:t>
            </a:r>
          </a:p>
          <a:p>
            <a:pPr lvl="1" indent="-223838" algn="l">
              <a:buClr>
                <a:srgbClr val="92D050"/>
              </a:buClr>
              <a:buSzPct val="110000"/>
              <a:buFont typeface="Arial" pitchFamily="34" charset="0"/>
              <a:buChar char="•"/>
              <a:defRPr/>
            </a:pPr>
            <a:r>
              <a:rPr lang="en-US" sz="2000" dirty="0" smtClean="0">
                <a:solidFill>
                  <a:schemeClr val="tx1"/>
                </a:solidFill>
              </a:rPr>
              <a:t>Use query languages (Hive and Pig) for data analytics problems using un-structured data</a:t>
            </a:r>
          </a:p>
          <a:p>
            <a:pPr lvl="1" indent="-223838" algn="l">
              <a:buClr>
                <a:srgbClr val="92D050"/>
              </a:buClr>
              <a:buSzPct val="110000"/>
              <a:buFont typeface="Arial" pitchFamily="34" charset="0"/>
              <a:buChar char="•"/>
              <a:defRPr/>
            </a:pPr>
            <a:r>
              <a:rPr lang="en-US" sz="2000" dirty="0" smtClean="0">
                <a:solidFill>
                  <a:schemeClr val="tx1"/>
                </a:solidFill>
              </a:rPr>
              <a:t>Build and query an HBase database</a:t>
            </a:r>
          </a:p>
          <a:p>
            <a:pPr lvl="1" indent="-223838" algn="l">
              <a:buClr>
                <a:srgbClr val="92D050"/>
              </a:buClr>
              <a:buSzPct val="110000"/>
              <a:buFont typeface="Arial" pitchFamily="34" charset="0"/>
              <a:buChar char="•"/>
              <a:defRPr/>
            </a:pPr>
            <a:r>
              <a:rPr lang="en-US" sz="2000" dirty="0" smtClean="0">
                <a:solidFill>
                  <a:schemeClr val="tx1"/>
                </a:solidFill>
              </a:rPr>
              <a:t>Suggest examples where HBase is most suitable</a:t>
            </a:r>
          </a:p>
          <a:p>
            <a:pPr lvl="1" indent="-223838" algn="l">
              <a:buClr>
                <a:srgbClr val="92D050"/>
              </a:buClr>
              <a:buSzPct val="110000"/>
              <a:buFont typeface="Arial" pitchFamily="34" charset="0"/>
              <a:buChar char="•"/>
              <a:defRPr/>
            </a:pPr>
            <a:endParaRPr lang="en-US" sz="2000" dirty="0" smtClean="0">
              <a:solidFill>
                <a:schemeClr val="bg2">
                  <a:lumMod val="75000"/>
                </a:schemeClr>
              </a:solidFill>
            </a:endParaRPr>
          </a:p>
        </p:txBody>
      </p:sp>
      <p:sp>
        <p:nvSpPr>
          <p:cNvPr id="23556" name="Content Placeholder 7"/>
          <p:cNvSpPr>
            <a:spLocks noGrp="1"/>
          </p:cNvSpPr>
          <p:nvPr>
            <p:ph sz="quarter" idx="13"/>
          </p:nvPr>
        </p:nvSpPr>
        <p:spPr/>
        <p:txBody>
          <a:bodyPr/>
          <a:lstStyle/>
          <a:p>
            <a:r>
              <a:rPr lang="en-US" dirty="0" smtClean="0"/>
              <a:t>Lesson 2: The Hadoop Ecosystem</a:t>
            </a:r>
          </a:p>
          <a:p>
            <a:endParaRPr lang="en-US" dirty="0" smtClean="0"/>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36</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Languages for Hadoop</a:t>
            </a:r>
            <a:endParaRPr lang="en-US" dirty="0"/>
          </a:p>
        </p:txBody>
      </p:sp>
      <p:sp>
        <p:nvSpPr>
          <p:cNvPr id="3" name="Content Placeholder 2"/>
          <p:cNvSpPr>
            <a:spLocks noGrp="1"/>
          </p:cNvSpPr>
          <p:nvPr>
            <p:ph idx="1"/>
          </p:nvPr>
        </p:nvSpPr>
        <p:spPr/>
        <p:txBody>
          <a:bodyPr/>
          <a:lstStyle/>
          <a:p>
            <a:r>
              <a:rPr lang="en-US" dirty="0" smtClean="0"/>
              <a:t>Builds on core Hadoop (MapReduce  and HDFS) to enhance the development and manipulation of Hadoop clusters</a:t>
            </a:r>
          </a:p>
          <a:p>
            <a:pPr lvl="1"/>
            <a:r>
              <a:rPr lang="en-US" b="1" dirty="0" smtClean="0"/>
              <a:t>Pig</a:t>
            </a:r>
            <a:r>
              <a:rPr lang="en-US" dirty="0" smtClean="0"/>
              <a:t> --- Data flow language and execution environment</a:t>
            </a:r>
          </a:p>
          <a:p>
            <a:pPr lvl="1"/>
            <a:r>
              <a:rPr lang="en-US" b="1" dirty="0" smtClean="0"/>
              <a:t>Hive</a:t>
            </a:r>
            <a:r>
              <a:rPr lang="en-US" dirty="0" smtClean="0"/>
              <a:t> </a:t>
            </a:r>
            <a:r>
              <a:rPr lang="en-US" dirty="0" smtClean="0">
                <a:solidFill>
                  <a:schemeClr val="tx1"/>
                </a:solidFill>
              </a:rPr>
              <a:t>(and HiveQL) ---  </a:t>
            </a:r>
            <a:r>
              <a:rPr lang="en-US" dirty="0" smtClean="0"/>
              <a:t>Query language based on SQL for building MapReduce jobs</a:t>
            </a:r>
          </a:p>
          <a:p>
            <a:pPr lvl="1"/>
            <a:r>
              <a:rPr lang="en-US" b="1" dirty="0" smtClean="0"/>
              <a:t>HBase</a:t>
            </a:r>
            <a:r>
              <a:rPr lang="en-US" dirty="0" smtClean="0"/>
              <a:t> --- Column oriented database built on HDFS supporting MapReduce and point queries</a:t>
            </a:r>
          </a:p>
          <a:p>
            <a:pPr lvl="2"/>
            <a:r>
              <a:rPr lang="en-US" b="1" dirty="0" smtClean="0">
                <a:solidFill>
                  <a:schemeClr val="bg2"/>
                </a:solidFill>
              </a:rPr>
              <a:t>Depends on Zookeeper - </a:t>
            </a:r>
            <a:r>
              <a:rPr lang="en-US" dirty="0" smtClean="0">
                <a:solidFill>
                  <a:schemeClr val="bg2"/>
                </a:solidFill>
              </a:rPr>
              <a:t>a coordination service for building distributed applications</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37</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838200"/>
            <a:ext cx="4648200" cy="2743200"/>
          </a:xfrm>
        </p:spPr>
        <p:txBody>
          <a:bodyPr/>
          <a:lstStyle/>
          <a:p>
            <a:r>
              <a:rPr lang="en-US" dirty="0" smtClean="0"/>
              <a:t>As </a:t>
            </a:r>
            <a:r>
              <a:rPr lang="en-US" dirty="0" smtClean="0">
                <a:solidFill>
                  <a:schemeClr val="tx1"/>
                </a:solidFill>
              </a:rPr>
              <a:t>you</a:t>
            </a:r>
            <a:r>
              <a:rPr lang="en-US" dirty="0" smtClean="0"/>
              <a:t> move from Pig to Hive to             HBase, </a:t>
            </a:r>
            <a:r>
              <a:rPr lang="en-US" dirty="0" smtClean="0">
                <a:solidFill>
                  <a:schemeClr val="tx1"/>
                </a:solidFill>
              </a:rPr>
              <a:t>you</a:t>
            </a:r>
            <a:r>
              <a:rPr lang="en-US" dirty="0" smtClean="0"/>
              <a:t> are increasingly moving away from the mechanics of Hadoop and creating an RDBMS view of the world   </a:t>
            </a:r>
            <a:endParaRPr lang="en-US" dirty="0"/>
          </a:p>
        </p:txBody>
      </p:sp>
      <p:sp>
        <p:nvSpPr>
          <p:cNvPr id="2" name="Title 1"/>
          <p:cNvSpPr>
            <a:spLocks noGrp="1"/>
          </p:cNvSpPr>
          <p:nvPr>
            <p:ph type="title"/>
          </p:nvPr>
        </p:nvSpPr>
        <p:spPr/>
        <p:txBody>
          <a:bodyPr/>
          <a:lstStyle/>
          <a:p>
            <a:r>
              <a:rPr lang="en-US" dirty="0" smtClean="0"/>
              <a:t>Levels of Abstraction</a:t>
            </a:r>
            <a:endParaRPr lang="en-US" dirty="0"/>
          </a:p>
        </p:txBody>
      </p:sp>
      <p:graphicFrame>
        <p:nvGraphicFramePr>
          <p:cNvPr id="4" name="Diagram 3"/>
          <p:cNvGraphicFramePr/>
          <p:nvPr/>
        </p:nvGraphicFramePr>
        <p:xfrm>
          <a:off x="5181600" y="1905000"/>
          <a:ext cx="36576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own Arrow 4"/>
          <p:cNvSpPr/>
          <p:nvPr/>
        </p:nvSpPr>
        <p:spPr>
          <a:xfrm flipV="1">
            <a:off x="5029200" y="2057400"/>
            <a:ext cx="457200" cy="2971800"/>
          </a:xfrm>
          <a:prstGeom prst="down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761480" y="4800600"/>
            <a:ext cx="1327608" cy="523220"/>
          </a:xfrm>
          <a:prstGeom prst="rect">
            <a:avLst/>
          </a:prstGeom>
          <a:noFill/>
        </p:spPr>
        <p:txBody>
          <a:bodyPr wrap="none" rtlCol="0">
            <a:spAutoFit/>
          </a:bodyPr>
          <a:lstStyle/>
          <a:p>
            <a:pPr algn="ctr"/>
            <a:r>
              <a:rPr lang="en-US" sz="1400" b="1" i="1" dirty="0" smtClean="0">
                <a:solidFill>
                  <a:schemeClr val="tx2"/>
                </a:solidFill>
              </a:rPr>
              <a:t>More Hadoop</a:t>
            </a:r>
          </a:p>
          <a:p>
            <a:pPr algn="ctr"/>
            <a:r>
              <a:rPr lang="en-US" sz="1400" b="1" i="1" dirty="0" smtClean="0">
                <a:solidFill>
                  <a:schemeClr val="tx2"/>
                </a:solidFill>
              </a:rPr>
              <a:t>Visible</a:t>
            </a:r>
            <a:endParaRPr lang="en-US" sz="1400" b="1" i="1" dirty="0">
              <a:solidFill>
                <a:schemeClr val="tx2"/>
              </a:solidFill>
            </a:endParaRPr>
          </a:p>
        </p:txBody>
      </p:sp>
      <p:sp>
        <p:nvSpPr>
          <p:cNvPr id="7" name="TextBox 6"/>
          <p:cNvSpPr txBox="1"/>
          <p:nvPr/>
        </p:nvSpPr>
        <p:spPr>
          <a:xfrm>
            <a:off x="3771900" y="2667000"/>
            <a:ext cx="1306768" cy="523220"/>
          </a:xfrm>
          <a:prstGeom prst="rect">
            <a:avLst/>
          </a:prstGeom>
          <a:noFill/>
        </p:spPr>
        <p:txBody>
          <a:bodyPr wrap="none" rtlCol="0">
            <a:spAutoFit/>
          </a:bodyPr>
          <a:lstStyle/>
          <a:p>
            <a:pPr algn="ctr"/>
            <a:r>
              <a:rPr lang="en-US" sz="1400" b="1" i="1" dirty="0" smtClean="0">
                <a:solidFill>
                  <a:schemeClr val="tx2"/>
                </a:solidFill>
              </a:rPr>
              <a:t>Less Hadoop</a:t>
            </a:r>
            <a:br>
              <a:rPr lang="en-US" sz="1400" b="1" i="1" dirty="0" smtClean="0">
                <a:solidFill>
                  <a:schemeClr val="tx2"/>
                </a:solidFill>
              </a:rPr>
            </a:br>
            <a:r>
              <a:rPr lang="en-US" sz="1400" b="1" i="1" dirty="0" smtClean="0">
                <a:solidFill>
                  <a:schemeClr val="tx2"/>
                </a:solidFill>
              </a:rPr>
              <a:t>Visible</a:t>
            </a:r>
            <a:endParaRPr lang="en-US" sz="1400" b="1" i="1" dirty="0">
              <a:solidFill>
                <a:schemeClr val="tx2"/>
              </a:solidFill>
            </a:endParaRPr>
          </a:p>
        </p:txBody>
      </p:sp>
      <p:sp>
        <p:nvSpPr>
          <p:cNvPr id="11" name="TextBox 10"/>
          <p:cNvSpPr txBox="1"/>
          <p:nvPr/>
        </p:nvSpPr>
        <p:spPr>
          <a:xfrm>
            <a:off x="7162800" y="1524000"/>
            <a:ext cx="1752600" cy="369332"/>
          </a:xfrm>
          <a:prstGeom prst="rect">
            <a:avLst/>
          </a:prstGeom>
          <a:noFill/>
        </p:spPr>
        <p:txBody>
          <a:bodyPr wrap="square" rtlCol="0">
            <a:spAutoFit/>
          </a:bodyPr>
          <a:lstStyle/>
          <a:p>
            <a:r>
              <a:rPr lang="en-US" i="1" dirty="0" smtClean="0">
                <a:solidFill>
                  <a:schemeClr val="accent1"/>
                </a:solidFill>
              </a:rPr>
              <a:t>DBMS View </a:t>
            </a:r>
            <a:endParaRPr lang="en-US" i="1" dirty="0">
              <a:solidFill>
                <a:schemeClr val="accent1"/>
              </a:solidFill>
            </a:endParaRPr>
          </a:p>
        </p:txBody>
      </p:sp>
      <p:sp>
        <p:nvSpPr>
          <p:cNvPr id="12" name="TextBox 11"/>
          <p:cNvSpPr txBox="1"/>
          <p:nvPr/>
        </p:nvSpPr>
        <p:spPr>
          <a:xfrm>
            <a:off x="5181600" y="5105400"/>
            <a:ext cx="1752600" cy="646331"/>
          </a:xfrm>
          <a:prstGeom prst="rect">
            <a:avLst/>
          </a:prstGeom>
          <a:noFill/>
        </p:spPr>
        <p:txBody>
          <a:bodyPr wrap="square" rtlCol="0">
            <a:spAutoFit/>
          </a:bodyPr>
          <a:lstStyle/>
          <a:p>
            <a:r>
              <a:rPr lang="en-US" i="1" dirty="0" smtClean="0">
                <a:solidFill>
                  <a:schemeClr val="accent1"/>
                </a:solidFill>
              </a:rPr>
              <a:t>Mechanics of Hadoop</a:t>
            </a:r>
            <a:endParaRPr lang="en-US" i="1" dirty="0">
              <a:solidFill>
                <a:schemeClr val="accent1"/>
              </a:solidFill>
            </a:endParaRPr>
          </a:p>
        </p:txBody>
      </p:sp>
      <p:sp>
        <p:nvSpPr>
          <p:cNvPr id="15" name="Slide Number Placeholder 14"/>
          <p:cNvSpPr>
            <a:spLocks noGrp="1"/>
          </p:cNvSpPr>
          <p:nvPr>
            <p:ph type="sldNum" sz="quarter" idx="14"/>
          </p:nvPr>
        </p:nvSpPr>
        <p:spPr/>
        <p:txBody>
          <a:bodyPr/>
          <a:lstStyle/>
          <a:p>
            <a:pPr>
              <a:defRPr/>
            </a:pPr>
            <a:fld id="{F6773B01-4140-4737-A600-00C5477C65A7}" type="slidenum">
              <a:rPr lang="en-US" smtClean="0"/>
              <a:pPr>
                <a:defRPr/>
              </a:pPr>
              <a:t>38</a:t>
            </a:fld>
            <a:endParaRPr lang="en-US" dirty="0"/>
          </a:p>
        </p:txBody>
      </p:sp>
      <p:sp>
        <p:nvSpPr>
          <p:cNvPr id="16" name="Footer Placeholder 15"/>
          <p:cNvSpPr>
            <a:spLocks noGrp="1"/>
          </p:cNvSpPr>
          <p:nvPr>
            <p:ph type="ftr" sz="quarter" idx="13"/>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231775" lvl="2" indent="-231775">
              <a:buClr>
                <a:srgbClr val="92D050"/>
              </a:buClr>
              <a:buSzPct val="120000"/>
              <a:buFont typeface="Arial" pitchFamily="34" charset="0"/>
              <a:buChar char="•"/>
            </a:pPr>
            <a:r>
              <a:rPr lang="en-US" sz="2400" dirty="0" smtClean="0"/>
              <a:t>Data flow language and execution environment for</a:t>
            </a:r>
            <a:br>
              <a:rPr lang="en-US" sz="2400" dirty="0" smtClean="0"/>
            </a:br>
            <a:r>
              <a:rPr lang="en-US" sz="2400" dirty="0" smtClean="0"/>
              <a:t>Hadoop</a:t>
            </a:r>
            <a:endParaRPr lang="en-US" dirty="0" smtClean="0"/>
          </a:p>
          <a:p>
            <a:pPr lvl="1">
              <a:buNone/>
            </a:pPr>
            <a:endParaRPr lang="en-US" dirty="0" smtClean="0"/>
          </a:p>
        </p:txBody>
      </p:sp>
      <p:sp>
        <p:nvSpPr>
          <p:cNvPr id="4" name="Title 3"/>
          <p:cNvSpPr>
            <a:spLocks noGrp="1"/>
          </p:cNvSpPr>
          <p:nvPr>
            <p:ph type="title"/>
          </p:nvPr>
        </p:nvSpPr>
        <p:spPr/>
        <p:txBody>
          <a:bodyPr/>
          <a:lstStyle/>
          <a:p>
            <a:r>
              <a:rPr lang="en-US" dirty="0" smtClean="0"/>
              <a:t>What is Pig?</a:t>
            </a:r>
            <a:endParaRPr lang="en-US" dirty="0"/>
          </a:p>
        </p:txBody>
      </p:sp>
      <p:sp>
        <p:nvSpPr>
          <p:cNvPr id="5" name="Text Placeholder 4"/>
          <p:cNvSpPr>
            <a:spLocks noGrp="1"/>
          </p:cNvSpPr>
          <p:nvPr>
            <p:ph type="body" sz="quarter" idx="13"/>
          </p:nvPr>
        </p:nvSpPr>
        <p:spPr>
          <a:xfrm>
            <a:off x="228600" y="2286000"/>
            <a:ext cx="4191000" cy="2514600"/>
          </a:xfrm>
        </p:spPr>
        <p:txBody>
          <a:bodyPr/>
          <a:lstStyle/>
          <a:p>
            <a:pPr marL="231775" lvl="3">
              <a:buClr>
                <a:srgbClr val="92D050"/>
              </a:buClr>
              <a:buSzPct val="120000"/>
              <a:buFont typeface="Arial" charset="0"/>
              <a:buChar char="•"/>
            </a:pPr>
            <a:r>
              <a:rPr lang="en-US" sz="2400" dirty="0" smtClean="0"/>
              <a:t>A </a:t>
            </a:r>
            <a:r>
              <a:rPr lang="en-US" sz="2400" b="1" dirty="0" smtClean="0"/>
              <a:t>data flow language </a:t>
            </a:r>
            <a:r>
              <a:rPr lang="en-US" sz="2400" dirty="0" smtClean="0"/>
              <a:t>(Pig Latin)</a:t>
            </a:r>
          </a:p>
        </p:txBody>
      </p:sp>
      <p:sp>
        <p:nvSpPr>
          <p:cNvPr id="10" name="Text Placeholder 4"/>
          <p:cNvSpPr txBox="1">
            <a:spLocks/>
          </p:cNvSpPr>
          <p:nvPr/>
        </p:nvSpPr>
        <p:spPr bwMode="auto">
          <a:xfrm>
            <a:off x="4724400" y="3505200"/>
            <a:ext cx="41910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endParaRPr kumimoji="0" lang="en-US" sz="20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p:txBody>
      </p:sp>
      <p:sp>
        <p:nvSpPr>
          <p:cNvPr id="12" name="Text Placeholder 4"/>
          <p:cNvSpPr txBox="1">
            <a:spLocks/>
          </p:cNvSpPr>
          <p:nvPr/>
        </p:nvSpPr>
        <p:spPr bwMode="auto">
          <a:xfrm>
            <a:off x="4038600" y="2286000"/>
            <a:ext cx="51054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19063" lvl="2">
              <a:buClr>
                <a:srgbClr val="92D050"/>
              </a:buClr>
              <a:buSzPct val="120000"/>
              <a:buFont typeface="Arial" charset="0"/>
              <a:buChar char="•"/>
            </a:pPr>
            <a:r>
              <a:rPr lang="en-US" sz="2400" dirty="0" smtClean="0">
                <a:solidFill>
                  <a:schemeClr val="bg2">
                    <a:lumMod val="75000"/>
                  </a:schemeClr>
                </a:solidFill>
                <a:latin typeface="Calibri" pitchFamily="34" charset="0"/>
                <a:cs typeface="+mn-cs"/>
              </a:rPr>
              <a:t> </a:t>
            </a:r>
            <a:r>
              <a:rPr lang="en-US" sz="2400" dirty="0" smtClean="0">
                <a:latin typeface="Calibri" pitchFamily="34" charset="0"/>
              </a:rPr>
              <a:t>Two modes execution environment:</a:t>
            </a:r>
          </a:p>
          <a:p>
            <a:pPr marL="576263" lvl="3">
              <a:buClr>
                <a:srgbClr val="92D050"/>
              </a:buClr>
              <a:buSzPct val="120000"/>
              <a:buFont typeface="Arial" charset="0"/>
              <a:buChar char="•"/>
            </a:pPr>
            <a:r>
              <a:rPr lang="en-US" sz="2400" dirty="0" smtClean="0">
                <a:latin typeface="Calibri" pitchFamily="34" charset="0"/>
              </a:rPr>
              <a:t> </a:t>
            </a:r>
            <a:r>
              <a:rPr lang="en-US" sz="2000" dirty="0" smtClean="0">
                <a:latin typeface="Calibri" pitchFamily="34" charset="0"/>
              </a:rPr>
              <a:t>Local --- access a local file system </a:t>
            </a:r>
          </a:p>
          <a:p>
            <a:pPr marL="576263" lvl="3">
              <a:buClr>
                <a:srgbClr val="92D050"/>
              </a:buClr>
              <a:buSzPct val="120000"/>
              <a:buFont typeface="Arial" charset="0"/>
              <a:buChar char="•"/>
            </a:pPr>
            <a:r>
              <a:rPr lang="en-US" sz="2000" dirty="0" smtClean="0">
                <a:latin typeface="Calibri" pitchFamily="34" charset="0"/>
              </a:rPr>
              <a:t> MapReduce when you’re interested in the Hadoop environment</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endParaRPr kumimoji="0" lang="en-US" sz="2000" b="0" i="0" u="none" strike="noStrike" kern="1200" cap="none" spc="0" normalizeH="0" noProof="0" dirty="0" smtClean="0">
              <a:ln>
                <a:noFill/>
              </a:ln>
              <a:solidFill>
                <a:schemeClr val="bg2">
                  <a:lumMod val="75000"/>
                </a:schemeClr>
              </a:solidFill>
              <a:effectLst/>
              <a:uLnTx/>
              <a:uFillTx/>
              <a:latin typeface="Calibri" pitchFamily="34" charset="0"/>
              <a:ea typeface="+mn-ea"/>
              <a:cs typeface="+mn-cs"/>
            </a:endParaRPr>
          </a:p>
        </p:txBody>
      </p:sp>
      <p:sp>
        <p:nvSpPr>
          <p:cNvPr id="13" name="TextBox 12"/>
          <p:cNvSpPr txBox="1"/>
          <p:nvPr/>
        </p:nvSpPr>
        <p:spPr>
          <a:xfrm>
            <a:off x="1600200" y="1752600"/>
            <a:ext cx="4876800" cy="461665"/>
          </a:xfrm>
          <a:prstGeom prst="rect">
            <a:avLst/>
          </a:prstGeom>
          <a:noFill/>
        </p:spPr>
        <p:txBody>
          <a:bodyPr wrap="square" rtlCol="0">
            <a:spAutoFit/>
          </a:bodyPr>
          <a:lstStyle/>
          <a:p>
            <a:pPr algn="ctr"/>
            <a:r>
              <a:rPr lang="en-US" sz="2400" b="1" dirty="0" smtClean="0">
                <a:solidFill>
                  <a:schemeClr val="tx2"/>
                </a:solidFill>
              </a:rPr>
              <a:t>Two Main Elements</a:t>
            </a:r>
            <a:endParaRPr lang="en-US" sz="2400" b="1" dirty="0">
              <a:solidFill>
                <a:schemeClr val="tx2"/>
              </a:solidFill>
            </a:endParaRPr>
          </a:p>
        </p:txBody>
      </p:sp>
      <p:pic>
        <p:nvPicPr>
          <p:cNvPr id="14" name="Picture 13" descr="pig-logo.gif"/>
          <p:cNvPicPr>
            <a:picLocks noChangeAspect="1"/>
          </p:cNvPicPr>
          <p:nvPr/>
        </p:nvPicPr>
        <p:blipFill>
          <a:blip r:embed="rId3" cstate="print"/>
          <a:stretch>
            <a:fillRect/>
          </a:stretch>
        </p:blipFill>
        <p:spPr>
          <a:xfrm>
            <a:off x="7543800" y="304800"/>
            <a:ext cx="1019175" cy="1440434"/>
          </a:xfrm>
          <a:prstGeom prst="rect">
            <a:avLst/>
          </a:prstGeom>
        </p:spPr>
      </p:pic>
      <p:sp>
        <p:nvSpPr>
          <p:cNvPr id="17" name="Content Placeholder 2"/>
          <p:cNvSpPr txBox="1">
            <a:spLocks/>
          </p:cNvSpPr>
          <p:nvPr/>
        </p:nvSpPr>
        <p:spPr bwMode="auto">
          <a:xfrm>
            <a:off x="228600" y="3962400"/>
            <a:ext cx="8229600" cy="167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24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When NOT to use Pig</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20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If you only want to touch a small portion of the dataset (Pig eats it all)</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20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If you do NOT want to use batch processing</a:t>
            </a:r>
          </a:p>
          <a:p>
            <a:pPr marL="1143000" marR="0" lvl="2" indent="-338138" algn="l" defTabSz="914400" rtl="0" eaLnBrk="1" fontAlgn="base" latinLnBrk="0" hangingPunct="1">
              <a:lnSpc>
                <a:spcPct val="100000"/>
              </a:lnSpc>
              <a:spcBef>
                <a:spcPct val="20000"/>
              </a:spcBef>
              <a:spcAft>
                <a:spcPct val="0"/>
              </a:spcAft>
              <a:buClr>
                <a:srgbClr val="B5761B"/>
              </a:buClr>
              <a:buSzPct val="90000"/>
              <a:buFont typeface="Webdings" pitchFamily="18" charset="2"/>
              <a:buChar char="8"/>
              <a:tabLst/>
              <a:defRPr/>
            </a:pPr>
            <a:r>
              <a:rPr kumimoji="0" lang="en-US" sz="18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Pig ONLY supports batch processing</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endParaRPr kumimoji="0" lang="en-US" sz="2000" b="0" i="0" u="none" strike="noStrike" kern="1200" cap="none" spc="0" normalizeH="0" baseline="0" noProof="0" dirty="0">
              <a:ln>
                <a:noFill/>
              </a:ln>
              <a:solidFill>
                <a:schemeClr val="bg2">
                  <a:lumMod val="75000"/>
                </a:schemeClr>
              </a:solidFill>
              <a:effectLst/>
              <a:uLnTx/>
              <a:uFillTx/>
              <a:latin typeface="Calibri" pitchFamily="34" charset="0"/>
              <a:ea typeface="+mn-ea"/>
              <a:cs typeface="+mn-cs"/>
            </a:endParaRPr>
          </a:p>
        </p:txBody>
      </p:sp>
      <p:sp>
        <p:nvSpPr>
          <p:cNvPr id="18" name="Slide Number Placeholder 17"/>
          <p:cNvSpPr>
            <a:spLocks noGrp="1"/>
          </p:cNvSpPr>
          <p:nvPr>
            <p:ph type="sldNum" sz="quarter" idx="15"/>
          </p:nvPr>
        </p:nvSpPr>
        <p:spPr/>
        <p:txBody>
          <a:bodyPr/>
          <a:lstStyle/>
          <a:p>
            <a:pPr>
              <a:defRPr/>
            </a:pPr>
            <a:fld id="{5D9EB8BF-1EF5-4796-9F63-213B6934CB38}" type="slidenum">
              <a:rPr lang="en-US" smtClean="0"/>
              <a:pPr>
                <a:defRPr/>
              </a:pPr>
              <a:t>39</a:t>
            </a:fld>
            <a:endParaRPr lang="en-US" dirty="0"/>
          </a:p>
        </p:txBody>
      </p:sp>
      <p:sp>
        <p:nvSpPr>
          <p:cNvPr id="19" name="Footer Placeholder 18"/>
          <p:cNvSpPr>
            <a:spLocks noGrp="1"/>
          </p:cNvSpPr>
          <p:nvPr>
            <p:ph type="ftr" sz="quarter" idx="14"/>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the Data Analytics Lifecycle into Practice</a:t>
            </a:r>
            <a:endParaRPr lang="en-US" dirty="0"/>
          </a:p>
        </p:txBody>
      </p:sp>
      <p:sp>
        <p:nvSpPr>
          <p:cNvPr id="3" name="Content Placeholder 2"/>
          <p:cNvSpPr>
            <a:spLocks noGrp="1"/>
          </p:cNvSpPr>
          <p:nvPr>
            <p:ph idx="1"/>
          </p:nvPr>
        </p:nvSpPr>
        <p:spPr>
          <a:ln w="25400">
            <a:noFill/>
          </a:ln>
        </p:spPr>
        <p:txBody>
          <a:bodyPr/>
          <a:lstStyle/>
          <a:p>
            <a:r>
              <a:rPr lang="en-US" dirty="0" smtClean="0"/>
              <a:t>From Module 4 – Lifecycle </a:t>
            </a:r>
          </a:p>
          <a:p>
            <a:pPr lvl="2" indent="-223838">
              <a:buClr>
                <a:srgbClr val="92D050"/>
              </a:buClr>
              <a:buSzPct val="110000"/>
              <a:buFont typeface="Arial" pitchFamily="34" charset="0"/>
              <a:buChar char="•"/>
              <a:defRPr/>
            </a:pPr>
            <a:r>
              <a:rPr lang="en-US" i="1" dirty="0" smtClean="0">
                <a:solidFill>
                  <a:srgbClr val="FF0000"/>
                </a:solidFill>
              </a:rPr>
              <a:t>Phase 1: Discovery </a:t>
            </a:r>
          </a:p>
          <a:p>
            <a:pPr lvl="2" indent="-223838">
              <a:buClr>
                <a:srgbClr val="92D050"/>
              </a:buClr>
              <a:buSzPct val="110000"/>
              <a:buFont typeface="Arial" pitchFamily="34" charset="0"/>
              <a:buChar char="•"/>
              <a:defRPr/>
            </a:pPr>
            <a:r>
              <a:rPr lang="en-US" i="1" dirty="0" smtClean="0">
                <a:solidFill>
                  <a:srgbClr val="FF0000"/>
                </a:solidFill>
              </a:rPr>
              <a:t>Phase 2: Data Preparation </a:t>
            </a:r>
          </a:p>
          <a:p>
            <a:pPr lvl="2" indent="-223838">
              <a:buClr>
                <a:srgbClr val="92D050"/>
              </a:buClr>
              <a:buSzPct val="110000"/>
              <a:buFont typeface="Arial" pitchFamily="34" charset="0"/>
              <a:buChar char="•"/>
              <a:defRPr/>
            </a:pPr>
            <a:r>
              <a:rPr lang="en-US" dirty="0" smtClean="0">
                <a:solidFill>
                  <a:schemeClr val="tx1"/>
                </a:solidFill>
              </a:rPr>
              <a:t>Phase 3: Model Planning</a:t>
            </a:r>
          </a:p>
          <a:p>
            <a:pPr lvl="2" indent="-223838">
              <a:buClr>
                <a:srgbClr val="92D050"/>
              </a:buClr>
              <a:buSzPct val="110000"/>
              <a:buFont typeface="Arial" pitchFamily="34" charset="0"/>
              <a:buChar char="•"/>
              <a:defRPr/>
            </a:pPr>
            <a:r>
              <a:rPr lang="en-US" dirty="0" smtClean="0">
                <a:solidFill>
                  <a:srgbClr val="FF0000"/>
                </a:solidFill>
              </a:rPr>
              <a:t>Phase 4: Model Building</a:t>
            </a:r>
          </a:p>
          <a:p>
            <a:pPr lvl="2" indent="-223838">
              <a:buClr>
                <a:srgbClr val="92D050"/>
              </a:buClr>
              <a:buSzPct val="110000"/>
              <a:buFont typeface="Arial" pitchFamily="34" charset="0"/>
              <a:buChar char="•"/>
              <a:defRPr/>
            </a:pPr>
            <a:r>
              <a:rPr lang="en-US" dirty="0" smtClean="0">
                <a:solidFill>
                  <a:schemeClr val="tx1"/>
                </a:solidFill>
              </a:rPr>
              <a:t>Phase 5: Results &amp; Key Findings</a:t>
            </a:r>
          </a:p>
          <a:p>
            <a:pPr lvl="2" indent="-223838">
              <a:buClr>
                <a:srgbClr val="92D050"/>
              </a:buClr>
              <a:buSzPct val="110000"/>
              <a:buFont typeface="Arial" pitchFamily="34" charset="0"/>
              <a:buChar char="•"/>
              <a:defRPr/>
            </a:pPr>
            <a:r>
              <a:rPr lang="en-US" dirty="0" smtClean="0">
                <a:solidFill>
                  <a:schemeClr val="tx1"/>
                </a:solidFill>
              </a:rPr>
              <a:t>Phase 6: Operationalize</a:t>
            </a:r>
          </a:p>
          <a:p>
            <a:pPr lvl="2" indent="-223838">
              <a:buClr>
                <a:srgbClr val="92D050"/>
              </a:buClr>
              <a:buSzPct val="110000"/>
              <a:buNone/>
              <a:defRPr/>
            </a:pPr>
            <a:endParaRPr lang="en-US" dirty="0" smtClean="0">
              <a:solidFill>
                <a:schemeClr val="tx1"/>
              </a:solidFill>
            </a:endParaRPr>
          </a:p>
          <a:p>
            <a:pPr indent="-223838">
              <a:buSzPct val="110000"/>
              <a:buFont typeface="Arial" pitchFamily="34" charset="0"/>
              <a:buChar char="•"/>
              <a:defRPr/>
            </a:pPr>
            <a:r>
              <a:rPr lang="en-US" dirty="0" smtClean="0">
                <a:solidFill>
                  <a:schemeClr val="tx1"/>
                </a:solidFill>
              </a:rPr>
              <a:t>You have “</a:t>
            </a:r>
            <a:r>
              <a:rPr lang="en-US" dirty="0" smtClean="0">
                <a:solidFill>
                  <a:srgbClr val="FF0000"/>
                </a:solidFill>
              </a:rPr>
              <a:t>big data,</a:t>
            </a:r>
            <a:r>
              <a:rPr lang="en-US" dirty="0" smtClean="0">
                <a:solidFill>
                  <a:schemeClr val="tx1"/>
                </a:solidFill>
              </a:rPr>
              <a:t>” how can you make it suitable for analysis? </a:t>
            </a:r>
          </a:p>
          <a:p>
            <a:pPr lvl="1" indent="-223838">
              <a:buSzPct val="110000"/>
              <a:buFont typeface="Arial" pitchFamily="34" charset="0"/>
              <a:buChar char="•"/>
              <a:defRPr/>
            </a:pPr>
            <a:r>
              <a:rPr lang="en-US" dirty="0" smtClean="0">
                <a:solidFill>
                  <a:schemeClr val="tx1"/>
                </a:solidFill>
              </a:rPr>
              <a:t>That is, obtain results &amp; key findings in a timely manner?</a:t>
            </a:r>
          </a:p>
          <a:p>
            <a:pPr lvl="1" indent="-223838">
              <a:buSzPct val="110000"/>
              <a:buNone/>
              <a:defRPr/>
            </a:pPr>
            <a:endParaRPr lang="en-US" dirty="0" smtClean="0">
              <a:solidFill>
                <a:schemeClr val="tx1"/>
              </a:solidFill>
            </a:endParaRPr>
          </a:p>
          <a:p>
            <a:pPr indent="-223838">
              <a:buSzPct val="110000"/>
              <a:buFont typeface="Arial" pitchFamily="34" charset="0"/>
              <a:buChar char="•"/>
              <a:defRPr/>
            </a:pPr>
            <a:r>
              <a:rPr lang="en-US" dirty="0" smtClean="0">
                <a:solidFill>
                  <a:schemeClr val="tx1"/>
                </a:solidFill>
              </a:rPr>
              <a:t>Combine Phases 1 and 2</a:t>
            </a:r>
            <a:endParaRPr lang="en-US" dirty="0" smtClean="0"/>
          </a:p>
          <a:p>
            <a:endParaRPr lang="en-US" dirty="0"/>
          </a:p>
        </p:txBody>
      </p:sp>
      <p:grpSp>
        <p:nvGrpSpPr>
          <p:cNvPr id="4" name="Group 8"/>
          <p:cNvGrpSpPr/>
          <p:nvPr/>
        </p:nvGrpSpPr>
        <p:grpSpPr>
          <a:xfrm>
            <a:off x="6553200" y="1066800"/>
            <a:ext cx="1600200" cy="990600"/>
            <a:chOff x="633675" y="795071"/>
            <a:chExt cx="7397651" cy="4932647"/>
          </a:xfrm>
        </p:grpSpPr>
        <p:sp>
          <p:nvSpPr>
            <p:cNvPr id="10" name="Circular Arrow 9"/>
            <p:cNvSpPr/>
            <p:nvPr/>
          </p:nvSpPr>
          <p:spPr>
            <a:xfrm rot="6623666">
              <a:off x="2493856" y="190248"/>
              <a:ext cx="4876800" cy="6198140"/>
            </a:xfrm>
            <a:prstGeom prst="circularArrow">
              <a:avLst>
                <a:gd name="adj1" fmla="val 4218"/>
                <a:gd name="adj2" fmla="val 802753"/>
                <a:gd name="adj3" fmla="val 6792850"/>
                <a:gd name="adj4" fmla="val 6020933"/>
                <a:gd name="adj5" fmla="val 6970"/>
              </a:avLst>
            </a:prstGeom>
            <a:noFill/>
            <a:ln w="3810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1" name="Circular Arrow 10"/>
            <p:cNvSpPr/>
            <p:nvPr/>
          </p:nvSpPr>
          <p:spPr>
            <a:xfrm rot="5400000">
              <a:off x="2108470" y="134401"/>
              <a:ext cx="4876800" cy="6198140"/>
            </a:xfrm>
            <a:prstGeom prst="circularArrow">
              <a:avLst>
                <a:gd name="adj1" fmla="val 5321"/>
                <a:gd name="adj2" fmla="val 630988"/>
                <a:gd name="adj3" fmla="val 7337081"/>
                <a:gd name="adj4" fmla="val 10800000"/>
                <a:gd name="adj5" fmla="val 7694"/>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2" name="Rounded Rectangle 11"/>
            <p:cNvSpPr/>
            <p:nvPr/>
          </p:nvSpPr>
          <p:spPr>
            <a:xfrm>
              <a:off x="3657600" y="990600"/>
              <a:ext cx="1600200" cy="838200"/>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ounded Rectangle 12"/>
            <p:cNvSpPr/>
            <p:nvPr/>
          </p:nvSpPr>
          <p:spPr>
            <a:xfrm>
              <a:off x="5867400" y="3505200"/>
              <a:ext cx="1600200" cy="838200"/>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ounded Rectangle 13"/>
            <p:cNvSpPr/>
            <p:nvPr/>
          </p:nvSpPr>
          <p:spPr>
            <a:xfrm>
              <a:off x="5867400" y="2119745"/>
              <a:ext cx="1600200" cy="838200"/>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ounded Rectangle 14"/>
            <p:cNvSpPr/>
            <p:nvPr/>
          </p:nvSpPr>
          <p:spPr>
            <a:xfrm>
              <a:off x="1143000" y="3505200"/>
              <a:ext cx="1600200" cy="838200"/>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ounded Rectangle 15"/>
            <p:cNvSpPr/>
            <p:nvPr/>
          </p:nvSpPr>
          <p:spPr>
            <a:xfrm>
              <a:off x="1143000" y="2119745"/>
              <a:ext cx="1600200" cy="838200"/>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ounded Rectangle 16"/>
            <p:cNvSpPr/>
            <p:nvPr/>
          </p:nvSpPr>
          <p:spPr>
            <a:xfrm>
              <a:off x="3657600" y="4648200"/>
              <a:ext cx="1600200" cy="838200"/>
            </a:xfrm>
            <a:prstGeom prst="round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TextBox 17"/>
            <p:cNvSpPr txBox="1"/>
            <p:nvPr/>
          </p:nvSpPr>
          <p:spPr>
            <a:xfrm>
              <a:off x="3810000" y="1225034"/>
              <a:ext cx="13716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19" name="TextBox 18"/>
            <p:cNvSpPr txBox="1"/>
            <p:nvPr/>
          </p:nvSpPr>
          <p:spPr>
            <a:xfrm>
              <a:off x="1066800" y="2354179"/>
              <a:ext cx="16764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20" name="TextBox 19"/>
            <p:cNvSpPr txBox="1"/>
            <p:nvPr/>
          </p:nvSpPr>
          <p:spPr>
            <a:xfrm>
              <a:off x="5985658" y="3601134"/>
              <a:ext cx="13716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21" name="TextBox 20"/>
            <p:cNvSpPr txBox="1"/>
            <p:nvPr/>
          </p:nvSpPr>
          <p:spPr>
            <a:xfrm>
              <a:off x="5981700" y="2354179"/>
              <a:ext cx="13716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22" name="TextBox 21"/>
            <p:cNvSpPr txBox="1"/>
            <p:nvPr/>
          </p:nvSpPr>
          <p:spPr>
            <a:xfrm>
              <a:off x="3810000" y="4744134"/>
              <a:ext cx="13716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23" name="TextBox 22"/>
            <p:cNvSpPr txBox="1"/>
            <p:nvPr/>
          </p:nvSpPr>
          <p:spPr>
            <a:xfrm>
              <a:off x="1143000" y="3657600"/>
              <a:ext cx="1600200" cy="369332"/>
            </a:xfrm>
            <a:prstGeom prst="rect">
              <a:avLst/>
            </a:prstGeom>
            <a:noFill/>
            <a:effectLst/>
          </p:spPr>
          <p:txBody>
            <a:bodyPr wrap="square" rtlCol="0">
              <a:spAutoFit/>
            </a:bodyPr>
            <a:lstStyle/>
            <a:p>
              <a:pPr algn="ctr"/>
              <a:r>
                <a:rPr lang="en-US" dirty="0" smtClean="0">
                  <a:solidFill>
                    <a:srgbClr val="FFFFFF"/>
                  </a:solidFill>
                </a:rPr>
                <a:t> </a:t>
              </a:r>
              <a:endParaRPr lang="en-US" dirty="0">
                <a:solidFill>
                  <a:srgbClr val="FFFFFF"/>
                </a:solidFill>
              </a:endParaRPr>
            </a:p>
          </p:txBody>
        </p:sp>
        <p:sp>
          <p:nvSpPr>
            <p:cNvPr id="24" name="Circular Arrow 23"/>
            <p:cNvSpPr/>
            <p:nvPr/>
          </p:nvSpPr>
          <p:spPr>
            <a:xfrm rot="1594547">
              <a:off x="5339980" y="1261765"/>
              <a:ext cx="1108858"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5" name="Circular Arrow 24"/>
            <p:cNvSpPr/>
            <p:nvPr/>
          </p:nvSpPr>
          <p:spPr>
            <a:xfrm rot="12948736">
              <a:off x="4895890" y="1672389"/>
              <a:ext cx="1108858"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6" name="Circular Arrow 25"/>
            <p:cNvSpPr/>
            <p:nvPr/>
          </p:nvSpPr>
          <p:spPr>
            <a:xfrm rot="5164147">
              <a:off x="6934221" y="2868186"/>
              <a:ext cx="1108858"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Circular Arrow 26"/>
            <p:cNvSpPr/>
            <p:nvPr/>
          </p:nvSpPr>
          <p:spPr>
            <a:xfrm rot="15859693">
              <a:off x="5397621" y="2794595"/>
              <a:ext cx="846777"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8" name="Circular Arrow 27"/>
            <p:cNvSpPr/>
            <p:nvPr/>
          </p:nvSpPr>
          <p:spPr>
            <a:xfrm rot="1594547">
              <a:off x="2721812" y="3927152"/>
              <a:ext cx="1308523"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9" name="Circular Arrow 28"/>
            <p:cNvSpPr/>
            <p:nvPr/>
          </p:nvSpPr>
          <p:spPr>
            <a:xfrm rot="12948736">
              <a:off x="2292315" y="4308288"/>
              <a:ext cx="1424148"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0" name="Circular Arrow 29"/>
            <p:cNvSpPr/>
            <p:nvPr/>
          </p:nvSpPr>
          <p:spPr>
            <a:xfrm rot="8377360">
              <a:off x="5256094" y="4348479"/>
              <a:ext cx="1108858" cy="729874"/>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Circular Arrow 30"/>
            <p:cNvSpPr/>
            <p:nvPr/>
          </p:nvSpPr>
          <p:spPr>
            <a:xfrm rot="18817541">
              <a:off x="4907088" y="3834195"/>
              <a:ext cx="1108858"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2" name="Circular Arrow 31"/>
            <p:cNvSpPr/>
            <p:nvPr/>
          </p:nvSpPr>
          <p:spPr>
            <a:xfrm rot="15859693">
              <a:off x="657642" y="2794594"/>
              <a:ext cx="846777" cy="894711"/>
            </a:xfrm>
            <a:prstGeom prst="circular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grpSp>
      <p:sp>
        <p:nvSpPr>
          <p:cNvPr id="35" name="Slide Number Placeholder 34"/>
          <p:cNvSpPr>
            <a:spLocks noGrp="1"/>
          </p:cNvSpPr>
          <p:nvPr>
            <p:ph type="sldNum" sz="quarter" idx="11"/>
          </p:nvPr>
        </p:nvSpPr>
        <p:spPr/>
        <p:txBody>
          <a:bodyPr/>
          <a:lstStyle/>
          <a:p>
            <a:pPr>
              <a:defRPr/>
            </a:pPr>
            <a:fld id="{5BA1DFFF-3F85-458B-986A-7762775E0CEF}" type="slidenum">
              <a:rPr lang="en-US" smtClean="0"/>
              <a:pPr>
                <a:defRPr/>
              </a:pPr>
              <a:t>4</a:t>
            </a:fld>
            <a:endParaRPr lang="en-US"/>
          </a:p>
        </p:txBody>
      </p:sp>
      <p:sp>
        <p:nvSpPr>
          <p:cNvPr id="36" name="Footer Placeholder 35"/>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Pig Latin. Seriously.</a:t>
            </a:r>
            <a:endParaRPr lang="en-US" dirty="0"/>
          </a:p>
        </p:txBody>
      </p:sp>
      <p:sp>
        <p:nvSpPr>
          <p:cNvPr id="7" name="Content Placeholder 6"/>
          <p:cNvSpPr>
            <a:spLocks noGrp="1"/>
          </p:cNvSpPr>
          <p:nvPr>
            <p:ph idx="1"/>
          </p:nvPr>
        </p:nvSpPr>
        <p:spPr/>
        <p:txBody>
          <a:bodyPr/>
          <a:lstStyle/>
          <a:p>
            <a:r>
              <a:rPr lang="en-US" dirty="0" smtClean="0"/>
              <a:t>A Pig script is a series of operations (transformations) applied to an input to produce an output</a:t>
            </a:r>
          </a:p>
          <a:p>
            <a:pPr lvl="1"/>
            <a:r>
              <a:rPr lang="en-US" dirty="0" smtClean="0"/>
              <a:t>May be helpful to think of a Unix pipe command  </a:t>
            </a:r>
          </a:p>
          <a:p>
            <a:pPr lvl="2"/>
            <a:r>
              <a:rPr lang="en-US" sz="1600" dirty="0" smtClean="0">
                <a:latin typeface="Courier New" pitchFamily="49" charset="0"/>
                <a:cs typeface="Courier New" pitchFamily="49" charset="0"/>
              </a:rPr>
              <a:t>tr [A-Za-z] file1; sort –o file2 file1; uniq –c file2</a:t>
            </a:r>
          </a:p>
          <a:p>
            <a:r>
              <a:rPr lang="en-US" dirty="0" smtClean="0"/>
              <a:t>Supports examining data structures and subsets of data</a:t>
            </a:r>
          </a:p>
          <a:p>
            <a:r>
              <a:rPr lang="en-US" dirty="0" smtClean="0"/>
              <a:t>Can execute Pig programs as a script</a:t>
            </a:r>
          </a:p>
          <a:p>
            <a:pPr lvl="1"/>
            <a:r>
              <a:rPr lang="en-US" dirty="0" smtClean="0"/>
              <a:t>Via Grunt  - an interactive shell or from a Java program</a:t>
            </a:r>
          </a:p>
          <a:p>
            <a:pPr lvl="1"/>
            <a:r>
              <a:rPr lang="en-US" dirty="0" smtClean="0"/>
              <a:t>Via the command line: </a:t>
            </a:r>
            <a:r>
              <a:rPr lang="en-US" dirty="0" smtClean="0">
                <a:latin typeface="Courier New" pitchFamily="49" charset="0"/>
              </a:rPr>
              <a:t>pig &lt;</a:t>
            </a:r>
            <a:r>
              <a:rPr lang="en-US" i="1" dirty="0" smtClean="0">
                <a:latin typeface="Courier New" pitchFamily="49" charset="0"/>
              </a:rPr>
              <a:t>scriptname</a:t>
            </a:r>
            <a:r>
              <a:rPr lang="en-US" dirty="0" smtClean="0">
                <a:latin typeface="Courier New" pitchFamily="49" charset="0"/>
              </a:rPr>
              <a:t>&gt;</a:t>
            </a:r>
            <a:endParaRPr lang="en-US" dirty="0">
              <a:latin typeface="Courier New" pitchFamily="49" charset="0"/>
            </a:endParaRP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40</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4800" y="76200"/>
            <a:ext cx="4267200" cy="762000"/>
          </a:xfrm>
        </p:spPr>
        <p:txBody>
          <a:bodyPr/>
          <a:lstStyle/>
          <a:p>
            <a:r>
              <a:rPr lang="en-US" dirty="0" smtClean="0"/>
              <a:t>Deconstructing Pig </a:t>
            </a:r>
            <a:endParaRPr lang="en-US" dirty="0"/>
          </a:p>
        </p:txBody>
      </p:sp>
      <p:graphicFrame>
        <p:nvGraphicFramePr>
          <p:cNvPr id="16" name="Table 15"/>
          <p:cNvGraphicFramePr>
            <a:graphicFrameLocks noGrp="1"/>
          </p:cNvGraphicFramePr>
          <p:nvPr/>
        </p:nvGraphicFramePr>
        <p:xfrm>
          <a:off x="457200" y="838200"/>
          <a:ext cx="8534400" cy="4323619"/>
        </p:xfrm>
        <a:graphic>
          <a:graphicData uri="http://schemas.openxmlformats.org/drawingml/2006/table">
            <a:tbl>
              <a:tblPr firstRow="1" bandRow="1">
                <a:tableStyleId>{5C22544A-7EE6-4342-B048-85BDC9FD1C3A}</a:tableStyleId>
              </a:tblPr>
              <a:tblGrid>
                <a:gridCol w="533400"/>
                <a:gridCol w="8001000"/>
              </a:tblGrid>
              <a:tr h="5468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800" dirty="0" smtClean="0"/>
                        <a:t>max_temp.pig   --  Finds the max temperature by 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8539">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b="1" dirty="0" smtClean="0">
                          <a:solidFill>
                            <a:schemeClr val="tx1"/>
                          </a:solidFill>
                          <a:latin typeface="Courier New" pitchFamily="49" charset="0"/>
                          <a:cs typeface="Courier New" pitchFamily="49" charset="0"/>
                        </a:rPr>
                        <a:t>records = LOAD ‘data/samples.txt’  </a:t>
                      </a:r>
                    </a:p>
                    <a:p>
                      <a:pPr>
                        <a:buNone/>
                      </a:pPr>
                      <a:r>
                        <a:rPr lang="en-US" sz="1800" b="1" dirty="0" smtClean="0">
                          <a:solidFill>
                            <a:schemeClr val="tx1"/>
                          </a:solidFill>
                          <a:latin typeface="Courier New" pitchFamily="49" charset="0"/>
                          <a:cs typeface="Courier New" pitchFamily="49" charset="0"/>
                        </a:rPr>
                        <a:t>AS (year:chararray, temperature:int, quality:int)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90600">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smtClean="0">
                          <a:solidFill>
                            <a:schemeClr val="tx1"/>
                          </a:solidFill>
                          <a:latin typeface="Courier New" pitchFamily="49" charset="0"/>
                          <a:cs typeface="Courier New" pitchFamily="49" charset="0"/>
                        </a:rPr>
                        <a:t>filtered_records = FILTER records BY temperature != 9999 AND (quality == 0 OR quality == 4 OR quality == 5 OR quality == 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6861">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Courier New" pitchFamily="49" charset="0"/>
                          <a:cs typeface="Courier New" pitchFamily="49" charset="0"/>
                        </a:rPr>
                        <a:t>grouped_records = GROUP </a:t>
                      </a:r>
                      <a:r>
                        <a:rPr lang="en-US" sz="1800" b="1" dirty="0" err="1" smtClean="0">
                          <a:solidFill>
                            <a:schemeClr val="tx1"/>
                          </a:solidFill>
                          <a:latin typeface="Courier New" pitchFamily="49" charset="0"/>
                          <a:cs typeface="Courier New" pitchFamily="49" charset="0"/>
                        </a:rPr>
                        <a:t>filtered_records</a:t>
                      </a:r>
                      <a:r>
                        <a:rPr lang="en-US" sz="1800" b="1" dirty="0" smtClean="0">
                          <a:solidFill>
                            <a:schemeClr val="tx1"/>
                          </a:solidFill>
                          <a:latin typeface="Courier New" pitchFamily="49" charset="0"/>
                          <a:cs typeface="Courier New" pitchFamily="49" charset="0"/>
                        </a:rPr>
                        <a:t> BY 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3897">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63550" marR="0" indent="-46355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Courier New" pitchFamily="49" charset="0"/>
                          <a:cs typeface="Courier New" pitchFamily="49" charset="0"/>
                        </a:rPr>
                        <a:t>max_temp = FOREACH grouped_records GENERATE group,  MAX(filtered_records.temperature)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6861">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r>
                        <a:rPr lang="en-US" sz="1800" b="1" dirty="0" smtClean="0">
                          <a:solidFill>
                            <a:schemeClr val="tx1"/>
                          </a:solidFill>
                          <a:latin typeface="Courier New" pitchFamily="49" charset="0"/>
                          <a:cs typeface="Courier New" pitchFamily="49" charset="0"/>
                        </a:rPr>
                        <a:t>DUMP max_temp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41</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Pig Comparison with a SQL</a:t>
            </a:r>
            <a:endParaRPr lang="en-US" dirty="0"/>
          </a:p>
        </p:txBody>
      </p:sp>
      <p:graphicFrame>
        <p:nvGraphicFramePr>
          <p:cNvPr id="11" name="Content Placeholder 10"/>
          <p:cNvGraphicFramePr>
            <a:graphicFrameLocks noGrp="1"/>
          </p:cNvGraphicFramePr>
          <p:nvPr>
            <p:ph idx="1"/>
          </p:nvPr>
        </p:nvGraphicFramePr>
        <p:xfrm>
          <a:off x="304800" y="914400"/>
          <a:ext cx="8458200" cy="2661920"/>
        </p:xfrm>
        <a:graphic>
          <a:graphicData uri="http://schemas.openxmlformats.org/drawingml/2006/table">
            <a:tbl>
              <a:tblPr firstRow="1" bandRow="1">
                <a:tableStyleId>{5C22544A-7EE6-4342-B048-85BDC9FD1C3A}</a:tableStyleId>
              </a:tblPr>
              <a:tblGrid>
                <a:gridCol w="3048000"/>
                <a:gridCol w="5410200"/>
              </a:tblGrid>
              <a:tr h="370840">
                <a:tc>
                  <a:txBody>
                    <a:bodyPr/>
                    <a:lstStyle/>
                    <a:p>
                      <a:r>
                        <a:rPr lang="en-US" dirty="0" smtClean="0"/>
                        <a:t>Pig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SQL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Pig is a data flow language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SQL is a declarative</a:t>
                      </a:r>
                      <a:r>
                        <a:rPr lang="en-US" baseline="0" dirty="0" smtClean="0"/>
                        <a:t> programming language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Pig schema is optional, can be specified at run-time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SQL schema</a:t>
                      </a:r>
                      <a:r>
                        <a:rPr lang="en-US" baseline="0" dirty="0" smtClean="0"/>
                        <a:t> is required at data load time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Pig supports complex, nested data structures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SQL doesn’t support</a:t>
                      </a:r>
                      <a:r>
                        <a:rPr lang="en-US" baseline="0" dirty="0" smtClean="0"/>
                        <a:t> nested fields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Does</a:t>
                      </a:r>
                      <a:r>
                        <a:rPr lang="en-US" baseline="0" dirty="0" smtClean="0"/>
                        <a:t> not support random reads or queries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Random reads and queries are supported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42</a:t>
            </a:fld>
            <a:endParaRPr lang="en-US"/>
          </a:p>
        </p:txBody>
      </p:sp>
      <p:sp>
        <p:nvSpPr>
          <p:cNvPr id="8" name="Footer Placeholder 7"/>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and HiveQL</a:t>
            </a:r>
            <a:endParaRPr lang="en-US" dirty="0"/>
          </a:p>
        </p:txBody>
      </p:sp>
      <p:sp>
        <p:nvSpPr>
          <p:cNvPr id="7" name="Content Placeholder 6"/>
          <p:cNvSpPr>
            <a:spLocks noGrp="1"/>
          </p:cNvSpPr>
          <p:nvPr>
            <p:ph idx="1"/>
          </p:nvPr>
        </p:nvSpPr>
        <p:spPr/>
        <p:txBody>
          <a:bodyPr/>
          <a:lstStyle/>
          <a:p>
            <a:r>
              <a:rPr lang="en-US" dirty="0" smtClean="0"/>
              <a:t>Query language based on SQL for building</a:t>
            </a:r>
            <a:br>
              <a:rPr lang="en-US" dirty="0" smtClean="0"/>
            </a:br>
            <a:r>
              <a:rPr lang="en-US" dirty="0" smtClean="0"/>
              <a:t>MapReduce jobs</a:t>
            </a:r>
          </a:p>
          <a:p>
            <a:r>
              <a:rPr lang="en-US" dirty="0" smtClean="0"/>
              <a:t>All data stored in tables; schema is managed by Hive</a:t>
            </a:r>
          </a:p>
          <a:p>
            <a:pPr lvl="1"/>
            <a:r>
              <a:rPr lang="en-US" dirty="0" smtClean="0"/>
              <a:t>Schema can be applied to existing data in HDFS</a:t>
            </a:r>
          </a:p>
          <a:p>
            <a:endParaRPr lang="en-US" dirty="0" smtClean="0"/>
          </a:p>
        </p:txBody>
      </p:sp>
      <p:pic>
        <p:nvPicPr>
          <p:cNvPr id="8" name="Picture 7" descr="hive_logo_medium.jpg"/>
          <p:cNvPicPr>
            <a:picLocks noChangeAspect="1"/>
          </p:cNvPicPr>
          <p:nvPr/>
        </p:nvPicPr>
        <p:blipFill>
          <a:blip r:embed="rId3" cstate="print"/>
          <a:stretch>
            <a:fillRect/>
          </a:stretch>
        </p:blipFill>
        <p:spPr>
          <a:xfrm>
            <a:off x="7620000" y="152400"/>
            <a:ext cx="1085850" cy="1000125"/>
          </a:xfrm>
          <a:prstGeom prst="rect">
            <a:avLst/>
          </a:prstGeom>
        </p:spPr>
      </p:pic>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43</a:t>
            </a:fld>
            <a:endParaRPr lang="en-US"/>
          </a:p>
        </p:txBody>
      </p:sp>
      <p:sp>
        <p:nvSpPr>
          <p:cNvPr id="12" name="Footer Placeholder 1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Shell and HiveQL</a:t>
            </a:r>
            <a:endParaRPr lang="en-US" dirty="0"/>
          </a:p>
        </p:txBody>
      </p:sp>
      <p:sp>
        <p:nvSpPr>
          <p:cNvPr id="7" name="Content Placeholder 6"/>
          <p:cNvSpPr>
            <a:spLocks noGrp="1"/>
          </p:cNvSpPr>
          <p:nvPr>
            <p:ph idx="1"/>
          </p:nvPr>
        </p:nvSpPr>
        <p:spPr/>
        <p:txBody>
          <a:bodyPr/>
          <a:lstStyle/>
          <a:p>
            <a:r>
              <a:rPr lang="en-US" dirty="0" smtClean="0"/>
              <a:t>Hive</a:t>
            </a:r>
          </a:p>
          <a:p>
            <a:pPr lvl="1"/>
            <a:r>
              <a:rPr lang="en-US" dirty="0" smtClean="0"/>
              <a:t>Provides web, server and shell interfaces for clients</a:t>
            </a:r>
          </a:p>
          <a:p>
            <a:pPr lvl="1"/>
            <a:r>
              <a:rPr lang="en-US" dirty="0" smtClean="0"/>
              <a:t>Hive shell is the default</a:t>
            </a:r>
          </a:p>
          <a:p>
            <a:pPr lvl="2"/>
            <a:r>
              <a:rPr lang="en-US" dirty="0" smtClean="0"/>
              <a:t>Can run external host commands using “!prog” command</a:t>
            </a:r>
          </a:p>
          <a:p>
            <a:pPr lvl="2"/>
            <a:r>
              <a:rPr lang="en-US" dirty="0" smtClean="0"/>
              <a:t>Can access HDFS using the DFS command</a:t>
            </a:r>
          </a:p>
          <a:p>
            <a:r>
              <a:rPr lang="en-US" dirty="0" smtClean="0"/>
              <a:t>HiveQL </a:t>
            </a:r>
          </a:p>
          <a:p>
            <a:pPr lvl="1"/>
            <a:r>
              <a:rPr lang="en-US" dirty="0" smtClean="0"/>
              <a:t>Partial implementation of SQL-92 (closer to MySQL)</a:t>
            </a:r>
          </a:p>
          <a:p>
            <a:pPr lvl="1"/>
            <a:r>
              <a:rPr lang="en-US" dirty="0" smtClean="0"/>
              <a:t>Data in Hive can be in internal tables or “external” tables </a:t>
            </a:r>
          </a:p>
          <a:p>
            <a:pPr lvl="2"/>
            <a:r>
              <a:rPr lang="en-US" dirty="0" smtClean="0"/>
              <a:t>Internal tables managed by Hive</a:t>
            </a:r>
          </a:p>
          <a:p>
            <a:pPr lvl="2"/>
            <a:r>
              <a:rPr lang="en-US" dirty="0" smtClean="0"/>
              <a:t>External tables are not (lazy create and load)</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44</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Temperature Example: Hive </a:t>
            </a:r>
            <a:endParaRPr lang="en-US" dirty="0"/>
          </a:p>
        </p:txBody>
      </p:sp>
      <p:sp>
        <p:nvSpPr>
          <p:cNvPr id="12" name="Oval 11"/>
          <p:cNvSpPr/>
          <p:nvPr/>
        </p:nvSpPr>
        <p:spPr>
          <a:xfrm>
            <a:off x="4191000" y="28194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3" name="Oval 12"/>
          <p:cNvSpPr/>
          <p:nvPr/>
        </p:nvSpPr>
        <p:spPr>
          <a:xfrm>
            <a:off x="4191000" y="16764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4" name="Oval 13"/>
          <p:cNvSpPr/>
          <p:nvPr/>
        </p:nvSpPr>
        <p:spPr>
          <a:xfrm>
            <a:off x="4191000" y="36576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aphicFrame>
        <p:nvGraphicFramePr>
          <p:cNvPr id="16" name="Table 15"/>
          <p:cNvGraphicFramePr>
            <a:graphicFrameLocks noGrp="1"/>
          </p:cNvGraphicFramePr>
          <p:nvPr/>
        </p:nvGraphicFramePr>
        <p:xfrm>
          <a:off x="609600" y="990600"/>
          <a:ext cx="7772400" cy="3931920"/>
        </p:xfrm>
        <a:graphic>
          <a:graphicData uri="http://schemas.openxmlformats.org/drawingml/2006/table">
            <a:tbl>
              <a:tblPr firstRow="1" bandRow="1">
                <a:tableStyleId>{5C22544A-7EE6-4342-B048-85BDC9FD1C3A}</a:tableStyleId>
              </a:tblPr>
              <a:tblGrid>
                <a:gridCol w="777240"/>
                <a:gridCol w="6995160"/>
              </a:tblGrid>
              <a:tr h="33316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smtClean="0"/>
                        <a:t>Example Hive Code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6418">
                <a:tc>
                  <a:txBody>
                    <a:bodyPr/>
                    <a:lstStyle/>
                    <a:p>
                      <a:r>
                        <a:rPr lang="en-US" b="1" dirty="0" smtClean="0"/>
                        <a:t>1</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CREATE TABLE records (year</a:t>
                      </a:r>
                      <a:r>
                        <a:rPr lang="en-US" sz="1800" b="1" baseline="0" dirty="0" smtClean="0">
                          <a:latin typeface="Courier New" pitchFamily="49" charset="0"/>
                          <a:cs typeface="Courier New" pitchFamily="49" charset="0"/>
                        </a:rPr>
                        <a:t> STRING</a:t>
                      </a:r>
                      <a:r>
                        <a:rPr lang="en-US" sz="1800" b="1" dirty="0" smtClean="0">
                          <a:latin typeface="Courier New" pitchFamily="49" charset="0"/>
                          <a:cs typeface="Courier New" pitchFamily="49" charset="0"/>
                        </a:rPr>
                        <a:t>, temperature INT, quality INT) ROW FORMAT DELIMITED FIELDS TERMINATED by ‘\t’ ;</a:t>
                      </a:r>
                    </a:p>
                    <a:p>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6418">
                <a:tc>
                  <a:txBody>
                    <a:bodyPr/>
                    <a:lstStyle/>
                    <a:p>
                      <a:r>
                        <a:rPr lang="en-US" b="1" dirty="0" smtClean="0"/>
                        <a:t>2</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LOAD DATA LOCAL ‘data/samples.txt’ OVERWRITE INTO TABLE records ;</a:t>
                      </a:r>
                    </a:p>
                    <a:p>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14400">
                <a:tc>
                  <a:txBody>
                    <a:bodyPr/>
                    <a:lstStyle/>
                    <a:p>
                      <a:r>
                        <a:rPr lang="en-US" b="1" dirty="0" smtClean="0"/>
                        <a:t>3</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itchFamily="49" charset="0"/>
                          <a:cs typeface="Courier New" pitchFamily="49" charset="0"/>
                        </a:rPr>
                        <a:t>SELECT year, MAX(temperature) FROM records WHERE temperature != 9999 AND (quality == 0 OR quality == 1 OR quality = 4 OR quality == 5 OR quality == 9)  GROUP BY year;</a:t>
                      </a:r>
                    </a:p>
                    <a:p>
                      <a:endParaRPr lang="en-US" b="1"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Slide Number Placeholder 10"/>
          <p:cNvSpPr>
            <a:spLocks noGrp="1"/>
          </p:cNvSpPr>
          <p:nvPr>
            <p:ph type="sldNum" sz="quarter" idx="11"/>
          </p:nvPr>
        </p:nvSpPr>
        <p:spPr/>
        <p:txBody>
          <a:bodyPr/>
          <a:lstStyle/>
          <a:p>
            <a:pPr>
              <a:defRPr/>
            </a:pPr>
            <a:fld id="{6ADD0FD0-5DC7-4614-9D2E-5687F653AACB}" type="slidenum">
              <a:rPr lang="en-US" smtClean="0"/>
              <a:pPr>
                <a:defRPr/>
              </a:pPr>
              <a:t>45</a:t>
            </a:fld>
            <a:endParaRPr lang="en-US"/>
          </a:p>
        </p:txBody>
      </p:sp>
      <p:sp>
        <p:nvSpPr>
          <p:cNvPr id="15" name="Footer Placeholder 14"/>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Hive Comparison with a SQL</a:t>
            </a:r>
            <a:endParaRPr lang="en-US" dirty="0"/>
          </a:p>
        </p:txBody>
      </p:sp>
      <p:graphicFrame>
        <p:nvGraphicFramePr>
          <p:cNvPr id="9" name="Table 8"/>
          <p:cNvGraphicFramePr>
            <a:graphicFrameLocks noGrp="1"/>
          </p:cNvGraphicFramePr>
          <p:nvPr/>
        </p:nvGraphicFramePr>
        <p:xfrm>
          <a:off x="1676400" y="1600200"/>
          <a:ext cx="6096000" cy="22961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Hive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Database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“Schema on Read”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“Schema</a:t>
                      </a:r>
                      <a:r>
                        <a:rPr lang="en-US" baseline="0" dirty="0" smtClean="0"/>
                        <a:t> on Write”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Incomplete</a:t>
                      </a:r>
                      <a:r>
                        <a:rPr lang="en-US" baseline="0" dirty="0" smtClean="0"/>
                        <a:t> SQL-92  (never a design goal)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Full SQL-92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t>No updates, transactions.</a:t>
                      </a:r>
                      <a:r>
                        <a:rPr lang="en-US" baseline="0" dirty="0" smtClean="0"/>
                        <a:t> Indexes available in v0. 7 Summer 2011.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Updates, transactions and indexes.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46</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solidFill>
                  <a:schemeClr val="bg1"/>
                </a:solidFill>
              </a:rPr>
              <a:t>A P A C H E </a:t>
            </a:r>
            <a:r>
              <a:rPr lang="en-US" dirty="0" smtClean="0"/>
              <a:t>- the Hadoop Database</a:t>
            </a:r>
            <a:endParaRPr lang="en-US" dirty="0"/>
          </a:p>
        </p:txBody>
      </p:sp>
      <p:sp>
        <p:nvSpPr>
          <p:cNvPr id="3" name="Content Placeholder 2"/>
          <p:cNvSpPr>
            <a:spLocks noGrp="1"/>
          </p:cNvSpPr>
          <p:nvPr>
            <p:ph idx="1"/>
          </p:nvPr>
        </p:nvSpPr>
        <p:spPr/>
        <p:txBody>
          <a:bodyPr/>
          <a:lstStyle/>
          <a:p>
            <a:r>
              <a:rPr lang="en-US" dirty="0" smtClean="0"/>
              <a:t>“Column oriented” database built over HDFS supporting MapReduce and point queries</a:t>
            </a:r>
          </a:p>
          <a:p>
            <a:r>
              <a:rPr lang="en-US" dirty="0" smtClean="0"/>
              <a:t>Depends on Zookeeper for consistency and Hadoop for distributed data.</a:t>
            </a:r>
          </a:p>
          <a:p>
            <a:r>
              <a:rPr lang="en-US" dirty="0" smtClean="0"/>
              <a:t>The Siteserver component provides several interfaces to Web clients (REST via HTTP, Thrift and Avro)</a:t>
            </a:r>
          </a:p>
        </p:txBody>
      </p:sp>
      <p:pic>
        <p:nvPicPr>
          <p:cNvPr id="36866" name="Picture 2" descr="HBase"/>
          <p:cNvPicPr>
            <a:picLocks noChangeAspect="1" noChangeArrowheads="1"/>
          </p:cNvPicPr>
          <p:nvPr/>
        </p:nvPicPr>
        <p:blipFill>
          <a:blip r:embed="rId3" cstate="print"/>
          <a:srcRect/>
          <a:stretch>
            <a:fillRect/>
          </a:stretch>
        </p:blipFill>
        <p:spPr bwMode="auto">
          <a:xfrm>
            <a:off x="304800" y="152400"/>
            <a:ext cx="1855694" cy="457200"/>
          </a:xfrm>
          <a:prstGeom prst="rect">
            <a:avLst/>
          </a:prstGeom>
          <a:noFill/>
        </p:spPr>
      </p:pic>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47</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Choose HBase </a:t>
            </a:r>
            <a:endParaRPr lang="en-US" dirty="0"/>
          </a:p>
        </p:txBody>
      </p:sp>
      <p:sp>
        <p:nvSpPr>
          <p:cNvPr id="5" name="Content Placeholder 4"/>
          <p:cNvSpPr>
            <a:spLocks noGrp="1"/>
          </p:cNvSpPr>
          <p:nvPr>
            <p:ph idx="1"/>
          </p:nvPr>
        </p:nvSpPr>
        <p:spPr/>
        <p:txBody>
          <a:bodyPr/>
          <a:lstStyle/>
          <a:p>
            <a:r>
              <a:rPr lang="en-US" dirty="0" smtClean="0"/>
              <a:t>You need random, real-time read/write access to your big data</a:t>
            </a:r>
            <a:br>
              <a:rPr lang="en-US" dirty="0" smtClean="0"/>
            </a:br>
            <a:endParaRPr lang="en-US" dirty="0" smtClean="0"/>
          </a:p>
          <a:p>
            <a:r>
              <a:rPr lang="en-US" dirty="0" smtClean="0"/>
              <a:t>You need sparse tables consisting of millions of rows and millions of columns where each column variable may be versioned</a:t>
            </a:r>
          </a:p>
          <a:p>
            <a:endParaRPr lang="en-US" dirty="0" smtClean="0"/>
          </a:p>
          <a:p>
            <a:r>
              <a:rPr lang="en-US" dirty="0" smtClean="0"/>
              <a:t>Google’s BigTable: a “Web table”</a:t>
            </a:r>
            <a:br>
              <a:rPr lang="en-US" dirty="0" smtClean="0"/>
            </a:br>
            <a:endParaRPr lang="en-US" dirty="0" smtClean="0"/>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48</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HBase Comparison with a Traditional Database</a:t>
            </a:r>
            <a:endParaRPr lang="en-US" dirty="0"/>
          </a:p>
        </p:txBody>
      </p:sp>
      <p:graphicFrame>
        <p:nvGraphicFramePr>
          <p:cNvPr id="14" name="Table 13"/>
          <p:cNvGraphicFramePr>
            <a:graphicFrameLocks noGrp="1"/>
          </p:cNvGraphicFramePr>
          <p:nvPr/>
        </p:nvGraphicFramePr>
        <p:xfrm>
          <a:off x="1524000" y="1371600"/>
          <a:ext cx="6096000" cy="3581401"/>
        </p:xfrm>
        <a:graphic>
          <a:graphicData uri="http://schemas.openxmlformats.org/drawingml/2006/table">
            <a:tbl>
              <a:tblPr firstRow="1" bandRow="1">
                <a:tableStyleId>{5C22544A-7EE6-4342-B048-85BDC9FD1C3A}</a:tableStyleId>
              </a:tblPr>
              <a:tblGrid>
                <a:gridCol w="3048000"/>
                <a:gridCol w="3048000"/>
              </a:tblGrid>
              <a:tr h="741413">
                <a:tc>
                  <a:txBody>
                    <a:bodyPr/>
                    <a:lstStyle/>
                    <a:p>
                      <a:r>
                        <a:rPr lang="en-US" dirty="0" smtClean="0"/>
                        <a:t>HBase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DBMS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8671">
                <a:tc>
                  <a:txBody>
                    <a:bodyPr/>
                    <a:lstStyle/>
                    <a:p>
                      <a:r>
                        <a:rPr lang="en-US" dirty="0" smtClean="0"/>
                        <a:t>No real indexes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Real indexes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1678">
                <a:tc>
                  <a:txBody>
                    <a:bodyPr/>
                    <a:lstStyle/>
                    <a:p>
                      <a:r>
                        <a:rPr lang="en-US" dirty="0" smtClean="0"/>
                        <a:t>Support automatic partitioning</a:t>
                      </a:r>
                      <a:r>
                        <a:rPr lang="en-US" baseline="0" dirty="0" smtClean="0"/>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No automatic partitioning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30968">
                <a:tc>
                  <a:txBody>
                    <a:bodyPr/>
                    <a:lstStyle/>
                    <a:p>
                      <a:r>
                        <a:rPr lang="en-US" dirty="0" smtClean="0"/>
                        <a:t>Scales linearly</a:t>
                      </a:r>
                      <a:r>
                        <a:rPr lang="en-US" baseline="0" dirty="0" smtClean="0"/>
                        <a:t> and automatically with new nodes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Non-linear scaling;</a:t>
                      </a:r>
                      <a:r>
                        <a:rPr lang="en-US" baseline="0" dirty="0" smtClean="0"/>
                        <a:t> reconfiguration necessary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8671">
                <a:tc>
                  <a:txBody>
                    <a:bodyPr/>
                    <a:lstStyle/>
                    <a:p>
                      <a:r>
                        <a:rPr lang="en-US" dirty="0" smtClean="0"/>
                        <a:t>Commodity hardware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May require special hardware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1"/>
          </p:nvPr>
        </p:nvSpPr>
        <p:spPr/>
        <p:txBody>
          <a:bodyPr/>
          <a:lstStyle/>
          <a:p>
            <a:pPr>
              <a:defRPr/>
            </a:pPr>
            <a:fld id="{6ADD0FD0-5DC7-4614-9D2E-5687F653AACB}" type="slidenum">
              <a:rPr lang="en-US" smtClean="0"/>
              <a:pPr>
                <a:defRPr/>
              </a:pPr>
              <a:t>49</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Hadoop? </a:t>
            </a: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1797050" y="914400"/>
            <a:ext cx="5549900" cy="4162425"/>
          </a:xfrm>
          <a:prstGeom prst="rect">
            <a:avLst/>
          </a:prstGeom>
          <a:noFill/>
          <a:ln w="9525">
            <a:noFill/>
            <a:miter lim="800000"/>
            <a:headEnd/>
            <a:tailEnd/>
          </a:ln>
        </p:spPr>
      </p:pic>
      <p:sp>
        <p:nvSpPr>
          <p:cNvPr id="10" name="TextBox 9"/>
          <p:cNvSpPr txBox="1"/>
          <p:nvPr/>
        </p:nvSpPr>
        <p:spPr>
          <a:xfrm>
            <a:off x="3312681" y="5486400"/>
            <a:ext cx="3297698" cy="461665"/>
          </a:xfrm>
          <a:prstGeom prst="rect">
            <a:avLst/>
          </a:prstGeom>
          <a:noFill/>
        </p:spPr>
        <p:txBody>
          <a:bodyPr wrap="none" rtlCol="0">
            <a:spAutoFit/>
          </a:bodyPr>
          <a:lstStyle/>
          <a:p>
            <a:r>
              <a:rPr lang="en-US" sz="2400" dirty="0" smtClean="0"/>
              <a:t>Answer: Big Datasets! </a:t>
            </a:r>
            <a:endParaRPr lang="en-US" sz="2400" dirty="0"/>
          </a:p>
        </p:txBody>
      </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5</a:t>
            </a:fld>
            <a:endParaRPr lang="en-US"/>
          </a:p>
        </p:txBody>
      </p:sp>
      <p:sp>
        <p:nvSpPr>
          <p:cNvPr id="12" name="Footer Placeholder 1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533400" y="1562099"/>
            <a:ext cx="2438400" cy="4343400"/>
          </a:xfrm>
        </p:spPr>
        <p:txBody>
          <a:bodyPr/>
          <a:lstStyle/>
          <a:p>
            <a:pPr>
              <a:buNone/>
            </a:pPr>
            <a:r>
              <a:rPr lang="en-US" b="1" u="sng" dirty="0" smtClean="0"/>
              <a:t>Pig </a:t>
            </a:r>
          </a:p>
          <a:p>
            <a:r>
              <a:rPr lang="en-US" dirty="0" smtClean="0"/>
              <a:t>Replacement  for MapReduce Java coding</a:t>
            </a:r>
          </a:p>
          <a:p>
            <a:r>
              <a:rPr lang="en-US" dirty="0" smtClean="0"/>
              <a:t>When need exists to customize part of the processing phases (UDF)</a:t>
            </a:r>
          </a:p>
          <a:p>
            <a:pPr>
              <a:buNone/>
            </a:pPr>
            <a:endParaRPr lang="en-US" dirty="0"/>
          </a:p>
        </p:txBody>
      </p:sp>
      <p:sp>
        <p:nvSpPr>
          <p:cNvPr id="9" name="Content Placeholder 8"/>
          <p:cNvSpPr>
            <a:spLocks noGrp="1"/>
          </p:cNvSpPr>
          <p:nvPr>
            <p:ph sz="half" idx="2"/>
          </p:nvPr>
        </p:nvSpPr>
        <p:spPr>
          <a:xfrm>
            <a:off x="3352800" y="1524000"/>
            <a:ext cx="2514600" cy="4343400"/>
          </a:xfrm>
        </p:spPr>
        <p:txBody>
          <a:bodyPr/>
          <a:lstStyle/>
          <a:p>
            <a:pPr>
              <a:buNone/>
            </a:pPr>
            <a:r>
              <a:rPr lang="en-US" b="1" u="sng" dirty="0" smtClean="0"/>
              <a:t>Hive</a:t>
            </a:r>
          </a:p>
          <a:p>
            <a:r>
              <a:rPr lang="en-US" dirty="0" smtClean="0"/>
              <a:t>Use when SQL skills are available</a:t>
            </a:r>
          </a:p>
          <a:p>
            <a:r>
              <a:rPr lang="en-US" dirty="0" smtClean="0"/>
              <a:t>Customize part of the processing via UDFs</a:t>
            </a:r>
          </a:p>
          <a:p>
            <a:pPr>
              <a:buNone/>
            </a:pPr>
            <a:endParaRPr lang="en-US" dirty="0"/>
          </a:p>
        </p:txBody>
      </p:sp>
      <p:sp>
        <p:nvSpPr>
          <p:cNvPr id="7" name="Title 6"/>
          <p:cNvSpPr>
            <a:spLocks noGrp="1"/>
          </p:cNvSpPr>
          <p:nvPr>
            <p:ph type="title"/>
          </p:nvPr>
        </p:nvSpPr>
        <p:spPr/>
        <p:txBody>
          <a:bodyPr/>
          <a:lstStyle/>
          <a:p>
            <a:r>
              <a:rPr lang="en-US" dirty="0" smtClean="0">
                <a:solidFill>
                  <a:srgbClr val="FF0000"/>
                </a:solidFill>
              </a:rPr>
              <a:t>Which Interface Should You Choose? </a:t>
            </a:r>
            <a:endParaRPr lang="en-US" dirty="0">
              <a:solidFill>
                <a:srgbClr val="FF0000"/>
              </a:solidFill>
            </a:endParaRPr>
          </a:p>
        </p:txBody>
      </p:sp>
      <p:sp>
        <p:nvSpPr>
          <p:cNvPr id="10" name="Content Placeholder 8"/>
          <p:cNvSpPr txBox="1">
            <a:spLocks/>
          </p:cNvSpPr>
          <p:nvPr/>
        </p:nvSpPr>
        <p:spPr bwMode="auto">
          <a:xfrm>
            <a:off x="6096000" y="1524000"/>
            <a:ext cx="2590800" cy="2743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r>
              <a:rPr kumimoji="0" lang="en-US" sz="2400" b="1" i="0" u="sng" strike="noStrike" kern="1200" cap="none" spc="0" normalizeH="0" baseline="0" noProof="0" dirty="0" smtClean="0">
                <a:ln>
                  <a:noFill/>
                </a:ln>
                <a:solidFill>
                  <a:schemeClr val="bg2">
                    <a:lumMod val="75000"/>
                  </a:schemeClr>
                </a:solidFill>
                <a:effectLst/>
                <a:uLnTx/>
                <a:uFillTx/>
                <a:latin typeface="Calibri" pitchFamily="34" charset="0"/>
                <a:ea typeface="+mn-ea"/>
                <a:cs typeface="+mn-cs"/>
              </a:rPr>
              <a:t>HBase</a:t>
            </a:r>
            <a:endParaRPr lang="en-US" sz="2400" b="1" u="sng" dirty="0">
              <a:solidFill>
                <a:schemeClr val="bg2">
                  <a:lumMod val="75000"/>
                </a:schemeClr>
              </a:solidFill>
              <a:latin typeface="Calibri" pitchFamily="34" charset="0"/>
              <a:cs typeface="+mn-cs"/>
            </a:endParaRP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pitchFamily="34" charset="0"/>
              <a:buChar char="•"/>
              <a:tabLst/>
              <a:defRPr/>
            </a:pPr>
            <a:r>
              <a:rPr lang="en-US" sz="2400" dirty="0" smtClean="0">
                <a:solidFill>
                  <a:schemeClr val="bg2">
                    <a:lumMod val="75000"/>
                  </a:schemeClr>
                </a:solidFill>
                <a:latin typeface="Calibri" pitchFamily="34" charset="0"/>
                <a:cs typeface="+mn-cs"/>
              </a:rPr>
              <a:t>Use when random queries and partial processing is required, or when specific file layouts are needed</a:t>
            </a:r>
            <a:endParaRPr kumimoji="0" lang="en-US" sz="2400" i="0"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p:txBody>
      </p:sp>
      <p:pic>
        <p:nvPicPr>
          <p:cNvPr id="12" name="Picture 11" descr="hive_logo_medium.jpg"/>
          <p:cNvPicPr>
            <a:picLocks noChangeAspect="1"/>
          </p:cNvPicPr>
          <p:nvPr/>
        </p:nvPicPr>
        <p:blipFill>
          <a:blip r:embed="rId3" cstate="print"/>
          <a:stretch>
            <a:fillRect/>
          </a:stretch>
        </p:blipFill>
        <p:spPr>
          <a:xfrm>
            <a:off x="3200400" y="838200"/>
            <a:ext cx="837656" cy="771525"/>
          </a:xfrm>
          <a:prstGeom prst="rect">
            <a:avLst/>
          </a:prstGeom>
        </p:spPr>
      </p:pic>
      <p:pic>
        <p:nvPicPr>
          <p:cNvPr id="13" name="Picture 12" descr="pig-logo.gif"/>
          <p:cNvPicPr>
            <a:picLocks noChangeAspect="1"/>
          </p:cNvPicPr>
          <p:nvPr/>
        </p:nvPicPr>
        <p:blipFill>
          <a:blip r:embed="rId4" cstate="print"/>
          <a:stretch>
            <a:fillRect/>
          </a:stretch>
        </p:blipFill>
        <p:spPr>
          <a:xfrm>
            <a:off x="533400" y="838200"/>
            <a:ext cx="457200" cy="646176"/>
          </a:xfrm>
          <a:prstGeom prst="rect">
            <a:avLst/>
          </a:prstGeom>
        </p:spPr>
      </p:pic>
      <p:pic>
        <p:nvPicPr>
          <p:cNvPr id="11" name="Picture 2" descr="HBase"/>
          <p:cNvPicPr>
            <a:picLocks noChangeAspect="1" noChangeArrowheads="1"/>
          </p:cNvPicPr>
          <p:nvPr/>
        </p:nvPicPr>
        <p:blipFill>
          <a:blip r:embed="rId5" cstate="print"/>
          <a:srcRect/>
          <a:stretch>
            <a:fillRect/>
          </a:stretch>
        </p:blipFill>
        <p:spPr bwMode="auto">
          <a:xfrm>
            <a:off x="6096000" y="1066800"/>
            <a:ext cx="1855694" cy="457200"/>
          </a:xfrm>
          <a:prstGeom prst="rect">
            <a:avLst/>
          </a:prstGeom>
          <a:noFill/>
        </p:spPr>
      </p:pic>
      <p:sp>
        <p:nvSpPr>
          <p:cNvPr id="16" name="Slide Number Placeholder 15"/>
          <p:cNvSpPr>
            <a:spLocks noGrp="1"/>
          </p:cNvSpPr>
          <p:nvPr>
            <p:ph type="sldNum" sz="quarter" idx="11"/>
          </p:nvPr>
        </p:nvSpPr>
        <p:spPr/>
        <p:txBody>
          <a:bodyPr/>
          <a:lstStyle/>
          <a:p>
            <a:pPr>
              <a:defRPr/>
            </a:pPr>
            <a:fld id="{3D6A4D2E-BFDE-4579-B1E4-06245D6D649B}" type="slidenum">
              <a:rPr lang="en-US" smtClean="0"/>
              <a:pPr>
                <a:defRPr/>
              </a:pPr>
              <a:t>50</a:t>
            </a:fld>
            <a:endParaRPr lang="en-US" dirty="0"/>
          </a:p>
        </p:txBody>
      </p:sp>
      <p:sp>
        <p:nvSpPr>
          <p:cNvPr id="17" name="Footer Placeholder 1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Mahout</a:t>
            </a:r>
            <a:endParaRPr lang="en-US" dirty="0"/>
          </a:p>
        </p:txBody>
      </p:sp>
      <p:sp>
        <p:nvSpPr>
          <p:cNvPr id="11" name="Content Placeholder 10"/>
          <p:cNvSpPr>
            <a:spLocks noGrp="1"/>
          </p:cNvSpPr>
          <p:nvPr>
            <p:ph sz="quarter" idx="10"/>
          </p:nvPr>
        </p:nvSpPr>
        <p:spPr/>
        <p:txBody>
          <a:bodyPr/>
          <a:lstStyle/>
          <a:p>
            <a:r>
              <a:rPr lang="en-US" dirty="0" smtClean="0"/>
              <a:t>Scalable machine learning and data mining library for Hadoop</a:t>
            </a:r>
          </a:p>
          <a:p>
            <a:r>
              <a:rPr lang="en-US" dirty="0" smtClean="0"/>
              <a:t>Support for four use cases</a:t>
            </a:r>
          </a:p>
          <a:p>
            <a:pPr lvl="1"/>
            <a:r>
              <a:rPr lang="en-US" dirty="0" smtClean="0"/>
              <a:t>Recommendation mining</a:t>
            </a:r>
          </a:p>
          <a:p>
            <a:pPr lvl="1"/>
            <a:r>
              <a:rPr lang="en-US" dirty="0" smtClean="0"/>
              <a:t>Classification</a:t>
            </a:r>
          </a:p>
          <a:p>
            <a:pPr lvl="1"/>
            <a:r>
              <a:rPr lang="en-US" dirty="0" smtClean="0"/>
              <a:t>Clustering</a:t>
            </a:r>
          </a:p>
          <a:p>
            <a:pPr lvl="1"/>
            <a:r>
              <a:rPr lang="en-US" dirty="0" smtClean="0"/>
              <a:t>Frequent itemset</a:t>
            </a:r>
          </a:p>
          <a:p>
            <a:r>
              <a:rPr lang="en-US" dirty="0" smtClean="0"/>
              <a:t>Requires Hadoop infrastructure and Java programming </a:t>
            </a:r>
          </a:p>
        </p:txBody>
      </p:sp>
      <p:pic>
        <p:nvPicPr>
          <p:cNvPr id="8" name="Picture 7" descr="mantle-mahout.png"/>
          <p:cNvPicPr>
            <a:picLocks noChangeAspect="1"/>
          </p:cNvPicPr>
          <p:nvPr/>
        </p:nvPicPr>
        <p:blipFill>
          <a:blip r:embed="rId3" cstate="print"/>
          <a:stretch>
            <a:fillRect/>
          </a:stretch>
        </p:blipFill>
        <p:spPr>
          <a:xfrm>
            <a:off x="5257800" y="304800"/>
            <a:ext cx="3297856" cy="1295400"/>
          </a:xfrm>
          <a:prstGeom prst="rect">
            <a:avLst/>
          </a:prstGeom>
        </p:spPr>
      </p:pic>
      <p:sp>
        <p:nvSpPr>
          <p:cNvPr id="5" name="Footer Placeholder 6"/>
          <p:cNvSpPr txBox="1">
            <a:spLocks/>
          </p:cNvSpPr>
          <p:nvPr/>
        </p:nvSpPr>
        <p:spPr bwMode="gray">
          <a:xfrm>
            <a:off x="5257800" y="6629400"/>
            <a:ext cx="3429000" cy="2286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231775" marR="0" lvl="0" indent="-231775" algn="l" defTabSz="914400" rtl="0" eaLnBrk="1" fontAlgn="base" latinLnBrk="0" hangingPunct="1">
              <a:lnSpc>
                <a:spcPct val="100000"/>
              </a:lnSpc>
              <a:spcBef>
                <a:spcPts val="1200"/>
              </a:spcBef>
              <a:spcAft>
                <a:spcPct val="0"/>
              </a:spcAft>
              <a:buClr>
                <a:schemeClr val="tx2"/>
              </a:buClr>
              <a:buSzPct val="120000"/>
              <a:buFont typeface="Arial" charset="0"/>
              <a:buChar char="•"/>
              <a:tabLst/>
              <a:defRPr/>
            </a:pPr>
            <a:r>
              <a:rPr kumimoji="0" lang="en-US" sz="1000" b="0" i="0" u="none" strike="noStrike" kern="1200" cap="none" spc="0" normalizeH="0" baseline="0" noProof="0" dirty="0" smtClean="0">
                <a:ln>
                  <a:noFill/>
                </a:ln>
                <a:solidFill>
                  <a:schemeClr val="bg2"/>
                </a:solidFill>
                <a:effectLst/>
                <a:uLnTx/>
                <a:uFillTx/>
                <a:latin typeface="Calibri" pitchFamily="34" charset="0"/>
                <a:ea typeface="+mn-ea"/>
                <a:cs typeface="+mn-cs"/>
              </a:rPr>
              <a:t>Module 5: Advanced Analytics - Technology and Tools</a:t>
            </a:r>
            <a:endParaRPr kumimoji="0" lang="en-US" sz="1000" b="0" i="0" u="none" strike="noStrike" kern="1200" cap="none" spc="0" normalizeH="0" baseline="0" noProof="0" dirty="0">
              <a:ln>
                <a:noFill/>
              </a:ln>
              <a:solidFill>
                <a:schemeClr val="bg2"/>
              </a:solidFill>
              <a:effectLst/>
              <a:uLnTx/>
              <a:uFillTx/>
              <a:latin typeface="Calibri" pitchFamily="34" charset="0"/>
              <a:ea typeface="+mn-ea"/>
              <a:cs typeface="+mn-cs"/>
            </a:endParaRPr>
          </a:p>
        </p:txBody>
      </p:sp>
      <p:sp>
        <p:nvSpPr>
          <p:cNvPr id="6" name="Slide Number Placeholder 5"/>
          <p:cNvSpPr txBox="1">
            <a:spLocks/>
          </p:cNvSpPr>
          <p:nvPr/>
        </p:nvSpPr>
        <p:spPr>
          <a:xfrm>
            <a:off x="8686800" y="6629400"/>
            <a:ext cx="457200" cy="228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BA1DFFF-3F85-458B-986A-7762775E0CEF}" type="slidenum">
              <a:rPr kumimoji="0" lang="en-US" sz="1000" b="0" i="0" u="none" strike="noStrike" kern="1200" cap="none" spc="0" normalizeH="0" baseline="0" noProof="0" smtClean="0">
                <a:ln>
                  <a:noFill/>
                </a:ln>
                <a:solidFill>
                  <a:schemeClr val="tx1"/>
                </a:solidFill>
                <a:effectLst/>
                <a:uLnTx/>
                <a:uFillTx/>
                <a:latin typeface="Arial" charset="0"/>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51</a:t>
            </a:fld>
            <a:endParaRPr kumimoji="0" lang="en-US" sz="1000" b="0" i="0" u="none" strike="noStrike" kern="1200" cap="none" spc="0" normalizeH="0" baseline="0" noProof="0" dirty="0">
              <a:ln>
                <a:noFill/>
              </a:ln>
              <a:solidFill>
                <a:schemeClr val="tx1"/>
              </a:solidFill>
              <a:effectLst/>
              <a:uLnTx/>
              <a:uFillTx/>
              <a:latin typeface="Arial" charset="0"/>
              <a:ea typeface="+mn-ea"/>
              <a:cs typeface="Arial"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dirty="0" smtClean="0"/>
              <a:t>Recommenders </a:t>
            </a:r>
          </a:p>
          <a:p>
            <a:pPr lvl="1"/>
            <a:r>
              <a:rPr lang="en-US" sz="1800" dirty="0" smtClean="0"/>
              <a:t>Non-distributed recommenders</a:t>
            </a:r>
          </a:p>
          <a:p>
            <a:pPr lvl="1"/>
            <a:r>
              <a:rPr lang="en-US" sz="1800" dirty="0" smtClean="0"/>
              <a:t>Distributed item-based collaborative filtering</a:t>
            </a:r>
          </a:p>
          <a:p>
            <a:pPr lvl="1"/>
            <a:r>
              <a:rPr lang="en-US" sz="1800" dirty="0" smtClean="0"/>
              <a:t>Collaborative filtering using a parallel matrix classification</a:t>
            </a:r>
            <a:r>
              <a:rPr lang="en-US" sz="1600" dirty="0" smtClean="0"/>
              <a:t/>
            </a:r>
            <a:br>
              <a:rPr lang="en-US" sz="1600" dirty="0" smtClean="0"/>
            </a:br>
            <a:endParaRPr lang="en-US" sz="1600" dirty="0" smtClean="0"/>
          </a:p>
          <a:p>
            <a:r>
              <a:rPr lang="en-US" dirty="0" smtClean="0"/>
              <a:t>Classification</a:t>
            </a:r>
          </a:p>
          <a:p>
            <a:pPr lvl="1"/>
            <a:r>
              <a:rPr lang="en-US" sz="1800" dirty="0" smtClean="0"/>
              <a:t>Logistic Regression</a:t>
            </a:r>
          </a:p>
          <a:p>
            <a:pPr lvl="1"/>
            <a:r>
              <a:rPr lang="en-US" sz="1800" dirty="0" smtClean="0"/>
              <a:t>Bayesian</a:t>
            </a:r>
          </a:p>
          <a:p>
            <a:pPr lvl="1"/>
            <a:r>
              <a:rPr lang="en-US" sz="1800" dirty="0" smtClean="0"/>
              <a:t>Random Forests</a:t>
            </a:r>
          </a:p>
          <a:p>
            <a:pPr lvl="1"/>
            <a:r>
              <a:rPr lang="en-US" sz="1800" dirty="0" smtClean="0"/>
              <a:t>Restricted Boltzmann Machines</a:t>
            </a:r>
          </a:p>
          <a:p>
            <a:pPr lvl="1"/>
            <a:r>
              <a:rPr lang="en-US" sz="1800" dirty="0" smtClean="0"/>
              <a:t>Online Passive Aggressive</a:t>
            </a:r>
          </a:p>
          <a:p>
            <a:endParaRPr lang="en-US" sz="1200" dirty="0" smtClean="0"/>
          </a:p>
          <a:p>
            <a:endParaRPr lang="en-US" sz="800" dirty="0" smtClean="0"/>
          </a:p>
          <a:p>
            <a:endParaRPr lang="en-US" sz="800" dirty="0" smtClean="0"/>
          </a:p>
          <a:p>
            <a:endParaRPr lang="en-US" sz="800" dirty="0"/>
          </a:p>
        </p:txBody>
      </p:sp>
      <p:sp>
        <p:nvSpPr>
          <p:cNvPr id="8" name="Content Placeholder 7"/>
          <p:cNvSpPr>
            <a:spLocks noGrp="1"/>
          </p:cNvSpPr>
          <p:nvPr>
            <p:ph sz="half" idx="2"/>
          </p:nvPr>
        </p:nvSpPr>
        <p:spPr/>
        <p:txBody>
          <a:bodyPr/>
          <a:lstStyle/>
          <a:p>
            <a:r>
              <a:rPr lang="en-US" dirty="0" smtClean="0"/>
              <a:t>Frequent Itemset </a:t>
            </a:r>
          </a:p>
          <a:p>
            <a:pPr lvl="1"/>
            <a:r>
              <a:rPr lang="en-US" sz="1800" dirty="0" smtClean="0"/>
              <a:t>Parallel FP Growth Mining</a:t>
            </a:r>
            <a:r>
              <a:rPr lang="en-US" sz="1600" dirty="0" smtClean="0"/>
              <a:t/>
            </a:r>
            <a:br>
              <a:rPr lang="en-US" sz="1600" dirty="0" smtClean="0"/>
            </a:br>
            <a:endParaRPr lang="en-US" sz="1600" dirty="0" smtClean="0"/>
          </a:p>
          <a:p>
            <a:r>
              <a:rPr lang="en-US" dirty="0" smtClean="0"/>
              <a:t>Clustering</a:t>
            </a:r>
          </a:p>
          <a:p>
            <a:pPr lvl="1"/>
            <a:r>
              <a:rPr lang="en-US" sz="1800" dirty="0" smtClean="0"/>
              <a:t>Canopy Clustering</a:t>
            </a:r>
          </a:p>
          <a:p>
            <a:pPr lvl="1"/>
            <a:r>
              <a:rPr lang="en-US" sz="1800" dirty="0" smtClean="0"/>
              <a:t>K-Means Clustering</a:t>
            </a:r>
          </a:p>
          <a:p>
            <a:pPr lvl="1"/>
            <a:r>
              <a:rPr lang="en-US" sz="1800" dirty="0" smtClean="0"/>
              <a:t>Fuzzy K-Means</a:t>
            </a:r>
          </a:p>
          <a:p>
            <a:pPr lvl="1"/>
            <a:r>
              <a:rPr lang="en-US" sz="1800" dirty="0" smtClean="0"/>
              <a:t>Mean Shift Clustering</a:t>
            </a:r>
          </a:p>
          <a:p>
            <a:pPr lvl="1"/>
            <a:r>
              <a:rPr lang="en-US" sz="1800" dirty="0" smtClean="0"/>
              <a:t>Hierarchical Clustering</a:t>
            </a:r>
          </a:p>
          <a:p>
            <a:pPr lvl="1"/>
            <a:r>
              <a:rPr lang="en-US" sz="1800" dirty="0" smtClean="0"/>
              <a:t>Dirichlet Process Clustering</a:t>
            </a:r>
          </a:p>
          <a:p>
            <a:pPr lvl="1"/>
            <a:r>
              <a:rPr lang="en-US" sz="1800" dirty="0" smtClean="0"/>
              <a:t>Latent Dirichlet Allocation</a:t>
            </a:r>
          </a:p>
          <a:p>
            <a:pPr lvl="1"/>
            <a:r>
              <a:rPr lang="en-US" sz="1800" dirty="0" smtClean="0"/>
              <a:t>Spectral Clustering</a:t>
            </a:r>
          </a:p>
          <a:p>
            <a:pPr lvl="1"/>
            <a:r>
              <a:rPr lang="en-US" sz="1800" dirty="0" smtClean="0"/>
              <a:t>Minhash Clustering</a:t>
            </a:r>
          </a:p>
          <a:p>
            <a:endParaRPr lang="en-US" dirty="0" smtClean="0"/>
          </a:p>
        </p:txBody>
      </p:sp>
      <p:sp>
        <p:nvSpPr>
          <p:cNvPr id="2" name="Title 1"/>
          <p:cNvSpPr>
            <a:spLocks noGrp="1"/>
          </p:cNvSpPr>
          <p:nvPr>
            <p:ph type="title"/>
          </p:nvPr>
        </p:nvSpPr>
        <p:spPr/>
        <p:txBody>
          <a:bodyPr/>
          <a:lstStyle/>
          <a:p>
            <a:r>
              <a:rPr lang="en-US" dirty="0" smtClean="0"/>
              <a:t>Algorithms Available in Mahout</a:t>
            </a:r>
            <a:endParaRPr lang="en-US" dirty="0"/>
          </a:p>
        </p:txBody>
      </p:sp>
      <p:sp>
        <p:nvSpPr>
          <p:cNvPr id="11" name="Slide Number Placeholder 10"/>
          <p:cNvSpPr>
            <a:spLocks noGrp="1"/>
          </p:cNvSpPr>
          <p:nvPr>
            <p:ph type="sldNum" sz="quarter" idx="11"/>
          </p:nvPr>
        </p:nvSpPr>
        <p:spPr/>
        <p:txBody>
          <a:bodyPr/>
          <a:lstStyle/>
          <a:p>
            <a:pPr>
              <a:defRPr/>
            </a:pPr>
            <a:fld id="{3D6A4D2E-BFDE-4579-B1E4-06245D6D649B}" type="slidenum">
              <a:rPr lang="en-US" smtClean="0"/>
              <a:pPr>
                <a:defRPr/>
              </a:pPr>
              <a:t>52</a:t>
            </a:fld>
            <a:endParaRPr lang="en-US" dirty="0"/>
          </a:p>
        </p:txBody>
      </p:sp>
      <p:sp>
        <p:nvSpPr>
          <p:cNvPr id="12" name="Footer Placeholder 1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Other Hadoop Ecosystem Resources</a:t>
            </a:r>
            <a:endParaRPr lang="en-US" dirty="0"/>
          </a:p>
        </p:txBody>
      </p:sp>
      <p:sp>
        <p:nvSpPr>
          <p:cNvPr id="8" name="Content Placeholder 7"/>
          <p:cNvSpPr>
            <a:spLocks noGrp="1"/>
          </p:cNvSpPr>
          <p:nvPr>
            <p:ph idx="1"/>
          </p:nvPr>
        </p:nvSpPr>
        <p:spPr/>
        <p:txBody>
          <a:bodyPr>
            <a:normAutofit/>
          </a:bodyPr>
          <a:lstStyle/>
          <a:p>
            <a:pPr>
              <a:buNone/>
            </a:pPr>
            <a:r>
              <a:rPr lang="en-US" dirty="0" smtClean="0"/>
              <a:t>Other tools from the Hadoop EcoSystem</a:t>
            </a:r>
          </a:p>
          <a:p>
            <a:r>
              <a:rPr lang="en-US" dirty="0" smtClean="0"/>
              <a:t>Log data collection</a:t>
            </a:r>
          </a:p>
          <a:p>
            <a:pPr lvl="1"/>
            <a:r>
              <a:rPr lang="en-US" dirty="0" smtClean="0"/>
              <a:t>Scribe, Chukwa</a:t>
            </a:r>
          </a:p>
          <a:p>
            <a:r>
              <a:rPr lang="en-US" dirty="0" smtClean="0"/>
              <a:t>Workflow/coordination </a:t>
            </a:r>
          </a:p>
          <a:p>
            <a:pPr lvl="1"/>
            <a:r>
              <a:rPr lang="en-US" dirty="0" smtClean="0"/>
              <a:t>Oozie, Azkaban</a:t>
            </a:r>
          </a:p>
          <a:p>
            <a:r>
              <a:rPr lang="en-US" dirty="0" smtClean="0"/>
              <a:t>Yet another BigTable implementation </a:t>
            </a:r>
          </a:p>
          <a:p>
            <a:pPr lvl="1"/>
            <a:r>
              <a:rPr lang="en-US" dirty="0" smtClean="0"/>
              <a:t>Hypertable</a:t>
            </a:r>
          </a:p>
          <a:p>
            <a:r>
              <a:rPr lang="en-US" dirty="0" smtClean="0"/>
              <a:t>Other key-value distributed datastores</a:t>
            </a:r>
          </a:p>
          <a:p>
            <a:pPr lvl="1"/>
            <a:r>
              <a:rPr lang="en-US" dirty="0" smtClean="0"/>
              <a:t> Cassandra, Voldemort</a:t>
            </a:r>
          </a:p>
          <a:p>
            <a:r>
              <a:rPr lang="en-US" dirty="0" smtClean="0"/>
              <a:t>Other tools </a:t>
            </a:r>
          </a:p>
          <a:p>
            <a:pPr lvl="1"/>
            <a:r>
              <a:rPr lang="en-US" dirty="0" smtClean="0"/>
              <a:t>Sqoop – Import or export data from HDFS to structured database </a:t>
            </a:r>
          </a:p>
          <a:p>
            <a:pPr lvl="1"/>
            <a:r>
              <a:rPr lang="en-US" dirty="0" smtClean="0"/>
              <a:t>Cascading – an alternate API to Hadoop MapReduce</a:t>
            </a:r>
          </a:p>
          <a:p>
            <a:endParaRPr lang="en-US" dirty="0" smtClean="0"/>
          </a:p>
          <a:p>
            <a:pPr>
              <a:buNone/>
            </a:pP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53</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a:t>
            </a:r>
            <a:endParaRPr lang="en-US" dirty="0" smtClean="0">
              <a:solidFill>
                <a:srgbClr val="FF0000"/>
              </a:solidFill>
            </a:endParaRPr>
          </a:p>
        </p:txBody>
      </p:sp>
      <p:sp>
        <p:nvSpPr>
          <p:cNvPr id="16387" name="Content Placeholder 7"/>
          <p:cNvSpPr>
            <a:spLocks noGrp="1"/>
          </p:cNvSpPr>
          <p:nvPr>
            <p:ph idx="1"/>
          </p:nvPr>
        </p:nvSpPr>
        <p:spPr>
          <a:xfrm>
            <a:off x="304800" y="914400"/>
            <a:ext cx="8458200" cy="4343400"/>
          </a:xfrm>
        </p:spPr>
        <p:txBody>
          <a:bodyPr>
            <a:normAutofit/>
          </a:bodyPr>
          <a:lstStyle/>
          <a:p>
            <a:pPr marL="457200" indent="-457200">
              <a:buFont typeface="+mj-lt"/>
              <a:buAutoNum type="arabicPeriod"/>
              <a:defRPr/>
            </a:pPr>
            <a:r>
              <a:rPr lang="en-US" dirty="0" smtClean="0"/>
              <a:t>How does Pig differ from a typical MapReduce process?</a:t>
            </a:r>
          </a:p>
          <a:p>
            <a:pPr marL="457200" indent="-457200">
              <a:buFont typeface="+mj-lt"/>
              <a:buAutoNum type="arabicPeriod"/>
              <a:defRPr/>
            </a:pPr>
            <a:r>
              <a:rPr lang="en-US" dirty="0" smtClean="0"/>
              <a:t>How does schema parsing differ in Hive from a traditional RDBMS? </a:t>
            </a:r>
            <a:endParaRPr lang="en-US" dirty="0"/>
          </a:p>
          <a:p>
            <a:pPr marL="457200" indent="-457200">
              <a:buFont typeface="+mj-lt"/>
              <a:buAutoNum type="arabicPeriod"/>
              <a:defRPr/>
            </a:pPr>
            <a:r>
              <a:rPr lang="en-US" dirty="0" smtClean="0">
                <a:solidFill>
                  <a:schemeClr val="tx1"/>
                </a:solidFill>
              </a:rPr>
              <a:t>With</a:t>
            </a:r>
            <a:r>
              <a:rPr lang="en-US" dirty="0" smtClean="0">
                <a:solidFill>
                  <a:srgbClr val="FF0000"/>
                </a:solidFill>
              </a:rPr>
              <a:t> </a:t>
            </a:r>
            <a:r>
              <a:rPr lang="en-US" dirty="0" smtClean="0"/>
              <a:t>regards </a:t>
            </a:r>
            <a:r>
              <a:rPr lang="en-US" dirty="0" smtClean="0">
                <a:solidFill>
                  <a:schemeClr val="tx1"/>
                </a:solidFill>
              </a:rPr>
              <a:t>to</a:t>
            </a:r>
            <a:r>
              <a:rPr lang="en-US" dirty="0" smtClean="0">
                <a:solidFill>
                  <a:srgbClr val="FF0000"/>
                </a:solidFill>
              </a:rPr>
              <a:t> </a:t>
            </a:r>
            <a:r>
              <a:rPr lang="en-US" dirty="0" smtClean="0"/>
              <a:t>file structure, how does HBase differ from a traditional RDBMS?</a:t>
            </a:r>
          </a:p>
          <a:p>
            <a:pPr marL="457200" indent="-457200">
              <a:buFont typeface="+mj-lt"/>
              <a:buAutoNum type="arabicPeriod"/>
              <a:defRPr/>
            </a:pPr>
            <a:r>
              <a:rPr lang="en-US" dirty="0" smtClean="0"/>
              <a:t>Which capabilities of Hadoop does Mahout use? </a:t>
            </a:r>
          </a:p>
          <a:p>
            <a:pPr marL="457200" indent="-457200">
              <a:buFont typeface="+mj-lt"/>
              <a:buAutoNum type="arabicPeriod"/>
              <a:defRPr/>
            </a:pPr>
            <a:r>
              <a:rPr lang="en-US" dirty="0" smtClean="0"/>
              <a:t>Which categories of use cases are supported by Mahout? </a:t>
            </a:r>
          </a:p>
          <a:p>
            <a:pPr marL="457200" indent="-457200">
              <a:buFont typeface="+mj-lt"/>
              <a:buAutoNum type="arabicPeriod"/>
              <a:defRPr/>
            </a:pPr>
            <a:endParaRPr lang="en-US" dirty="0" smtClean="0"/>
          </a:p>
          <a:p>
            <a:pPr marL="457200" indent="-457200">
              <a:buFont typeface="+mj-lt"/>
              <a:buAutoNum type="arabicPeriod"/>
              <a:defRPr/>
            </a:pPr>
            <a:endParaRPr lang="en-US" dirty="0" smtClean="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54</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ustDataLst>
      <p:tags r:id="rId1"/>
    </p:custData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066800"/>
            <a:ext cx="7620000" cy="1219200"/>
          </a:xfrm>
        </p:spPr>
        <p:txBody>
          <a:bodyPr/>
          <a:lstStyle/>
          <a:p>
            <a:pPr>
              <a:defRPr/>
            </a:pPr>
            <a:r>
              <a:rPr lang="en-US" dirty="0" smtClean="0"/>
              <a:t>Module 5: </a:t>
            </a:r>
            <a:r>
              <a:rPr lang="en-US" sz="2400" dirty="0" smtClean="0"/>
              <a:t>Advanced Analytics -  Technology and Tools</a:t>
            </a:r>
            <a:endParaRPr lang="en-US" dirty="0"/>
          </a:p>
        </p:txBody>
      </p:sp>
      <p:sp>
        <p:nvSpPr>
          <p:cNvPr id="7" name="Subtitle 6"/>
          <p:cNvSpPr>
            <a:spLocks noGrp="1"/>
          </p:cNvSpPr>
          <p:nvPr>
            <p:ph type="subTitle" idx="1"/>
          </p:nvPr>
        </p:nvSpPr>
        <p:spPr/>
        <p:txBody>
          <a:bodyPr>
            <a:normAutofit/>
          </a:bodyPr>
          <a:lstStyle/>
          <a:p>
            <a:r>
              <a:rPr lang="en-US" dirty="0" smtClean="0"/>
              <a:t>During this lesson the following topics were covered:</a:t>
            </a:r>
          </a:p>
          <a:p>
            <a:pPr lvl="1" indent="-223838" algn="l">
              <a:buClr>
                <a:srgbClr val="92D050"/>
              </a:buClr>
              <a:buSzPct val="110000"/>
              <a:buFont typeface="Arial" pitchFamily="34" charset="0"/>
              <a:buChar char="•"/>
              <a:defRPr/>
            </a:pPr>
            <a:r>
              <a:rPr lang="en-US" sz="2000" dirty="0" smtClean="0">
                <a:solidFill>
                  <a:schemeClr val="bg2">
                    <a:lumMod val="75000"/>
                  </a:schemeClr>
                </a:solidFill>
              </a:rPr>
              <a:t>Query languages for Hadoop (Hive and Pig) </a:t>
            </a:r>
          </a:p>
          <a:p>
            <a:pPr lvl="1" indent="-223838" algn="l">
              <a:buClr>
                <a:srgbClr val="92D050"/>
              </a:buClr>
              <a:buSzPct val="110000"/>
              <a:buFont typeface="Arial" pitchFamily="34" charset="0"/>
              <a:buChar char="•"/>
              <a:defRPr/>
            </a:pPr>
            <a:r>
              <a:rPr lang="en-US" sz="2000" dirty="0" smtClean="0">
                <a:solidFill>
                  <a:schemeClr val="bg2">
                    <a:lumMod val="75000"/>
                  </a:schemeClr>
                </a:solidFill>
              </a:rPr>
              <a:t>HBase – a BigTable workalike using Hadoop </a:t>
            </a:r>
          </a:p>
          <a:p>
            <a:pPr lvl="1" indent="-223838" algn="l">
              <a:buClr>
                <a:srgbClr val="92D050"/>
              </a:buClr>
              <a:buSzPct val="110000"/>
              <a:buFont typeface="Arial" pitchFamily="34" charset="0"/>
              <a:buChar char="•"/>
              <a:defRPr/>
            </a:pPr>
            <a:r>
              <a:rPr lang="en-US" sz="2000" dirty="0" smtClean="0">
                <a:solidFill>
                  <a:schemeClr val="bg2">
                    <a:lumMod val="75000"/>
                  </a:schemeClr>
                </a:solidFill>
              </a:rPr>
              <a:t>Mahout – machine learning algorithms using Hadoop MapReduce and HDFS</a:t>
            </a:r>
          </a:p>
          <a:p>
            <a:pPr lvl="1" indent="-223838" algn="l">
              <a:buClr>
                <a:srgbClr val="92D050"/>
              </a:buClr>
              <a:buSzPct val="110000"/>
              <a:buFont typeface="Arial" pitchFamily="34" charset="0"/>
              <a:buChar char="•"/>
              <a:defRPr/>
            </a:pPr>
            <a:r>
              <a:rPr lang="en-US" sz="2000" dirty="0" smtClean="0">
                <a:solidFill>
                  <a:schemeClr val="bg2">
                    <a:lumMod val="75000"/>
                  </a:schemeClr>
                </a:solidFill>
              </a:rPr>
              <a:t>Other elements of the Hadoop Ecosystem</a:t>
            </a:r>
          </a:p>
          <a:p>
            <a:pPr lvl="1" indent="-223838" algn="l">
              <a:buClr>
                <a:srgbClr val="92D050"/>
              </a:buClr>
              <a:buSzPct val="110000"/>
              <a:buFont typeface="Arial" pitchFamily="34" charset="0"/>
              <a:buChar char="•"/>
              <a:defRPr/>
            </a:pPr>
            <a:endParaRPr lang="en-US" sz="2000" dirty="0" smtClean="0">
              <a:solidFill>
                <a:schemeClr val="bg2">
                  <a:lumMod val="75000"/>
                </a:schemeClr>
              </a:solidFill>
            </a:endParaRPr>
          </a:p>
          <a:p>
            <a:pPr lvl="1" indent="-223838" algn="l">
              <a:buClr>
                <a:srgbClr val="92D050"/>
              </a:buClr>
              <a:buSzPct val="110000"/>
              <a:buFont typeface="Arial" pitchFamily="34" charset="0"/>
              <a:buChar char="•"/>
              <a:defRPr/>
            </a:pPr>
            <a:endParaRPr lang="en-US" sz="2000" dirty="0" smtClean="0">
              <a:solidFill>
                <a:schemeClr val="bg2">
                  <a:lumMod val="75000"/>
                </a:schemeClr>
              </a:solidFill>
            </a:endParaRPr>
          </a:p>
        </p:txBody>
      </p:sp>
      <p:sp>
        <p:nvSpPr>
          <p:cNvPr id="23556" name="Content Placeholder 7"/>
          <p:cNvSpPr>
            <a:spLocks noGrp="1"/>
          </p:cNvSpPr>
          <p:nvPr>
            <p:ph sz="quarter" idx="13"/>
          </p:nvPr>
        </p:nvSpPr>
        <p:spPr>
          <a:xfrm>
            <a:off x="685800" y="1981200"/>
            <a:ext cx="7772400" cy="457200"/>
          </a:xfrm>
        </p:spPr>
        <p:txBody>
          <a:bodyPr/>
          <a:lstStyle/>
          <a:p>
            <a:r>
              <a:rPr lang="en-US" dirty="0" smtClean="0"/>
              <a:t>Lesson 2: Summary</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55</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57200" y="1066800"/>
            <a:ext cx="8077200" cy="1219200"/>
          </a:xfrm>
        </p:spPr>
        <p:txBody>
          <a:bodyPr/>
          <a:lstStyle/>
          <a:p>
            <a:pPr>
              <a:defRPr/>
            </a:pPr>
            <a:r>
              <a:rPr lang="en-US" dirty="0" smtClean="0"/>
              <a:t>Module 5: Advanced Analytics - Technology and Tools</a:t>
            </a:r>
            <a:endParaRPr lang="en-US" dirty="0"/>
          </a:p>
        </p:txBody>
      </p:sp>
      <p:sp>
        <p:nvSpPr>
          <p:cNvPr id="7" name="Subtitle 6"/>
          <p:cNvSpPr>
            <a:spLocks noGrp="1"/>
          </p:cNvSpPr>
          <p:nvPr>
            <p:ph type="subTitle" idx="1"/>
          </p:nvPr>
        </p:nvSpPr>
        <p:spPr>
          <a:xfrm>
            <a:off x="990600" y="2209800"/>
            <a:ext cx="7239000" cy="3352800"/>
          </a:xfrm>
        </p:spPr>
        <p:txBody>
          <a:bodyPr>
            <a:normAutofit/>
          </a:bodyPr>
          <a:lstStyle/>
          <a:p>
            <a:r>
              <a:rPr lang="en-US" sz="2200" dirty="0" smtClean="0"/>
              <a:t>During this lesson the following topics are covered:</a:t>
            </a:r>
          </a:p>
          <a:p>
            <a:pPr marL="514350" indent="-514350">
              <a:buFont typeface="Arial" pitchFamily="34" charset="0"/>
              <a:buChar char="•"/>
            </a:pPr>
            <a:r>
              <a:rPr lang="en-US" sz="2400" dirty="0" smtClean="0"/>
              <a:t>SQL Essentials</a:t>
            </a:r>
          </a:p>
          <a:p>
            <a:pPr marL="1028700" lvl="1" indent="-514350" algn="l">
              <a:buFont typeface="Arial" pitchFamily="34" charset="0"/>
              <a:buChar char="•"/>
            </a:pPr>
            <a:r>
              <a:rPr lang="en-US" dirty="0" smtClean="0"/>
              <a:t>SET Operations</a:t>
            </a:r>
          </a:p>
          <a:p>
            <a:pPr marL="1028700" lvl="1" indent="-514350" algn="l">
              <a:buFont typeface="Arial" pitchFamily="34" charset="0"/>
              <a:buChar char="•"/>
            </a:pPr>
            <a:r>
              <a:rPr lang="en-US" dirty="0" smtClean="0"/>
              <a:t>Online analytical processing (OLAP) features</a:t>
            </a:r>
          </a:p>
          <a:p>
            <a:pPr marL="1028700" lvl="1" indent="-514350" algn="l">
              <a:buFont typeface="Arial" pitchFamily="34" charset="0"/>
              <a:buChar char="•"/>
            </a:pPr>
            <a:r>
              <a:rPr lang="en-US" dirty="0" smtClean="0"/>
              <a:t>GROUPING SETS, ROLLUP,CUBE</a:t>
            </a:r>
          </a:p>
          <a:p>
            <a:pPr marL="1028700" lvl="1" indent="-514350" algn="l">
              <a:buFont typeface="Arial" pitchFamily="34" charset="0"/>
              <a:buChar char="•"/>
            </a:pPr>
            <a:r>
              <a:rPr lang="en-US" dirty="0" smtClean="0"/>
              <a:t>GROUPING, GROUP_ID functions</a:t>
            </a:r>
          </a:p>
          <a:p>
            <a:pPr marL="1028700" lvl="1" indent="-514350" algn="l">
              <a:buFont typeface="Arial" pitchFamily="34" charset="0"/>
              <a:buChar char="•"/>
            </a:pPr>
            <a:r>
              <a:rPr lang="en-US" dirty="0" smtClean="0"/>
              <a:t>Text processing, Pattern matching</a:t>
            </a:r>
          </a:p>
          <a:p>
            <a:pPr lvl="2" indent="-223838" algn="l">
              <a:buClr>
                <a:srgbClr val="92D050"/>
              </a:buClr>
              <a:buSzPct val="110000"/>
              <a:defRPr/>
            </a:pPr>
            <a:endParaRPr lang="en-US" dirty="0" smtClean="0">
              <a:solidFill>
                <a:schemeClr val="bg2">
                  <a:lumMod val="75000"/>
                </a:schemeClr>
              </a:solidFill>
            </a:endParaRPr>
          </a:p>
        </p:txBody>
      </p:sp>
      <p:sp>
        <p:nvSpPr>
          <p:cNvPr id="23556" name="Content Placeholder 7"/>
          <p:cNvSpPr>
            <a:spLocks noGrp="1"/>
          </p:cNvSpPr>
          <p:nvPr>
            <p:ph sz="quarter" idx="13"/>
          </p:nvPr>
        </p:nvSpPr>
        <p:spPr>
          <a:xfrm>
            <a:off x="457200" y="1600200"/>
            <a:ext cx="8382000" cy="457200"/>
          </a:xfrm>
        </p:spPr>
        <p:txBody>
          <a:bodyPr/>
          <a:lstStyle/>
          <a:p>
            <a:r>
              <a:rPr lang="en-US" dirty="0" smtClean="0"/>
              <a:t>Lesson 3: In-database Analytics SQL essentials</a:t>
            </a:r>
          </a:p>
        </p:txBody>
      </p:sp>
      <p:sp>
        <p:nvSpPr>
          <p:cNvPr id="10" name="Slide Number Placeholder 9"/>
          <p:cNvSpPr>
            <a:spLocks noGrp="1"/>
          </p:cNvSpPr>
          <p:nvPr>
            <p:ph type="sldNum" sz="quarter" idx="15"/>
          </p:nvPr>
        </p:nvSpPr>
        <p:spPr/>
        <p:txBody>
          <a:bodyPr/>
          <a:lstStyle/>
          <a:p>
            <a:pPr>
              <a:defRPr/>
            </a:pPr>
            <a:fld id="{E9C12BD9-86B3-4048-86CE-AC10D4E84307}" type="slidenum">
              <a:rPr lang="en-US" smtClean="0"/>
              <a:pPr>
                <a:defRPr/>
              </a:pPr>
              <a:t>56</a:t>
            </a:fld>
            <a:endParaRPr lang="en-US"/>
          </a:p>
        </p:txBody>
      </p:sp>
      <p:sp>
        <p:nvSpPr>
          <p:cNvPr id="11" name="Footer Placeholder 10"/>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8" name="Group 7"/>
          <p:cNvGrpSpPr/>
          <p:nvPr/>
        </p:nvGrpSpPr>
        <p:grpSpPr>
          <a:xfrm>
            <a:off x="457200" y="76200"/>
            <a:ext cx="4834175" cy="914400"/>
            <a:chOff x="457200" y="0"/>
            <a:chExt cx="4834175" cy="914400"/>
          </a:xfrm>
        </p:grpSpPr>
        <p:pic>
          <p:nvPicPr>
            <p:cNvPr id="9"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Set Operations</a:t>
            </a:r>
            <a:endParaRPr lang="en-US" dirty="0"/>
          </a:p>
        </p:txBody>
      </p:sp>
      <p:sp>
        <p:nvSpPr>
          <p:cNvPr id="8" name="Content Placeholder 7"/>
          <p:cNvSpPr>
            <a:spLocks noGrp="1"/>
          </p:cNvSpPr>
          <p:nvPr>
            <p:ph idx="1"/>
          </p:nvPr>
        </p:nvSpPr>
        <p:spPr/>
        <p:txBody>
          <a:bodyPr/>
          <a:lstStyle/>
          <a:p>
            <a:pPr marL="0" indent="0">
              <a:buNone/>
            </a:pPr>
            <a:r>
              <a:rPr lang="en-US" dirty="0" smtClean="0"/>
              <a:t>Greenplum supports the following set operations as part of a </a:t>
            </a:r>
            <a:r>
              <a:rPr lang="en-US" dirty="0" smtClean="0">
                <a:latin typeface="Courier New" pitchFamily="49" charset="0"/>
                <a:cs typeface="Courier New" pitchFamily="49" charset="0"/>
              </a:rPr>
              <a:t>SELECT</a:t>
            </a:r>
            <a:r>
              <a:rPr lang="en-US" dirty="0" smtClean="0"/>
              <a:t> statement:</a:t>
            </a:r>
          </a:p>
          <a:p>
            <a:r>
              <a:rPr lang="en-US" dirty="0" smtClean="0">
                <a:latin typeface="Courier New" pitchFamily="49" charset="0"/>
                <a:cs typeface="Courier New" pitchFamily="49" charset="0"/>
              </a:rPr>
              <a:t>INTERSECT</a:t>
            </a:r>
            <a:r>
              <a:rPr lang="en-US" dirty="0" smtClean="0"/>
              <a:t> – Returns rows that appear in all answer sets</a:t>
            </a:r>
          </a:p>
          <a:p>
            <a:r>
              <a:rPr lang="en-US" dirty="0" smtClean="0">
                <a:latin typeface="Courier New" pitchFamily="49" charset="0"/>
                <a:cs typeface="Courier New" pitchFamily="49" charset="0"/>
              </a:rPr>
              <a:t>EXCEPT</a:t>
            </a:r>
            <a:r>
              <a:rPr lang="en-US" dirty="0" smtClean="0"/>
              <a:t> – Returns rows from the first answer set and excludes those from the second</a:t>
            </a:r>
          </a:p>
          <a:p>
            <a:r>
              <a:rPr lang="en-US" dirty="0" smtClean="0">
                <a:latin typeface="Courier New" pitchFamily="49" charset="0"/>
                <a:cs typeface="Courier New" pitchFamily="49" charset="0"/>
              </a:rPr>
              <a:t>UNION</a:t>
            </a:r>
            <a:r>
              <a:rPr lang="en-US" dirty="0" smtClean="0"/>
              <a:t> – Returns a combination of rows from multiple </a:t>
            </a:r>
            <a:r>
              <a:rPr lang="en-US" dirty="0" smtClean="0">
                <a:latin typeface="Courier New" pitchFamily="49" charset="0"/>
                <a:cs typeface="Courier New" pitchFamily="49" charset="0"/>
              </a:rPr>
              <a:t>SELECT</a:t>
            </a:r>
            <a:r>
              <a:rPr lang="en-US" dirty="0" smtClean="0"/>
              <a:t> statements with no repeating rows</a:t>
            </a:r>
          </a:p>
          <a:p>
            <a:r>
              <a:rPr lang="en-US" dirty="0" smtClean="0">
                <a:latin typeface="Courier New" pitchFamily="49" charset="0"/>
                <a:cs typeface="Courier New" pitchFamily="49" charset="0"/>
              </a:rPr>
              <a:t>UNION ALL</a:t>
            </a:r>
            <a:r>
              <a:rPr lang="en-US" dirty="0" smtClean="0"/>
              <a:t> – Returns a combination of rows from multiple </a:t>
            </a:r>
            <a:r>
              <a:rPr lang="en-US" dirty="0" smtClean="0">
                <a:latin typeface="Courier New" pitchFamily="49" charset="0"/>
                <a:cs typeface="Courier New" pitchFamily="49" charset="0"/>
              </a:rPr>
              <a:t>SELECT</a:t>
            </a:r>
            <a:r>
              <a:rPr lang="en-US" dirty="0" smtClean="0"/>
              <a:t> statements with repeating rows</a:t>
            </a:r>
            <a:endParaRPr lang="en-US" dirty="0"/>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57</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Set Operations – </a:t>
            </a:r>
            <a:r>
              <a:rPr lang="en-US" dirty="0" smtClean="0">
                <a:latin typeface="Courier New" pitchFamily="49" charset="0"/>
                <a:cs typeface="Courier New" pitchFamily="49" charset="0"/>
              </a:rPr>
              <a:t>INTERSECT</a:t>
            </a:r>
            <a:endParaRPr lang="en-US" dirty="0">
              <a:latin typeface="Courier New" pitchFamily="49" charset="0"/>
              <a:cs typeface="Courier New" pitchFamily="49" charset="0"/>
            </a:endParaRPr>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INTERSECT</a:t>
            </a:r>
            <a:r>
              <a:rPr lang="en-US" dirty="0" smtClean="0"/>
              <a:t>:</a:t>
            </a:r>
          </a:p>
          <a:p>
            <a:r>
              <a:rPr lang="en-US" dirty="0" smtClean="0"/>
              <a:t>Returns only the rows that appear in both SQL queries</a:t>
            </a:r>
          </a:p>
          <a:p>
            <a:r>
              <a:rPr lang="en-US" dirty="0" smtClean="0"/>
              <a:t>Removes duplicate rows</a:t>
            </a:r>
            <a:endParaRPr lang="en-US" dirty="0"/>
          </a:p>
        </p:txBody>
      </p:sp>
      <p:grpSp>
        <p:nvGrpSpPr>
          <p:cNvPr id="2" name="Group 26"/>
          <p:cNvGrpSpPr/>
          <p:nvPr/>
        </p:nvGrpSpPr>
        <p:grpSpPr>
          <a:xfrm>
            <a:off x="73152" y="3429000"/>
            <a:ext cx="3352800" cy="2514600"/>
            <a:chOff x="5562600" y="1828800"/>
            <a:chExt cx="3352800" cy="2514600"/>
          </a:xfrm>
        </p:grpSpPr>
        <p:sp>
          <p:nvSpPr>
            <p:cNvPr id="26" name="Rounded Rectangle 25"/>
            <p:cNvSpPr/>
            <p:nvPr/>
          </p:nvSpPr>
          <p:spPr>
            <a:xfrm>
              <a:off x="5562600" y="1828800"/>
              <a:ext cx="3352800" cy="2514600"/>
            </a:xfrm>
            <a:prstGeom prst="roundRect">
              <a:avLst>
                <a:gd name="adj" fmla="val 2874"/>
              </a:avLst>
            </a:prstGeom>
            <a:solidFill>
              <a:schemeClr val="bg1"/>
            </a:soli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2"/>
            <p:cNvGrpSpPr/>
            <p:nvPr/>
          </p:nvGrpSpPr>
          <p:grpSpPr>
            <a:xfrm>
              <a:off x="5788476" y="2130623"/>
              <a:ext cx="2977572" cy="1907977"/>
              <a:chOff x="4953000" y="2892623"/>
              <a:chExt cx="2977572" cy="1907977"/>
            </a:xfrm>
          </p:grpSpPr>
          <p:grpSp>
            <p:nvGrpSpPr>
              <p:cNvPr id="4" name="Group 14"/>
              <p:cNvGrpSpPr/>
              <p:nvPr/>
            </p:nvGrpSpPr>
            <p:grpSpPr>
              <a:xfrm>
                <a:off x="4953000" y="2895600"/>
                <a:ext cx="2819400" cy="1905000"/>
                <a:chOff x="4953000" y="2895600"/>
                <a:chExt cx="2819400" cy="1905000"/>
              </a:xfrm>
            </p:grpSpPr>
            <p:sp>
              <p:nvSpPr>
                <p:cNvPr id="9" name="Rectangle 8"/>
                <p:cNvSpPr/>
                <p:nvPr/>
              </p:nvSpPr>
              <p:spPr>
                <a:xfrm>
                  <a:off x="4953000" y="2895600"/>
                  <a:ext cx="19050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867400" y="3429000"/>
                  <a:ext cx="19050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5410200" y="2895600"/>
                  <a:ext cx="889411" cy="369332"/>
                </a:xfrm>
                <a:prstGeom prst="rect">
                  <a:avLst/>
                </a:prstGeom>
                <a:noFill/>
              </p:spPr>
              <p:txBody>
                <a:bodyPr wrap="none" rtlCol="0">
                  <a:spAutoFit/>
                </a:bodyPr>
                <a:lstStyle/>
                <a:p>
                  <a:r>
                    <a:rPr lang="en-US" b="1" dirty="0" smtClean="0">
                      <a:latin typeface="+mj-lt"/>
                    </a:rPr>
                    <a:t>Table A</a:t>
                  </a:r>
                  <a:endParaRPr lang="en-US" b="1" dirty="0">
                    <a:latin typeface="+mj-lt"/>
                  </a:endParaRPr>
                </a:p>
              </p:txBody>
            </p:sp>
            <p:sp>
              <p:nvSpPr>
                <p:cNvPr id="13" name="Rectangle 12"/>
                <p:cNvSpPr/>
                <p:nvPr/>
              </p:nvSpPr>
              <p:spPr>
                <a:xfrm>
                  <a:off x="5867400" y="3429000"/>
                  <a:ext cx="990600" cy="8382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400800" y="4431268"/>
                  <a:ext cx="889411" cy="369332"/>
                </a:xfrm>
                <a:prstGeom prst="rect">
                  <a:avLst/>
                </a:prstGeom>
                <a:noFill/>
              </p:spPr>
              <p:txBody>
                <a:bodyPr wrap="none" rtlCol="0">
                  <a:spAutoFit/>
                </a:bodyPr>
                <a:lstStyle/>
                <a:p>
                  <a:r>
                    <a:rPr lang="en-US" b="1" dirty="0" smtClean="0">
                      <a:latin typeface="+mj-lt"/>
                    </a:rPr>
                    <a:t>Table B</a:t>
                  </a:r>
                  <a:endParaRPr lang="en-US" b="1" dirty="0">
                    <a:latin typeface="+mj-lt"/>
                  </a:endParaRPr>
                </a:p>
              </p:txBody>
            </p:sp>
          </p:grpSp>
          <p:sp>
            <p:nvSpPr>
              <p:cNvPr id="16" name="TextBox 15"/>
              <p:cNvSpPr txBox="1"/>
              <p:nvPr/>
            </p:nvSpPr>
            <p:spPr>
              <a:xfrm>
                <a:off x="7085661" y="2892623"/>
                <a:ext cx="844911" cy="307777"/>
              </a:xfrm>
              <a:prstGeom prst="rect">
                <a:avLst/>
              </a:prstGeom>
              <a:noFill/>
            </p:spPr>
            <p:txBody>
              <a:bodyPr wrap="none" rtlCol="0">
                <a:spAutoFit/>
              </a:bodyPr>
              <a:lstStyle/>
              <a:p>
                <a:r>
                  <a:rPr lang="en-US" sz="1400" dirty="0" smtClean="0">
                    <a:latin typeface="+mj-lt"/>
                  </a:rPr>
                  <a:t>Intersect</a:t>
                </a:r>
                <a:endParaRPr lang="en-US" sz="1400" dirty="0">
                  <a:latin typeface="+mj-lt"/>
                </a:endParaRPr>
              </a:p>
            </p:txBody>
          </p:sp>
          <p:cxnSp>
            <p:nvCxnSpPr>
              <p:cNvPr id="18" name="Curved Connector 17"/>
              <p:cNvCxnSpPr/>
              <p:nvPr/>
            </p:nvCxnSpPr>
            <p:spPr>
              <a:xfrm rot="5400000">
                <a:off x="6835159" y="2881703"/>
                <a:ext cx="392668" cy="1030062"/>
              </a:xfrm>
              <a:prstGeom prst="curved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 name="Group 19"/>
          <p:cNvGrpSpPr/>
          <p:nvPr/>
        </p:nvGrpSpPr>
        <p:grpSpPr>
          <a:xfrm>
            <a:off x="3733800" y="1981200"/>
            <a:ext cx="5257800" cy="4316681"/>
            <a:chOff x="457200" y="1752595"/>
            <a:chExt cx="7315200" cy="56537530"/>
          </a:xfrm>
        </p:grpSpPr>
        <p:sp>
          <p:nvSpPr>
            <p:cNvPr id="21" name="Rectangle 20"/>
            <p:cNvSpPr/>
            <p:nvPr/>
          </p:nvSpPr>
          <p:spPr>
            <a:xfrm>
              <a:off x="457200" y="1752595"/>
              <a:ext cx="7315200" cy="54891429"/>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2" name="TextBox 21"/>
            <p:cNvSpPr txBox="1"/>
            <p:nvPr/>
          </p:nvSpPr>
          <p:spPr>
            <a:xfrm>
              <a:off x="510424" y="1854873"/>
              <a:ext cx="7185777" cy="56435252"/>
            </a:xfrm>
            <a:prstGeom prst="rect">
              <a:avLst/>
            </a:prstGeom>
            <a:noFill/>
          </p:spPr>
          <p:txBody>
            <a:bodyPr wrap="square" rtlCol="0">
              <a:spAutoFit/>
            </a:bodyPr>
            <a:lstStyle/>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endParaRPr lang="en-US"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INTERSECT</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‘2008-01-21’</a:t>
              </a:r>
            </a:p>
          </p:txBody>
        </p:sp>
      </p:grpSp>
      <p:sp>
        <p:nvSpPr>
          <p:cNvPr id="24" name="Slide Number Placeholder 23"/>
          <p:cNvSpPr>
            <a:spLocks noGrp="1"/>
          </p:cNvSpPr>
          <p:nvPr>
            <p:ph type="sldNum" sz="quarter" idx="11"/>
          </p:nvPr>
        </p:nvSpPr>
        <p:spPr/>
        <p:txBody>
          <a:bodyPr/>
          <a:lstStyle/>
          <a:p>
            <a:pPr>
              <a:defRPr/>
            </a:pPr>
            <a:fld id="{5BA1DFFF-3F85-458B-986A-7762775E0CEF}" type="slidenum">
              <a:rPr lang="en-US" smtClean="0"/>
              <a:pPr>
                <a:defRPr/>
              </a:pPr>
              <a:t>58</a:t>
            </a:fld>
            <a:endParaRPr lang="en-US"/>
          </a:p>
        </p:txBody>
      </p:sp>
      <p:sp>
        <p:nvSpPr>
          <p:cNvPr id="25" name="Footer Placeholder 24"/>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Set Operations – </a:t>
            </a:r>
            <a:r>
              <a:rPr lang="en-US" dirty="0" smtClean="0">
                <a:latin typeface="Courier New" pitchFamily="49" charset="0"/>
                <a:cs typeface="Courier New" pitchFamily="49" charset="0"/>
              </a:rPr>
              <a:t>EXCEPT</a:t>
            </a:r>
            <a:endParaRPr lang="en-US" dirty="0">
              <a:latin typeface="Courier New" pitchFamily="49" charset="0"/>
              <a:cs typeface="Courier New" pitchFamily="49" charset="0"/>
            </a:endParaRPr>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EXCEPT</a:t>
            </a:r>
            <a:r>
              <a:rPr lang="en-US" dirty="0" smtClean="0"/>
              <a:t>:</a:t>
            </a:r>
          </a:p>
          <a:p>
            <a:r>
              <a:rPr lang="en-US" dirty="0" smtClean="0"/>
              <a:t>Returns all rows from the first </a:t>
            </a:r>
            <a:r>
              <a:rPr lang="en-US" dirty="0" smtClean="0">
                <a:latin typeface="Courier New" pitchFamily="49" charset="0"/>
                <a:cs typeface="Courier New" pitchFamily="49" charset="0"/>
              </a:rPr>
              <a:t>SELECT</a:t>
            </a:r>
            <a:r>
              <a:rPr lang="en-US" dirty="0" smtClean="0"/>
              <a:t> statement</a:t>
            </a:r>
          </a:p>
          <a:p>
            <a:r>
              <a:rPr lang="en-US" dirty="0" smtClean="0"/>
              <a:t>Omits all rows that </a:t>
            </a:r>
            <a:br>
              <a:rPr lang="en-US" dirty="0" smtClean="0"/>
            </a:br>
            <a:r>
              <a:rPr lang="en-US" dirty="0" smtClean="0"/>
              <a:t>appear in the second </a:t>
            </a:r>
            <a:br>
              <a:rPr lang="en-US" dirty="0" smtClean="0"/>
            </a:br>
            <a:r>
              <a:rPr lang="en-US" dirty="0" smtClean="0">
                <a:latin typeface="Courier New" pitchFamily="49" charset="0"/>
                <a:cs typeface="Courier New" pitchFamily="49" charset="0"/>
              </a:rPr>
              <a:t>SELECT</a:t>
            </a:r>
            <a:r>
              <a:rPr lang="en-US" dirty="0" smtClean="0"/>
              <a:t> statement</a:t>
            </a:r>
            <a:endParaRPr lang="en-US" dirty="0"/>
          </a:p>
        </p:txBody>
      </p:sp>
      <p:grpSp>
        <p:nvGrpSpPr>
          <p:cNvPr id="2" name="Group 19"/>
          <p:cNvGrpSpPr/>
          <p:nvPr/>
        </p:nvGrpSpPr>
        <p:grpSpPr>
          <a:xfrm>
            <a:off x="3730752" y="1984248"/>
            <a:ext cx="5257800" cy="4316681"/>
            <a:chOff x="457200" y="1752595"/>
            <a:chExt cx="7315200" cy="56537530"/>
          </a:xfrm>
        </p:grpSpPr>
        <p:sp>
          <p:nvSpPr>
            <p:cNvPr id="21" name="Rectangle 20"/>
            <p:cNvSpPr/>
            <p:nvPr/>
          </p:nvSpPr>
          <p:spPr>
            <a:xfrm>
              <a:off x="457200" y="1752595"/>
              <a:ext cx="7315200" cy="54891429"/>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2" name="TextBox 21"/>
            <p:cNvSpPr txBox="1"/>
            <p:nvPr/>
          </p:nvSpPr>
          <p:spPr>
            <a:xfrm>
              <a:off x="510424" y="1854873"/>
              <a:ext cx="7185777" cy="56435252"/>
            </a:xfrm>
            <a:prstGeom prst="rect">
              <a:avLst/>
            </a:prstGeom>
            <a:noFill/>
          </p:spPr>
          <p:txBody>
            <a:bodyPr wrap="square" rtlCol="0">
              <a:spAutoFit/>
            </a:bodyPr>
            <a:lstStyle/>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  </a:t>
              </a:r>
              <a:r>
                <a:rPr lang="en-US" sz="2000" b="1" dirty="0" smtClean="0">
                  <a:latin typeface="Courier New" pitchFamily="49" charset="0"/>
                  <a:cs typeface="Courier New" pitchFamily="49" charset="0"/>
                </a:rPr>
                <a:t>EXCEPT</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‘2008-01-21’</a:t>
              </a:r>
            </a:p>
          </p:txBody>
        </p:sp>
      </p:grpSp>
      <p:grpSp>
        <p:nvGrpSpPr>
          <p:cNvPr id="3" name="Group 225"/>
          <p:cNvGrpSpPr/>
          <p:nvPr/>
        </p:nvGrpSpPr>
        <p:grpSpPr>
          <a:xfrm>
            <a:off x="76200" y="3426023"/>
            <a:ext cx="3581400" cy="2593777"/>
            <a:chOff x="5514975" y="2286000"/>
            <a:chExt cx="3581400" cy="2593777"/>
          </a:xfrm>
        </p:grpSpPr>
        <p:sp>
          <p:nvSpPr>
            <p:cNvPr id="10" name="Rounded Rectangle 9"/>
            <p:cNvSpPr/>
            <p:nvPr/>
          </p:nvSpPr>
          <p:spPr>
            <a:xfrm>
              <a:off x="5514975" y="2286000"/>
              <a:ext cx="3581400" cy="2590800"/>
            </a:xfrm>
            <a:prstGeom prst="roundRect">
              <a:avLst>
                <a:gd name="adj" fmla="val 2874"/>
              </a:avLst>
            </a:prstGeom>
            <a:solidFill>
              <a:schemeClr val="bg1"/>
            </a:soli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5563962" y="2438400"/>
              <a:ext cx="15212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5879895" y="2438400"/>
              <a:ext cx="889411" cy="369332"/>
            </a:xfrm>
            <a:prstGeom prst="rect">
              <a:avLst/>
            </a:prstGeom>
            <a:noFill/>
          </p:spPr>
          <p:txBody>
            <a:bodyPr wrap="none" rtlCol="0">
              <a:spAutoFit/>
            </a:bodyPr>
            <a:lstStyle/>
            <a:p>
              <a:r>
                <a:rPr lang="en-US" b="1" dirty="0" smtClean="0">
                  <a:latin typeface="+mj-lt"/>
                </a:rPr>
                <a:t>Table A</a:t>
              </a:r>
              <a:endParaRPr lang="en-US" b="1" dirty="0">
                <a:latin typeface="+mj-lt"/>
              </a:endParaRPr>
            </a:p>
          </p:txBody>
        </p:sp>
        <p:sp>
          <p:nvSpPr>
            <p:cNvPr id="129" name="Rectangle 128"/>
            <p:cNvSpPr/>
            <p:nvPr/>
          </p:nvSpPr>
          <p:spPr>
            <a:xfrm>
              <a:off x="5563962" y="2819400"/>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p:cNvSpPr txBox="1"/>
            <p:nvPr/>
          </p:nvSpPr>
          <p:spPr>
            <a:xfrm>
              <a:off x="5734050" y="2819400"/>
              <a:ext cx="11811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first query</a:t>
              </a:r>
              <a:endParaRPr lang="en-US" sz="1400" dirty="0">
                <a:latin typeface="+mj-lt"/>
              </a:endParaRPr>
            </a:p>
          </p:txBody>
        </p:sp>
        <p:sp>
          <p:nvSpPr>
            <p:cNvPr id="16" name="Rectangle 15"/>
            <p:cNvSpPr/>
            <p:nvPr/>
          </p:nvSpPr>
          <p:spPr>
            <a:xfrm>
              <a:off x="7389685" y="2438400"/>
              <a:ext cx="1517904"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703932" y="2441448"/>
              <a:ext cx="889411" cy="369332"/>
            </a:xfrm>
            <a:prstGeom prst="rect">
              <a:avLst/>
            </a:prstGeom>
            <a:noFill/>
          </p:spPr>
          <p:txBody>
            <a:bodyPr wrap="none" rtlCol="0">
              <a:spAutoFit/>
            </a:bodyPr>
            <a:lstStyle/>
            <a:p>
              <a:r>
                <a:rPr lang="en-US" b="1" dirty="0" smtClean="0">
                  <a:latin typeface="+mj-lt"/>
                </a:rPr>
                <a:t>Table B</a:t>
              </a:r>
              <a:endParaRPr lang="en-US" b="1" dirty="0">
                <a:latin typeface="+mj-lt"/>
              </a:endParaRPr>
            </a:p>
          </p:txBody>
        </p:sp>
        <p:grpSp>
          <p:nvGrpSpPr>
            <p:cNvPr id="4" name="Group 68"/>
            <p:cNvGrpSpPr/>
            <p:nvPr/>
          </p:nvGrpSpPr>
          <p:grpSpPr>
            <a:xfrm>
              <a:off x="7389685" y="3343275"/>
              <a:ext cx="1517904" cy="304800"/>
              <a:chOff x="6705600" y="3962400"/>
              <a:chExt cx="1905000" cy="762000"/>
            </a:xfrm>
          </p:grpSpPr>
          <p:sp>
            <p:nvSpPr>
              <p:cNvPr id="23" name="Rectangle 22"/>
              <p:cNvSpPr/>
              <p:nvPr/>
            </p:nvSpPr>
            <p:spPr>
              <a:xfrm>
                <a:off x="6705600" y="3962400"/>
                <a:ext cx="1905000"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p:cNvCxnSpPr/>
              <p:nvPr/>
            </p:nvCxnSpPr>
            <p:spPr>
              <a:xfrm rot="5400000">
                <a:off x="6705600" y="3962400"/>
                <a:ext cx="228600" cy="2286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3" idx="1"/>
              </p:cNvCxnSpPr>
              <p:nvPr/>
            </p:nvCxnSpPr>
            <p:spPr>
              <a:xfrm rot="5400000">
                <a:off x="6705600" y="3962400"/>
                <a:ext cx="381000" cy="381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6705600" y="3962400"/>
                <a:ext cx="533400" cy="5334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705600" y="3962400"/>
                <a:ext cx="685800" cy="6858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67818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69342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70866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72390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73914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75438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76962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78486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8001000" y="4114800"/>
                <a:ext cx="609600" cy="6096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8153400" y="4267200"/>
                <a:ext cx="457200" cy="4572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8305800" y="4419600"/>
                <a:ext cx="304800" cy="3048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8458200" y="4572000"/>
                <a:ext cx="152400" cy="1524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7467600" y="2895600"/>
              <a:ext cx="12954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second query</a:t>
              </a:r>
              <a:endParaRPr lang="en-US" sz="1400" dirty="0">
                <a:latin typeface="+mj-lt"/>
              </a:endParaRPr>
            </a:p>
          </p:txBody>
        </p:sp>
        <p:sp>
          <p:nvSpPr>
            <p:cNvPr id="198" name="Rectangle 197"/>
            <p:cNvSpPr/>
            <p:nvPr/>
          </p:nvSpPr>
          <p:spPr>
            <a:xfrm>
              <a:off x="6479724" y="4038600"/>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198"/>
            <p:cNvGrpSpPr/>
            <p:nvPr/>
          </p:nvGrpSpPr>
          <p:grpSpPr>
            <a:xfrm>
              <a:off x="6479724" y="4191000"/>
              <a:ext cx="1517904" cy="304800"/>
              <a:chOff x="6705600" y="3962400"/>
              <a:chExt cx="1905000" cy="762000"/>
            </a:xfrm>
          </p:grpSpPr>
          <p:sp>
            <p:nvSpPr>
              <p:cNvPr id="200" name="Rectangle 199"/>
              <p:cNvSpPr/>
              <p:nvPr/>
            </p:nvSpPr>
            <p:spPr>
              <a:xfrm>
                <a:off x="6705600" y="3962400"/>
                <a:ext cx="1905000" cy="76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1" name="Straight Connector 200"/>
              <p:cNvCxnSpPr/>
              <p:nvPr/>
            </p:nvCxnSpPr>
            <p:spPr>
              <a:xfrm rot="5400000">
                <a:off x="6705600" y="3962400"/>
                <a:ext cx="228600" cy="2286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200" idx="1"/>
              </p:cNvCxnSpPr>
              <p:nvPr/>
            </p:nvCxnSpPr>
            <p:spPr>
              <a:xfrm rot="5400000">
                <a:off x="6705600" y="3962400"/>
                <a:ext cx="381000" cy="381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rot="5400000">
                <a:off x="6705600" y="3962400"/>
                <a:ext cx="533400" cy="5334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rot="5400000">
                <a:off x="6705600" y="3962400"/>
                <a:ext cx="685800" cy="6858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rot="5400000">
                <a:off x="67818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rot="5400000">
                <a:off x="69342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5400000">
                <a:off x="70866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rot="5400000">
                <a:off x="72390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5400000">
                <a:off x="73914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5400000">
                <a:off x="75438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5400000">
                <a:off x="76962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7848600" y="3962400"/>
                <a:ext cx="762000" cy="7620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8001000" y="4114800"/>
                <a:ext cx="609600" cy="6096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5400000">
                <a:off x="8153400" y="4267200"/>
                <a:ext cx="457200" cy="4572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8305800" y="4419600"/>
                <a:ext cx="304800" cy="3048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5400000">
                <a:off x="8458200" y="4572000"/>
                <a:ext cx="152400" cy="152400"/>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19" name="Curved Connector 218"/>
            <p:cNvCxnSpPr/>
            <p:nvPr/>
          </p:nvCxnSpPr>
          <p:spPr>
            <a:xfrm rot="10800000" flipH="1" flipV="1">
              <a:off x="5867401" y="3228975"/>
              <a:ext cx="745674" cy="881390"/>
            </a:xfrm>
            <a:prstGeom prst="curvedConnector3">
              <a:avLst>
                <a:gd name="adj1" fmla="val -30657"/>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p:nvPr/>
          </p:nvCxnSpPr>
          <p:spPr>
            <a:xfrm rot="10800000" flipV="1">
              <a:off x="7941126" y="3505200"/>
              <a:ext cx="745674" cy="881390"/>
            </a:xfrm>
            <a:prstGeom prst="curvedConnector3">
              <a:avLst>
                <a:gd name="adj1" fmla="val -30657"/>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6134100" y="4572000"/>
              <a:ext cx="2209800" cy="307777"/>
            </a:xfrm>
            <a:prstGeom prst="rect">
              <a:avLst/>
            </a:prstGeom>
            <a:solidFill>
              <a:schemeClr val="bg1"/>
            </a:solidFill>
            <a:effectLst>
              <a:softEdge rad="127000"/>
            </a:effectLst>
          </p:spPr>
          <p:txBody>
            <a:bodyPr wrap="square" rtlCol="0">
              <a:spAutoFit/>
            </a:bodyPr>
            <a:lstStyle/>
            <a:p>
              <a:pPr algn="ctr"/>
              <a:r>
                <a:rPr lang="en-US" sz="1400" b="1" dirty="0" smtClean="0">
                  <a:latin typeface="+mj-lt"/>
                </a:rPr>
                <a:t>Table A minus Table B</a:t>
              </a:r>
              <a:endParaRPr lang="en-US" sz="1400" b="1" dirty="0">
                <a:latin typeface="+mj-lt"/>
              </a:endParaRPr>
            </a:p>
          </p:txBody>
        </p:sp>
      </p:grpSp>
      <p:sp>
        <p:nvSpPr>
          <p:cNvPr id="61" name="Slide Number Placeholder 60"/>
          <p:cNvSpPr>
            <a:spLocks noGrp="1"/>
          </p:cNvSpPr>
          <p:nvPr>
            <p:ph type="sldNum" sz="quarter" idx="11"/>
          </p:nvPr>
        </p:nvSpPr>
        <p:spPr/>
        <p:txBody>
          <a:bodyPr/>
          <a:lstStyle/>
          <a:p>
            <a:pPr>
              <a:defRPr/>
            </a:pPr>
            <a:fld id="{5BA1DFFF-3F85-458B-986A-7762775E0CEF}" type="slidenum">
              <a:rPr lang="en-US" smtClean="0"/>
              <a:pPr>
                <a:defRPr/>
              </a:pPr>
              <a:t>59</a:t>
            </a:fld>
            <a:endParaRPr lang="en-US"/>
          </a:p>
        </p:txBody>
      </p:sp>
      <p:sp>
        <p:nvSpPr>
          <p:cNvPr id="62" name="Footer Placeholder 6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MapReduce?</a:t>
            </a:r>
            <a:endParaRPr lang="en-US" dirty="0"/>
          </a:p>
        </p:txBody>
      </p:sp>
      <p:sp>
        <p:nvSpPr>
          <p:cNvPr id="6" name="Rounded Rectangle 5"/>
          <p:cNvSpPr/>
          <p:nvPr/>
        </p:nvSpPr>
        <p:spPr>
          <a:xfrm>
            <a:off x="762000" y="1066800"/>
            <a:ext cx="7543800" cy="2743200"/>
          </a:xfrm>
          <a:prstGeom prst="roundRect">
            <a:avLst/>
          </a:prstGeom>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sz="2000" dirty="0" smtClean="0"/>
              <a:t>“In Pioneer days, </a:t>
            </a:r>
          </a:p>
          <a:p>
            <a:pPr algn="ctr"/>
            <a:r>
              <a:rPr lang="en-US" sz="2000" dirty="0" smtClean="0"/>
              <a:t>they used oxen for heavy pulling.</a:t>
            </a:r>
          </a:p>
          <a:p>
            <a:pPr algn="ctr"/>
            <a:r>
              <a:rPr lang="en-US" sz="2000" dirty="0" smtClean="0"/>
              <a:t>When one ox couldn’t budge a log, they didn’t try to grow a larger ox…</a:t>
            </a:r>
          </a:p>
          <a:p>
            <a:pPr algn="ctr"/>
            <a:endParaRPr lang="en-US" sz="2000" dirty="0" smtClean="0"/>
          </a:p>
          <a:p>
            <a:pPr algn="ctr"/>
            <a:r>
              <a:rPr lang="en-US" sz="2000" dirty="0" smtClean="0"/>
              <a:t>We shouldn’t be trying to grow bigger computers, </a:t>
            </a:r>
          </a:p>
          <a:p>
            <a:pPr algn="ctr"/>
            <a:r>
              <a:rPr lang="en-US" sz="2000" dirty="0" smtClean="0"/>
              <a:t>but to add more systems of computers.”</a:t>
            </a:r>
          </a:p>
          <a:p>
            <a:pPr algn="ctr"/>
            <a:r>
              <a:rPr lang="en-US" sz="2000" dirty="0" smtClean="0"/>
              <a:t>                                                                               Grace Hopper</a:t>
            </a:r>
          </a:p>
          <a:p>
            <a:pPr algn="ctr"/>
            <a:endParaRPr lang="en-US" dirty="0" smtClean="0"/>
          </a:p>
          <a:p>
            <a:pPr algn="ctr"/>
            <a:endParaRPr lang="en-US" dirty="0"/>
          </a:p>
        </p:txBody>
      </p:sp>
      <p:sp>
        <p:nvSpPr>
          <p:cNvPr id="7" name="TextBox 6"/>
          <p:cNvSpPr txBox="1"/>
          <p:nvPr/>
        </p:nvSpPr>
        <p:spPr>
          <a:xfrm>
            <a:off x="762000" y="3962400"/>
            <a:ext cx="8077200" cy="1877437"/>
          </a:xfrm>
          <a:prstGeom prst="rect">
            <a:avLst/>
          </a:prstGeom>
          <a:noFill/>
        </p:spPr>
        <p:txBody>
          <a:bodyPr wrap="square" rtlCol="0">
            <a:spAutoFit/>
          </a:bodyPr>
          <a:lstStyle/>
          <a:p>
            <a:r>
              <a:rPr lang="en-US" sz="2400" dirty="0" smtClean="0">
                <a:latin typeface="Calibri" pitchFamily="34" charset="0"/>
              </a:rPr>
              <a:t>The MapReduce paradigm helps you </a:t>
            </a:r>
            <a:r>
              <a:rPr lang="en-US" sz="2400" dirty="0" smtClean="0">
                <a:solidFill>
                  <a:srgbClr val="FF0000"/>
                </a:solidFill>
                <a:latin typeface="Calibri" pitchFamily="34" charset="0"/>
              </a:rPr>
              <a:t>add</a:t>
            </a:r>
            <a:r>
              <a:rPr lang="en-US" sz="2400" dirty="0" smtClean="0">
                <a:latin typeface="Calibri" pitchFamily="34" charset="0"/>
              </a:rPr>
              <a:t> more oxen</a:t>
            </a:r>
          </a:p>
          <a:p>
            <a:r>
              <a:rPr lang="en-US" sz="2400" dirty="0" smtClean="0">
                <a:latin typeface="Calibri" pitchFamily="34" charset="0"/>
              </a:rPr>
              <a:t> </a:t>
            </a:r>
          </a:p>
          <a:p>
            <a:r>
              <a:rPr lang="en-US" sz="2400" dirty="0" smtClean="0">
                <a:latin typeface="Calibri" pitchFamily="34" charset="0"/>
              </a:rPr>
              <a:t>By definition, big data is too large to handle by conventional means. Sooner or later, you just can’t scale up anymore</a:t>
            </a:r>
          </a:p>
          <a:p>
            <a:pPr>
              <a:buFont typeface="Arial" pitchFamily="34" charset="0"/>
              <a:buChar char="•"/>
            </a:pPr>
            <a:endParaRPr lang="en-US" sz="2000" dirty="0"/>
          </a:p>
        </p:txBody>
      </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6</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Set Operations – </a:t>
            </a:r>
            <a:r>
              <a:rPr lang="en-US" dirty="0" smtClean="0">
                <a:latin typeface="Courier New" pitchFamily="49" charset="0"/>
                <a:cs typeface="Courier New" pitchFamily="49" charset="0"/>
              </a:rPr>
              <a:t>UNION</a:t>
            </a:r>
            <a:endParaRPr lang="en-US" dirty="0">
              <a:latin typeface="Courier New" pitchFamily="49" charset="0"/>
              <a:cs typeface="Courier New" pitchFamily="49" charset="0"/>
            </a:endParaRPr>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UNION</a:t>
            </a:r>
            <a:r>
              <a:rPr lang="en-US" dirty="0" smtClean="0"/>
              <a:t>:</a:t>
            </a:r>
          </a:p>
          <a:p>
            <a:r>
              <a:rPr lang="en-US" dirty="0" smtClean="0"/>
              <a:t>Combines rows from</a:t>
            </a:r>
            <a:br>
              <a:rPr lang="en-US" dirty="0" smtClean="0"/>
            </a:br>
            <a:r>
              <a:rPr lang="en-US" dirty="0" smtClean="0"/>
              <a:t>the first query with rows</a:t>
            </a:r>
            <a:br>
              <a:rPr lang="en-US" dirty="0" smtClean="0"/>
            </a:br>
            <a:r>
              <a:rPr lang="en-US" dirty="0" smtClean="0"/>
              <a:t>from the second query</a:t>
            </a:r>
          </a:p>
          <a:p>
            <a:r>
              <a:rPr lang="en-US" dirty="0" smtClean="0"/>
              <a:t>Removes duplicates or</a:t>
            </a:r>
            <a:br>
              <a:rPr lang="en-US" dirty="0" smtClean="0"/>
            </a:br>
            <a:r>
              <a:rPr lang="en-US" dirty="0" smtClean="0"/>
              <a:t>repeating rows</a:t>
            </a:r>
            <a:endParaRPr lang="en-US" dirty="0"/>
          </a:p>
        </p:txBody>
      </p:sp>
      <p:grpSp>
        <p:nvGrpSpPr>
          <p:cNvPr id="2" name="Group 8"/>
          <p:cNvGrpSpPr/>
          <p:nvPr/>
        </p:nvGrpSpPr>
        <p:grpSpPr>
          <a:xfrm>
            <a:off x="3730752" y="1371600"/>
            <a:ext cx="5257800" cy="4870679"/>
            <a:chOff x="457200" y="1752595"/>
            <a:chExt cx="7315200" cy="63793493"/>
          </a:xfrm>
        </p:grpSpPr>
        <p:sp>
          <p:nvSpPr>
            <p:cNvPr id="10" name="Rectangle 9"/>
            <p:cNvSpPr/>
            <p:nvPr/>
          </p:nvSpPr>
          <p:spPr>
            <a:xfrm>
              <a:off x="457200" y="1752595"/>
              <a:ext cx="7315200" cy="62875637"/>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1" name="TextBox 10"/>
            <p:cNvSpPr txBox="1"/>
            <p:nvPr/>
          </p:nvSpPr>
          <p:spPr>
            <a:xfrm>
              <a:off x="510424" y="1854873"/>
              <a:ext cx="7185777" cy="63691215"/>
            </a:xfrm>
            <a:prstGeom prst="rect">
              <a:avLst/>
            </a:prstGeom>
            <a:noFill/>
          </p:spPr>
          <p:txBody>
            <a:bodyPr wrap="square" rtlCol="0">
              <a:spAutoFit/>
            </a:bodyPr>
            <a:lstStyle/>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‘2008-05-17’</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  </a:t>
              </a:r>
              <a:r>
                <a:rPr lang="en-US" sz="2000" b="1" dirty="0" smtClean="0">
                  <a:latin typeface="Courier New" pitchFamily="49" charset="0"/>
                  <a:cs typeface="Courier New" pitchFamily="49" charset="0"/>
                </a:rPr>
                <a:t>UNION</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‘2008-01-21’</a:t>
              </a:r>
            </a:p>
          </p:txBody>
        </p:sp>
      </p:grpSp>
      <p:grpSp>
        <p:nvGrpSpPr>
          <p:cNvPr id="3" name="Group 97"/>
          <p:cNvGrpSpPr/>
          <p:nvPr/>
        </p:nvGrpSpPr>
        <p:grpSpPr>
          <a:xfrm>
            <a:off x="-116775" y="3429000"/>
            <a:ext cx="3774375" cy="2593777"/>
            <a:chOff x="-116775" y="3429000"/>
            <a:chExt cx="3774375" cy="2593777"/>
          </a:xfrm>
        </p:grpSpPr>
        <p:grpSp>
          <p:nvGrpSpPr>
            <p:cNvPr id="4" name="Group 89"/>
            <p:cNvGrpSpPr/>
            <p:nvPr/>
          </p:nvGrpSpPr>
          <p:grpSpPr>
            <a:xfrm>
              <a:off x="-116775" y="3429000"/>
              <a:ext cx="3774375" cy="2593777"/>
              <a:chOff x="-116775" y="3429000"/>
              <a:chExt cx="3774375" cy="2593777"/>
            </a:xfrm>
          </p:grpSpPr>
          <p:sp>
            <p:nvSpPr>
              <p:cNvPr id="13" name="Rounded Rectangle 12"/>
              <p:cNvSpPr/>
              <p:nvPr/>
            </p:nvSpPr>
            <p:spPr>
              <a:xfrm>
                <a:off x="76200" y="3429000"/>
                <a:ext cx="3581400" cy="2590800"/>
              </a:xfrm>
              <a:prstGeom prst="roundRect">
                <a:avLst>
                  <a:gd name="adj" fmla="val 2874"/>
                </a:avLst>
              </a:prstGeom>
              <a:solidFill>
                <a:schemeClr val="bg1"/>
              </a:soli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25187" y="3581400"/>
                <a:ext cx="15212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1120" y="3581400"/>
                <a:ext cx="889411" cy="369332"/>
              </a:xfrm>
              <a:prstGeom prst="rect">
                <a:avLst/>
              </a:prstGeom>
              <a:noFill/>
            </p:spPr>
            <p:txBody>
              <a:bodyPr wrap="none" rtlCol="0">
                <a:spAutoFit/>
              </a:bodyPr>
              <a:lstStyle/>
              <a:p>
                <a:r>
                  <a:rPr lang="en-US" b="1" dirty="0" smtClean="0">
                    <a:latin typeface="+mj-lt"/>
                  </a:rPr>
                  <a:t>Table A</a:t>
                </a:r>
                <a:endParaRPr lang="en-US" b="1" dirty="0">
                  <a:latin typeface="+mj-lt"/>
                </a:endParaRPr>
              </a:p>
            </p:txBody>
          </p:sp>
          <p:sp>
            <p:nvSpPr>
              <p:cNvPr id="16" name="Rectangle 15"/>
              <p:cNvSpPr/>
              <p:nvPr/>
            </p:nvSpPr>
            <p:spPr>
              <a:xfrm>
                <a:off x="125187" y="3962400"/>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95275" y="3962400"/>
                <a:ext cx="11811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first query</a:t>
                </a:r>
                <a:endParaRPr lang="en-US" sz="1400" dirty="0">
                  <a:latin typeface="+mj-lt"/>
                </a:endParaRPr>
              </a:p>
            </p:txBody>
          </p:sp>
          <p:sp>
            <p:nvSpPr>
              <p:cNvPr id="18" name="Rectangle 17"/>
              <p:cNvSpPr/>
              <p:nvPr/>
            </p:nvSpPr>
            <p:spPr>
              <a:xfrm>
                <a:off x="1950910" y="3581400"/>
                <a:ext cx="1517904"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2265157" y="3584448"/>
                <a:ext cx="889411" cy="369332"/>
              </a:xfrm>
              <a:prstGeom prst="rect">
                <a:avLst/>
              </a:prstGeom>
              <a:noFill/>
            </p:spPr>
            <p:txBody>
              <a:bodyPr wrap="none" rtlCol="0">
                <a:spAutoFit/>
              </a:bodyPr>
              <a:lstStyle/>
              <a:p>
                <a:r>
                  <a:rPr lang="en-US" b="1" dirty="0" smtClean="0">
                    <a:latin typeface="+mj-lt"/>
                  </a:rPr>
                  <a:t>Table B</a:t>
                </a:r>
                <a:endParaRPr lang="en-US" b="1" dirty="0">
                  <a:latin typeface="+mj-lt"/>
                </a:endParaRPr>
              </a:p>
            </p:txBody>
          </p:sp>
          <p:grpSp>
            <p:nvGrpSpPr>
              <p:cNvPr id="5" name="Group 68"/>
              <p:cNvGrpSpPr/>
              <p:nvPr/>
            </p:nvGrpSpPr>
            <p:grpSpPr>
              <a:xfrm>
                <a:off x="1950910" y="4486275"/>
                <a:ext cx="1517904" cy="304800"/>
                <a:chOff x="6705600" y="3962400"/>
                <a:chExt cx="1905000" cy="762000"/>
              </a:xfrm>
              <a:noFill/>
            </p:grpSpPr>
            <p:sp>
              <p:nvSpPr>
                <p:cNvPr id="44" name="Rectangle 43"/>
                <p:cNvSpPr/>
                <p:nvPr/>
              </p:nvSpPr>
              <p:spPr>
                <a:xfrm>
                  <a:off x="6705600" y="3962400"/>
                  <a:ext cx="1905000" cy="762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p:cNvCxnSpPr/>
                <p:nvPr/>
              </p:nvCxnSpPr>
              <p:spPr>
                <a:xfrm rot="5400000">
                  <a:off x="6705600" y="3962400"/>
                  <a:ext cx="228600" cy="228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44" idx="1"/>
                </p:cNvCxnSpPr>
                <p:nvPr/>
              </p:nvCxnSpPr>
              <p:spPr>
                <a:xfrm rot="5400000">
                  <a:off x="6705600" y="3962400"/>
                  <a:ext cx="381000" cy="381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6705600" y="3962400"/>
                  <a:ext cx="533400" cy="533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6705600" y="3962400"/>
                  <a:ext cx="685800" cy="685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6781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6934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7086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72390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73914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7543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7696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7848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8001000" y="4114800"/>
                  <a:ext cx="609600" cy="609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8153400" y="4267200"/>
                  <a:ext cx="457200" cy="4572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8305800" y="4419600"/>
                  <a:ext cx="304800" cy="304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8458200" y="4572000"/>
                  <a:ext cx="152400" cy="152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12"/>
              <p:cNvSpPr txBox="1"/>
              <p:nvPr/>
            </p:nvSpPr>
            <p:spPr>
              <a:xfrm>
                <a:off x="2028825" y="4038600"/>
                <a:ext cx="12954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second query</a:t>
                </a:r>
                <a:endParaRPr lang="en-US" sz="1400" dirty="0">
                  <a:latin typeface="+mj-lt"/>
                </a:endParaRPr>
              </a:p>
            </p:txBody>
          </p:sp>
          <p:sp>
            <p:nvSpPr>
              <p:cNvPr id="26" name="TextBox 25"/>
              <p:cNvSpPr txBox="1"/>
              <p:nvPr/>
            </p:nvSpPr>
            <p:spPr>
              <a:xfrm>
                <a:off x="0" y="5715000"/>
                <a:ext cx="3581400" cy="307777"/>
              </a:xfrm>
              <a:prstGeom prst="rect">
                <a:avLst/>
              </a:prstGeom>
              <a:solidFill>
                <a:schemeClr val="bg1"/>
              </a:solidFill>
              <a:effectLst>
                <a:softEdge rad="127000"/>
              </a:effectLst>
            </p:spPr>
            <p:txBody>
              <a:bodyPr wrap="square" rtlCol="0">
                <a:spAutoFit/>
              </a:bodyPr>
              <a:lstStyle/>
              <a:p>
                <a:pPr algn="ctr"/>
                <a:r>
                  <a:rPr lang="en-US" sz="1400" b="1" dirty="0" smtClean="0">
                    <a:latin typeface="+mj-lt"/>
                  </a:rPr>
                  <a:t>Table A plus Table B minus duplicates</a:t>
                </a:r>
                <a:endParaRPr lang="en-US" sz="1400" b="1" dirty="0">
                  <a:latin typeface="+mj-lt"/>
                </a:endParaRPr>
              </a:p>
            </p:txBody>
          </p:sp>
          <p:grpSp>
            <p:nvGrpSpPr>
              <p:cNvPr id="6" name="Group 82"/>
              <p:cNvGrpSpPr/>
              <p:nvPr/>
            </p:nvGrpSpPr>
            <p:grpSpPr>
              <a:xfrm>
                <a:off x="1066800" y="5181600"/>
                <a:ext cx="1524000" cy="536377"/>
                <a:chOff x="1066800" y="5181600"/>
                <a:chExt cx="1524000" cy="536377"/>
              </a:xfrm>
            </p:grpSpPr>
            <p:grpSp>
              <p:nvGrpSpPr>
                <p:cNvPr id="9" name="Group 78"/>
                <p:cNvGrpSpPr/>
                <p:nvPr/>
              </p:nvGrpSpPr>
              <p:grpSpPr>
                <a:xfrm>
                  <a:off x="1069524" y="5181600"/>
                  <a:ext cx="1521276" cy="536377"/>
                  <a:chOff x="1169536" y="5483423"/>
                  <a:chExt cx="1521276" cy="536377"/>
                </a:xfrm>
              </p:grpSpPr>
              <p:sp>
                <p:nvSpPr>
                  <p:cNvPr id="22" name="Rectangle 21"/>
                  <p:cNvSpPr/>
                  <p:nvPr/>
                </p:nvSpPr>
                <p:spPr>
                  <a:xfrm>
                    <a:off x="1169536" y="5483423"/>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68"/>
                  <p:cNvGrpSpPr/>
                  <p:nvPr/>
                </p:nvGrpSpPr>
                <p:grpSpPr>
                  <a:xfrm>
                    <a:off x="1171222" y="5486400"/>
                    <a:ext cx="1517904" cy="533400"/>
                    <a:chOff x="6705600" y="3962400"/>
                    <a:chExt cx="1905000" cy="762000"/>
                  </a:xfrm>
                  <a:noFill/>
                </p:grpSpPr>
                <p:sp>
                  <p:nvSpPr>
                    <p:cNvPr id="62" name="Rectangle 61"/>
                    <p:cNvSpPr/>
                    <p:nvPr/>
                  </p:nvSpPr>
                  <p:spPr>
                    <a:xfrm>
                      <a:off x="6705600" y="3962400"/>
                      <a:ext cx="1905000" cy="762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Connector 62"/>
                    <p:cNvCxnSpPr/>
                    <p:nvPr/>
                  </p:nvCxnSpPr>
                  <p:spPr>
                    <a:xfrm rot="5400000">
                      <a:off x="6705600" y="3962400"/>
                      <a:ext cx="228600" cy="228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62" idx="1"/>
                    </p:cNvCxnSpPr>
                    <p:nvPr/>
                  </p:nvCxnSpPr>
                  <p:spPr>
                    <a:xfrm rot="5400000">
                      <a:off x="6705600" y="3962400"/>
                      <a:ext cx="381000" cy="381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6705600" y="3962400"/>
                      <a:ext cx="533400" cy="533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6705600" y="3962400"/>
                      <a:ext cx="685800" cy="685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6781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6934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7086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72390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73914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7543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7696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848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8001000" y="4114800"/>
                      <a:ext cx="609600" cy="609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8153400" y="4267200"/>
                      <a:ext cx="457200" cy="4572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8305800" y="4419600"/>
                      <a:ext cx="304800" cy="304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8458200" y="4572000"/>
                      <a:ext cx="152400" cy="152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81" name="Rectangle 80"/>
                <p:cNvSpPr/>
                <p:nvPr/>
              </p:nvSpPr>
              <p:spPr>
                <a:xfrm>
                  <a:off x="1066800" y="5334000"/>
                  <a:ext cx="1517904" cy="45719"/>
                </a:xfrm>
                <a:prstGeom prst="rect">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1066800" y="5516881"/>
                  <a:ext cx="1517904" cy="45719"/>
                </a:xfrm>
                <a:prstGeom prst="rect">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TextBox 83"/>
              <p:cNvSpPr txBox="1"/>
              <p:nvPr/>
            </p:nvSpPr>
            <p:spPr>
              <a:xfrm>
                <a:off x="-116775" y="5178623"/>
                <a:ext cx="1181100" cy="307777"/>
              </a:xfrm>
              <a:prstGeom prst="rect">
                <a:avLst/>
              </a:prstGeom>
              <a:noFill/>
              <a:effectLst>
                <a:softEdge rad="127000"/>
              </a:effectLst>
            </p:spPr>
            <p:txBody>
              <a:bodyPr wrap="square" rtlCol="0">
                <a:spAutoFit/>
              </a:bodyPr>
              <a:lstStyle/>
              <a:p>
                <a:pPr algn="ctr"/>
                <a:r>
                  <a:rPr lang="en-US" sz="1400" dirty="0" smtClean="0">
                    <a:latin typeface="+mj-lt"/>
                  </a:rPr>
                  <a:t>Duplicate</a:t>
                </a:r>
                <a:endParaRPr lang="en-US" sz="1400" dirty="0">
                  <a:latin typeface="+mj-lt"/>
                </a:endParaRPr>
              </a:p>
            </p:txBody>
          </p:sp>
          <p:cxnSp>
            <p:nvCxnSpPr>
              <p:cNvPr id="87" name="Straight Arrow Connector 86"/>
              <p:cNvCxnSpPr/>
              <p:nvPr/>
            </p:nvCxnSpPr>
            <p:spPr>
              <a:xfrm flipV="1">
                <a:off x="838200" y="5344387"/>
                <a:ext cx="266700" cy="14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hape 88"/>
              <p:cNvCxnSpPr>
                <a:stCxn id="84" idx="2"/>
                <a:endCxn id="82" idx="1"/>
              </p:cNvCxnSpPr>
              <p:nvPr/>
            </p:nvCxnSpPr>
            <p:spPr>
              <a:xfrm rot="16200000" flipH="1">
                <a:off x="743617" y="5216557"/>
                <a:ext cx="53341" cy="593025"/>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1" name="Elbow Connector 90"/>
            <p:cNvCxnSpPr>
              <a:stCxn id="44" idx="2"/>
              <a:endCxn id="62" idx="0"/>
            </p:cNvCxnSpPr>
            <p:nvPr/>
          </p:nvCxnSpPr>
          <p:spPr>
            <a:xfrm rot="5400000">
              <a:off x="2073261" y="4547976"/>
              <a:ext cx="393502" cy="879700"/>
            </a:xfrm>
            <a:prstGeom prst="bent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17" idx="2"/>
              <a:endCxn id="22" idx="0"/>
            </p:cNvCxnSpPr>
            <p:nvPr/>
          </p:nvCxnSpPr>
          <p:spPr>
            <a:xfrm rot="16200000" flipH="1">
              <a:off x="1010003" y="4361441"/>
              <a:ext cx="695980" cy="944337"/>
            </a:xfrm>
            <a:prstGeom prst="bent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3" name="Slide Number Placeholder 82"/>
          <p:cNvSpPr>
            <a:spLocks noGrp="1"/>
          </p:cNvSpPr>
          <p:nvPr>
            <p:ph type="sldNum" sz="quarter" idx="11"/>
          </p:nvPr>
        </p:nvSpPr>
        <p:spPr/>
        <p:txBody>
          <a:bodyPr/>
          <a:lstStyle/>
          <a:p>
            <a:pPr>
              <a:defRPr/>
            </a:pPr>
            <a:fld id="{5BA1DFFF-3F85-458B-986A-7762775E0CEF}" type="slidenum">
              <a:rPr lang="en-US" smtClean="0"/>
              <a:pPr>
                <a:defRPr/>
              </a:pPr>
              <a:t>60</a:t>
            </a:fld>
            <a:endParaRPr lang="en-US"/>
          </a:p>
        </p:txBody>
      </p:sp>
      <p:sp>
        <p:nvSpPr>
          <p:cNvPr id="85" name="Footer Placeholder 84"/>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Set Operations – </a:t>
            </a:r>
            <a:r>
              <a:rPr lang="en-US" dirty="0" smtClean="0">
                <a:latin typeface="Courier New" pitchFamily="49" charset="0"/>
                <a:cs typeface="Courier New" pitchFamily="49" charset="0"/>
              </a:rPr>
              <a:t>UNION ALL</a:t>
            </a:r>
            <a:endParaRPr lang="en-US" dirty="0">
              <a:latin typeface="Courier New" pitchFamily="49" charset="0"/>
              <a:cs typeface="Courier New" pitchFamily="49" charset="0"/>
            </a:endParaRPr>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UNION ALL</a:t>
            </a:r>
            <a:r>
              <a:rPr lang="en-US" dirty="0" smtClean="0"/>
              <a:t>:</a:t>
            </a:r>
          </a:p>
          <a:p>
            <a:r>
              <a:rPr lang="en-US" dirty="0" smtClean="0"/>
              <a:t>Combines rows from</a:t>
            </a:r>
            <a:br>
              <a:rPr lang="en-US" dirty="0" smtClean="0"/>
            </a:br>
            <a:r>
              <a:rPr lang="en-US" dirty="0" smtClean="0"/>
              <a:t>the first query with rows</a:t>
            </a:r>
            <a:br>
              <a:rPr lang="en-US" dirty="0" smtClean="0"/>
            </a:br>
            <a:r>
              <a:rPr lang="en-US" dirty="0" smtClean="0"/>
              <a:t>from the second query</a:t>
            </a:r>
          </a:p>
          <a:p>
            <a:r>
              <a:rPr lang="en-US" dirty="0" smtClean="0"/>
              <a:t>Does not remove</a:t>
            </a:r>
            <a:br>
              <a:rPr lang="en-US" dirty="0" smtClean="0"/>
            </a:br>
            <a:r>
              <a:rPr lang="en-US" dirty="0" smtClean="0"/>
              <a:t>duplicates rows</a:t>
            </a:r>
            <a:endParaRPr lang="en-US" dirty="0"/>
          </a:p>
        </p:txBody>
      </p:sp>
      <p:grpSp>
        <p:nvGrpSpPr>
          <p:cNvPr id="2" name="Group 8"/>
          <p:cNvGrpSpPr/>
          <p:nvPr/>
        </p:nvGrpSpPr>
        <p:grpSpPr>
          <a:xfrm>
            <a:off x="3730752" y="1371600"/>
            <a:ext cx="5257800" cy="4870679"/>
            <a:chOff x="457200" y="1752595"/>
            <a:chExt cx="7315200" cy="63793493"/>
          </a:xfrm>
        </p:grpSpPr>
        <p:sp>
          <p:nvSpPr>
            <p:cNvPr id="10" name="Rectangle 9"/>
            <p:cNvSpPr/>
            <p:nvPr/>
          </p:nvSpPr>
          <p:spPr>
            <a:xfrm>
              <a:off x="457200" y="1752595"/>
              <a:ext cx="7315200" cy="62875637"/>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1" name="TextBox 10"/>
            <p:cNvSpPr txBox="1"/>
            <p:nvPr/>
          </p:nvSpPr>
          <p:spPr>
            <a:xfrm>
              <a:off x="510424" y="1854873"/>
              <a:ext cx="7185777" cy="63691215"/>
            </a:xfrm>
            <a:prstGeom prst="rect">
              <a:avLst/>
            </a:prstGeom>
            <a:noFill/>
          </p:spPr>
          <p:txBody>
            <a:bodyPr wrap="square" rtlCol="0">
              <a:spAutoFit/>
            </a:bodyPr>
            <a:lstStyle/>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‘2008-05-17’</a:t>
              </a:r>
            </a:p>
            <a:p>
              <a:endParaRPr lang="en-US" dirty="0" smtClean="0">
                <a:latin typeface="Courier New" pitchFamily="49" charset="0"/>
                <a:cs typeface="Courier New" pitchFamily="49" charset="0"/>
              </a:endParaRPr>
            </a:p>
            <a:p>
              <a:r>
                <a:rPr lang="en-US" sz="2000" b="1" dirty="0" smtClean="0">
                  <a:latin typeface="Courier New" pitchFamily="49" charset="0"/>
                  <a:cs typeface="Courier New" pitchFamily="49" charset="0"/>
                </a:rPr>
                <a:t>  UNION ALL</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SELECT </a:t>
              </a:r>
              <a:r>
                <a:rPr lang="en-US" dirty="0" err="1" smtClean="0">
                  <a:latin typeface="Courier New" pitchFamily="49" charset="0"/>
                  <a:cs typeface="Courier New" pitchFamily="49" charset="0"/>
                </a:rPr>
                <a:t>t.transid</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c.custname</a:t>
              </a:r>
            </a:p>
            <a:p>
              <a:r>
                <a:rPr lang="en-US" dirty="0" smtClean="0">
                  <a:latin typeface="Courier New" pitchFamily="49" charset="0"/>
                  <a:cs typeface="Courier New" pitchFamily="49" charset="0"/>
                </a:rPr>
                <a:t>FROM   facts.transaction t</a:t>
              </a:r>
            </a:p>
            <a:p>
              <a:r>
                <a:rPr lang="en-US" dirty="0" smtClean="0">
                  <a:latin typeface="Courier New" pitchFamily="49" charset="0"/>
                  <a:cs typeface="Courier New" pitchFamily="49" charset="0"/>
                </a:rPr>
                <a:t>  JOIN dimensions.customer c</a:t>
              </a:r>
            </a:p>
            <a:p>
              <a:r>
                <a:rPr lang="en-US" dirty="0" smtClean="0">
                  <a:latin typeface="Courier New" pitchFamily="49" charset="0"/>
                  <a:cs typeface="Courier New" pitchFamily="49" charset="0"/>
                </a:rPr>
                <a:t>    ON c.customerid = t.customerid</a:t>
              </a:r>
            </a:p>
            <a:p>
              <a:r>
                <a:rPr lang="en-US" dirty="0" smtClean="0">
                  <a:latin typeface="Courier New" pitchFamily="49" charset="0"/>
                  <a:cs typeface="Courier New" pitchFamily="49" charset="0"/>
                </a:rPr>
                <a:t>WHERE  t.transdate BETWEEN </a:t>
              </a:r>
            </a:p>
            <a:p>
              <a:r>
                <a:rPr lang="en-US" dirty="0" smtClean="0">
                  <a:latin typeface="Courier New" pitchFamily="49" charset="0"/>
                  <a:cs typeface="Courier New" pitchFamily="49" charset="0"/>
                </a:rPr>
                <a:t>       ‘2008-01-01’ AND ‘2008-01-21’</a:t>
              </a:r>
            </a:p>
          </p:txBody>
        </p:sp>
      </p:grpSp>
      <p:grpSp>
        <p:nvGrpSpPr>
          <p:cNvPr id="3" name="Group 66"/>
          <p:cNvGrpSpPr/>
          <p:nvPr/>
        </p:nvGrpSpPr>
        <p:grpSpPr>
          <a:xfrm>
            <a:off x="76200" y="3429000"/>
            <a:ext cx="3581400" cy="2593777"/>
            <a:chOff x="76200" y="3429000"/>
            <a:chExt cx="3581400" cy="2593777"/>
          </a:xfrm>
        </p:grpSpPr>
        <p:grpSp>
          <p:nvGrpSpPr>
            <p:cNvPr id="4" name="Group 59"/>
            <p:cNvGrpSpPr/>
            <p:nvPr/>
          </p:nvGrpSpPr>
          <p:grpSpPr>
            <a:xfrm>
              <a:off x="76200" y="3429000"/>
              <a:ext cx="3581400" cy="2593777"/>
              <a:chOff x="76200" y="3429000"/>
              <a:chExt cx="3581400" cy="2593777"/>
            </a:xfrm>
          </p:grpSpPr>
          <p:sp>
            <p:nvSpPr>
              <p:cNvPr id="13" name="Rounded Rectangle 12"/>
              <p:cNvSpPr/>
              <p:nvPr/>
            </p:nvSpPr>
            <p:spPr>
              <a:xfrm>
                <a:off x="76200" y="3429000"/>
                <a:ext cx="3581400" cy="2590800"/>
              </a:xfrm>
              <a:prstGeom prst="roundRect">
                <a:avLst>
                  <a:gd name="adj" fmla="val 2874"/>
                </a:avLst>
              </a:prstGeom>
              <a:solidFill>
                <a:schemeClr val="bg1"/>
              </a:solidFill>
              <a:ln w="12700">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25187" y="3581400"/>
                <a:ext cx="15212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1120" y="3581400"/>
                <a:ext cx="889411" cy="369332"/>
              </a:xfrm>
              <a:prstGeom prst="rect">
                <a:avLst/>
              </a:prstGeom>
              <a:noFill/>
            </p:spPr>
            <p:txBody>
              <a:bodyPr wrap="none" rtlCol="0">
                <a:spAutoFit/>
              </a:bodyPr>
              <a:lstStyle/>
              <a:p>
                <a:r>
                  <a:rPr lang="en-US" b="1" dirty="0" smtClean="0">
                    <a:latin typeface="+mj-lt"/>
                  </a:rPr>
                  <a:t>Table A</a:t>
                </a:r>
                <a:endParaRPr lang="en-US" b="1" dirty="0">
                  <a:latin typeface="+mj-lt"/>
                </a:endParaRPr>
              </a:p>
            </p:txBody>
          </p:sp>
          <p:sp>
            <p:nvSpPr>
              <p:cNvPr id="16" name="Rectangle 15"/>
              <p:cNvSpPr/>
              <p:nvPr/>
            </p:nvSpPr>
            <p:spPr>
              <a:xfrm>
                <a:off x="125187" y="3962400"/>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95275" y="3962400"/>
                <a:ext cx="11811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first query</a:t>
                </a:r>
                <a:endParaRPr lang="en-US" sz="1400" dirty="0">
                  <a:latin typeface="+mj-lt"/>
                </a:endParaRPr>
              </a:p>
            </p:txBody>
          </p:sp>
          <p:sp>
            <p:nvSpPr>
              <p:cNvPr id="18" name="Rectangle 17"/>
              <p:cNvSpPr/>
              <p:nvPr/>
            </p:nvSpPr>
            <p:spPr>
              <a:xfrm>
                <a:off x="1950910" y="3581400"/>
                <a:ext cx="1517904"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2265157" y="3584448"/>
                <a:ext cx="889411" cy="369332"/>
              </a:xfrm>
              <a:prstGeom prst="rect">
                <a:avLst/>
              </a:prstGeom>
              <a:noFill/>
            </p:spPr>
            <p:txBody>
              <a:bodyPr wrap="none" rtlCol="0">
                <a:spAutoFit/>
              </a:bodyPr>
              <a:lstStyle/>
              <a:p>
                <a:r>
                  <a:rPr lang="en-US" b="1" dirty="0" smtClean="0">
                    <a:latin typeface="+mj-lt"/>
                  </a:rPr>
                  <a:t>Table B</a:t>
                </a:r>
                <a:endParaRPr lang="en-US" b="1" dirty="0">
                  <a:latin typeface="+mj-lt"/>
                </a:endParaRPr>
              </a:p>
            </p:txBody>
          </p:sp>
          <p:grpSp>
            <p:nvGrpSpPr>
              <p:cNvPr id="5" name="Group 68"/>
              <p:cNvGrpSpPr/>
              <p:nvPr/>
            </p:nvGrpSpPr>
            <p:grpSpPr>
              <a:xfrm>
                <a:off x="1950910" y="4486275"/>
                <a:ext cx="1517904" cy="304800"/>
                <a:chOff x="6705600" y="3962400"/>
                <a:chExt cx="1905000" cy="762000"/>
              </a:xfrm>
              <a:noFill/>
            </p:grpSpPr>
            <p:sp>
              <p:nvSpPr>
                <p:cNvPr id="43" name="Rectangle 42"/>
                <p:cNvSpPr/>
                <p:nvPr/>
              </p:nvSpPr>
              <p:spPr>
                <a:xfrm>
                  <a:off x="6705600" y="3962400"/>
                  <a:ext cx="1905000" cy="762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p:cNvCxnSpPr/>
                <p:nvPr/>
              </p:nvCxnSpPr>
              <p:spPr>
                <a:xfrm rot="5400000">
                  <a:off x="6705600" y="3962400"/>
                  <a:ext cx="228600" cy="228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43" idx="1"/>
                </p:cNvCxnSpPr>
                <p:nvPr/>
              </p:nvCxnSpPr>
              <p:spPr>
                <a:xfrm rot="5400000">
                  <a:off x="6705600" y="3962400"/>
                  <a:ext cx="381000" cy="381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6705600" y="3962400"/>
                  <a:ext cx="533400" cy="533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6705600" y="3962400"/>
                  <a:ext cx="685800" cy="685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6781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6934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7086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72390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73914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7543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7696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7848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8001000" y="4114800"/>
                  <a:ext cx="609600" cy="609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8153400" y="4267200"/>
                  <a:ext cx="457200" cy="4572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8305800" y="4419600"/>
                  <a:ext cx="304800" cy="304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8458200" y="4572000"/>
                  <a:ext cx="152400" cy="152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TextBox 12"/>
              <p:cNvSpPr txBox="1"/>
              <p:nvPr/>
            </p:nvSpPr>
            <p:spPr>
              <a:xfrm>
                <a:off x="2028825" y="4038600"/>
                <a:ext cx="1295400" cy="523220"/>
              </a:xfrm>
              <a:prstGeom prst="rect">
                <a:avLst/>
              </a:prstGeom>
              <a:solidFill>
                <a:schemeClr val="bg1"/>
              </a:solidFill>
              <a:effectLst>
                <a:softEdge rad="127000"/>
              </a:effectLst>
            </p:spPr>
            <p:txBody>
              <a:bodyPr wrap="square" rtlCol="0">
                <a:spAutoFit/>
              </a:bodyPr>
              <a:lstStyle/>
              <a:p>
                <a:pPr algn="ctr"/>
                <a:r>
                  <a:rPr lang="en-US" sz="1400" dirty="0" smtClean="0">
                    <a:latin typeface="+mj-lt"/>
                  </a:rPr>
                  <a:t>Results of second query</a:t>
                </a:r>
                <a:endParaRPr lang="en-US" sz="1400" dirty="0">
                  <a:latin typeface="+mj-lt"/>
                </a:endParaRPr>
              </a:p>
            </p:txBody>
          </p:sp>
          <p:sp>
            <p:nvSpPr>
              <p:cNvPr id="22" name="TextBox 21"/>
              <p:cNvSpPr txBox="1"/>
              <p:nvPr/>
            </p:nvSpPr>
            <p:spPr>
              <a:xfrm>
                <a:off x="695325" y="5715000"/>
                <a:ext cx="2209800" cy="307777"/>
              </a:xfrm>
              <a:prstGeom prst="rect">
                <a:avLst/>
              </a:prstGeom>
              <a:solidFill>
                <a:schemeClr val="bg1"/>
              </a:solidFill>
              <a:effectLst>
                <a:softEdge rad="127000"/>
              </a:effectLst>
            </p:spPr>
            <p:txBody>
              <a:bodyPr wrap="square" rtlCol="0">
                <a:spAutoFit/>
              </a:bodyPr>
              <a:lstStyle/>
              <a:p>
                <a:pPr algn="ctr"/>
                <a:r>
                  <a:rPr lang="en-US" sz="1400" b="1" dirty="0" smtClean="0">
                    <a:latin typeface="+mj-lt"/>
                  </a:rPr>
                  <a:t>Table A plus Table B</a:t>
                </a:r>
                <a:endParaRPr lang="en-US" sz="1400" b="1" dirty="0">
                  <a:latin typeface="+mj-lt"/>
                </a:endParaRPr>
              </a:p>
            </p:txBody>
          </p:sp>
          <p:grpSp>
            <p:nvGrpSpPr>
              <p:cNvPr id="6" name="Group 78"/>
              <p:cNvGrpSpPr/>
              <p:nvPr/>
            </p:nvGrpSpPr>
            <p:grpSpPr>
              <a:xfrm>
                <a:off x="1069524" y="5181600"/>
                <a:ext cx="1521276" cy="536377"/>
                <a:chOff x="1169536" y="5483423"/>
                <a:chExt cx="1521276" cy="536377"/>
              </a:xfrm>
            </p:grpSpPr>
            <p:sp>
              <p:nvSpPr>
                <p:cNvPr id="24" name="Rectangle 21"/>
                <p:cNvSpPr/>
                <p:nvPr/>
              </p:nvSpPr>
              <p:spPr>
                <a:xfrm>
                  <a:off x="1169536" y="5483423"/>
                  <a:ext cx="1521276" cy="533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68"/>
                <p:cNvGrpSpPr/>
                <p:nvPr/>
              </p:nvGrpSpPr>
              <p:grpSpPr>
                <a:xfrm>
                  <a:off x="1171222" y="5486400"/>
                  <a:ext cx="1517904" cy="533400"/>
                  <a:chOff x="6705600" y="3962400"/>
                  <a:chExt cx="1905000" cy="762000"/>
                </a:xfrm>
                <a:noFill/>
              </p:grpSpPr>
              <p:sp>
                <p:nvSpPr>
                  <p:cNvPr id="26" name="Rectangle 25"/>
                  <p:cNvSpPr/>
                  <p:nvPr/>
                </p:nvSpPr>
                <p:spPr>
                  <a:xfrm>
                    <a:off x="6705600" y="3962400"/>
                    <a:ext cx="1905000" cy="762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rot="5400000">
                    <a:off x="6705600" y="3962400"/>
                    <a:ext cx="228600" cy="228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6" idx="1"/>
                  </p:cNvCxnSpPr>
                  <p:nvPr/>
                </p:nvCxnSpPr>
                <p:spPr>
                  <a:xfrm rot="5400000">
                    <a:off x="6705600" y="3962400"/>
                    <a:ext cx="381000" cy="381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6705600" y="3962400"/>
                    <a:ext cx="533400" cy="533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6705600" y="3962400"/>
                    <a:ext cx="685800" cy="685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6781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934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7086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72390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73914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75438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76962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7848600" y="3962400"/>
                    <a:ext cx="762000" cy="7620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8001000" y="4114800"/>
                    <a:ext cx="609600" cy="6096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8153400" y="4267200"/>
                    <a:ext cx="457200" cy="4572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8305800" y="4419600"/>
                    <a:ext cx="304800" cy="3048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8458200" y="4572000"/>
                    <a:ext cx="152400" cy="152400"/>
                  </a:xfrm>
                  <a:prstGeom prst="line">
                    <a:avLst/>
                  </a:prstGeom>
                  <a:grpFill/>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62" name="Elbow Connector 61"/>
            <p:cNvCxnSpPr>
              <a:stCxn id="17" idx="2"/>
              <a:endCxn id="26" idx="0"/>
            </p:cNvCxnSpPr>
            <p:nvPr/>
          </p:nvCxnSpPr>
          <p:spPr>
            <a:xfrm rot="16200000" flipH="1">
              <a:off x="1008515" y="4362929"/>
              <a:ext cx="698957" cy="944337"/>
            </a:xfrm>
            <a:prstGeom prst="bent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43" idx="2"/>
              <a:endCxn id="26" idx="0"/>
            </p:cNvCxnSpPr>
            <p:nvPr/>
          </p:nvCxnSpPr>
          <p:spPr>
            <a:xfrm rot="5400000">
              <a:off x="2073261" y="4547976"/>
              <a:ext cx="393502" cy="879700"/>
            </a:xfrm>
            <a:prstGeom prst="bent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Slide Number Placeholder 62"/>
          <p:cNvSpPr>
            <a:spLocks noGrp="1"/>
          </p:cNvSpPr>
          <p:nvPr>
            <p:ph type="sldNum" sz="quarter" idx="11"/>
          </p:nvPr>
        </p:nvSpPr>
        <p:spPr/>
        <p:txBody>
          <a:bodyPr/>
          <a:lstStyle/>
          <a:p>
            <a:pPr>
              <a:defRPr/>
            </a:pPr>
            <a:fld id="{5BA1DFFF-3F85-458B-986A-7762775E0CEF}" type="slidenum">
              <a:rPr lang="en-US" smtClean="0"/>
              <a:pPr>
                <a:defRPr/>
              </a:pPr>
              <a:t>61</a:t>
            </a:fld>
            <a:endParaRPr lang="en-US"/>
          </a:p>
        </p:txBody>
      </p:sp>
      <p:sp>
        <p:nvSpPr>
          <p:cNvPr id="65" name="Footer Placeholder 64"/>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914400"/>
            <a:ext cx="4343400" cy="4953001"/>
          </a:xfrm>
        </p:spPr>
        <p:txBody>
          <a:bodyPr/>
          <a:lstStyle/>
          <a:p>
            <a:pPr marL="231775" lvl="1" indent="-231775">
              <a:buClr>
                <a:srgbClr val="92D050"/>
              </a:buClr>
              <a:buSzPct val="120000"/>
              <a:buFont typeface="Arial" charset="0"/>
              <a:buChar char="•"/>
            </a:pPr>
            <a:r>
              <a:rPr lang="en-US" sz="3200" dirty="0" smtClean="0">
                <a:latin typeface="Andale Mono"/>
              </a:rPr>
              <a:t>Types of Join</a:t>
            </a:r>
          </a:p>
          <a:p>
            <a:pPr marL="692150" lvl="2" indent="-231775">
              <a:buClr>
                <a:srgbClr val="92D050"/>
              </a:buClr>
              <a:buSzPct val="120000"/>
              <a:buFont typeface="Arial" charset="0"/>
              <a:buChar char="•"/>
            </a:pPr>
            <a:r>
              <a:rPr lang="en-US" sz="2800" dirty="0" smtClean="0">
                <a:latin typeface="Andale Mono"/>
              </a:rPr>
              <a:t>Inner</a:t>
            </a:r>
          </a:p>
          <a:p>
            <a:pPr marL="692150" lvl="2" indent="-231775">
              <a:buClr>
                <a:srgbClr val="92D050"/>
              </a:buClr>
              <a:buSzPct val="120000"/>
              <a:buFont typeface="Arial" charset="0"/>
              <a:buChar char="•"/>
            </a:pPr>
            <a:r>
              <a:rPr lang="en-US" sz="2800" dirty="0" smtClean="0">
                <a:latin typeface="Andale Mono"/>
              </a:rPr>
              <a:t>Left outer</a:t>
            </a:r>
          </a:p>
          <a:p>
            <a:pPr marL="692150" lvl="2" indent="-231775">
              <a:buClr>
                <a:srgbClr val="92D050"/>
              </a:buClr>
              <a:buSzPct val="120000"/>
              <a:buFont typeface="Arial" charset="0"/>
              <a:buChar char="•"/>
            </a:pPr>
            <a:r>
              <a:rPr lang="en-US" sz="2800" dirty="0" smtClean="0">
                <a:latin typeface="Andale Mono"/>
              </a:rPr>
              <a:t>Right  outer</a:t>
            </a:r>
          </a:p>
          <a:p>
            <a:pPr marL="692150" lvl="2" indent="-231775">
              <a:buClr>
                <a:srgbClr val="92D050"/>
              </a:buClr>
              <a:buSzPct val="120000"/>
              <a:buFont typeface="Arial" charset="0"/>
              <a:buChar char="•"/>
            </a:pPr>
            <a:r>
              <a:rPr lang="en-US" sz="2800" dirty="0" smtClean="0">
                <a:latin typeface="Andale Mono"/>
              </a:rPr>
              <a:t>Full outer</a:t>
            </a:r>
          </a:p>
          <a:p>
            <a:pPr marL="692150" lvl="2" indent="-231775">
              <a:buClr>
                <a:srgbClr val="92D050"/>
              </a:buClr>
              <a:buSzPct val="120000"/>
              <a:buFont typeface="Arial" charset="0"/>
              <a:buChar char="•"/>
            </a:pPr>
            <a:r>
              <a:rPr lang="en-US" sz="2800" dirty="0" smtClean="0">
                <a:latin typeface="Andale Mono"/>
              </a:rPr>
              <a:t>Cross</a:t>
            </a:r>
            <a:endParaRPr lang="en-US" sz="2800" dirty="0" smtClean="0"/>
          </a:p>
          <a:p>
            <a:pPr lvl="1">
              <a:buNone/>
            </a:pPr>
            <a:endParaRPr lang="en-US" sz="1600" dirty="0"/>
          </a:p>
        </p:txBody>
      </p:sp>
      <p:sp>
        <p:nvSpPr>
          <p:cNvPr id="4" name="Title 3"/>
          <p:cNvSpPr>
            <a:spLocks noGrp="1"/>
          </p:cNvSpPr>
          <p:nvPr>
            <p:ph type="title"/>
          </p:nvPr>
        </p:nvSpPr>
        <p:spPr/>
        <p:txBody>
          <a:bodyPr/>
          <a:lstStyle/>
          <a:p>
            <a:r>
              <a:rPr lang="en-US" dirty="0" smtClean="0"/>
              <a:t>SET Operations</a:t>
            </a:r>
            <a:endParaRPr lang="en-US" dirty="0"/>
          </a:p>
        </p:txBody>
      </p:sp>
      <p:grpSp>
        <p:nvGrpSpPr>
          <p:cNvPr id="2" name="Group 60"/>
          <p:cNvGrpSpPr/>
          <p:nvPr/>
        </p:nvGrpSpPr>
        <p:grpSpPr>
          <a:xfrm>
            <a:off x="3352800" y="1447800"/>
            <a:ext cx="5334000" cy="3200400"/>
            <a:chOff x="609600" y="931431"/>
            <a:chExt cx="7772400" cy="5071338"/>
          </a:xfrm>
        </p:grpSpPr>
        <p:grpSp>
          <p:nvGrpSpPr>
            <p:cNvPr id="5" name="Group 5"/>
            <p:cNvGrpSpPr/>
            <p:nvPr/>
          </p:nvGrpSpPr>
          <p:grpSpPr>
            <a:xfrm>
              <a:off x="609600" y="931431"/>
              <a:ext cx="2125569" cy="2268969"/>
              <a:chOff x="609600" y="931431"/>
              <a:chExt cx="2125569" cy="2268969"/>
            </a:xfrm>
          </p:grpSpPr>
          <p:grpSp>
            <p:nvGrpSpPr>
              <p:cNvPr id="6" name="Group 10"/>
              <p:cNvGrpSpPr/>
              <p:nvPr/>
            </p:nvGrpSpPr>
            <p:grpSpPr>
              <a:xfrm>
                <a:off x="609600" y="931431"/>
                <a:ext cx="2125569" cy="2268969"/>
                <a:chOff x="609600" y="1524000"/>
                <a:chExt cx="2125569" cy="2268969"/>
              </a:xfrm>
            </p:grpSpPr>
            <p:sp>
              <p:nvSpPr>
                <p:cNvPr id="106" name="Round Same Side Corner Rectangle 12"/>
                <p:cNvSpPr/>
                <p:nvPr/>
              </p:nvSpPr>
              <p:spPr>
                <a:xfrm>
                  <a:off x="609600" y="1524000"/>
                  <a:ext cx="2125569" cy="1586692"/>
                </a:xfrm>
                <a:prstGeom prst="round2SameRect">
                  <a:avLst>
                    <a:gd name="adj1" fmla="val 8000"/>
                    <a:gd name="adj2" fmla="val 0"/>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7" name="Group 8"/>
                <p:cNvGrpSpPr/>
                <p:nvPr/>
              </p:nvGrpSpPr>
              <p:grpSpPr>
                <a:xfrm>
                  <a:off x="609600" y="3110692"/>
                  <a:ext cx="2125569" cy="682277"/>
                  <a:chOff x="936254" y="1592345"/>
                  <a:chExt cx="2125569" cy="682277"/>
                </a:xfrm>
              </p:grpSpPr>
              <p:sp>
                <p:nvSpPr>
                  <p:cNvPr id="108" name="Rectangle 14"/>
                  <p:cNvSpPr/>
                  <p:nvPr/>
                </p:nvSpPr>
                <p:spPr>
                  <a:xfrm>
                    <a:off x="936254" y="1592345"/>
                    <a:ext cx="2125569" cy="682277"/>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09" name="Rectangle 15"/>
                  <p:cNvSpPr/>
                  <p:nvPr/>
                </p:nvSpPr>
                <p:spPr>
                  <a:xfrm>
                    <a:off x="936254" y="1592345"/>
                    <a:ext cx="2111746" cy="682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0" rIns="20320" bIns="0" numCol="1" spcCol="1270" anchor="ctr" anchorCtr="0">
                    <a:noAutofit/>
                  </a:bodyPr>
                  <a:lstStyle/>
                  <a:p>
                    <a:pPr lvl="0" algn="ctr" defTabSz="711200">
                      <a:lnSpc>
                        <a:spcPct val="90000"/>
                      </a:lnSpc>
                      <a:spcBef>
                        <a:spcPct val="0"/>
                      </a:spcBef>
                      <a:spcAft>
                        <a:spcPct val="35000"/>
                      </a:spcAft>
                    </a:pPr>
                    <a:r>
                      <a:rPr lang="en-US" sz="1400" kern="1200" dirty="0" smtClean="0"/>
                      <a:t>Inner Join</a:t>
                    </a:r>
                    <a:endParaRPr lang="en-US" sz="1400" kern="1200" dirty="0"/>
                  </a:p>
                </p:txBody>
              </p:sp>
            </p:grpSp>
          </p:grpSp>
          <p:grpSp>
            <p:nvGrpSpPr>
              <p:cNvPr id="8" name="Group 45"/>
              <p:cNvGrpSpPr/>
              <p:nvPr/>
            </p:nvGrpSpPr>
            <p:grpSpPr>
              <a:xfrm>
                <a:off x="796084" y="1143000"/>
                <a:ext cx="1752600" cy="1143000"/>
                <a:chOff x="1905000" y="1066800"/>
                <a:chExt cx="1752600" cy="1143000"/>
              </a:xfrm>
            </p:grpSpPr>
            <p:sp>
              <p:nvSpPr>
                <p:cNvPr id="102" name="Oval 8"/>
                <p:cNvSpPr/>
                <p:nvPr/>
              </p:nvSpPr>
              <p:spPr>
                <a:xfrm>
                  <a:off x="2531852" y="1184696"/>
                  <a:ext cx="508956" cy="923544"/>
                </a:xfrm>
                <a:prstGeom prst="ellipse">
                  <a:avLst/>
                </a:prstGeom>
                <a:solidFill>
                  <a:srgbClr val="1C71A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3"/>
                <p:cNvGrpSpPr/>
                <p:nvPr/>
              </p:nvGrpSpPr>
              <p:grpSpPr>
                <a:xfrm>
                  <a:off x="1905000" y="1066800"/>
                  <a:ext cx="1752600" cy="1143000"/>
                  <a:chOff x="1905000" y="1066800"/>
                  <a:chExt cx="1752600" cy="1143000"/>
                </a:xfrm>
              </p:grpSpPr>
              <p:sp>
                <p:nvSpPr>
                  <p:cNvPr id="104" name="Oval 10"/>
                  <p:cNvSpPr/>
                  <p:nvPr/>
                </p:nvSpPr>
                <p:spPr>
                  <a:xfrm>
                    <a:off x="1905000" y="1066800"/>
                    <a:ext cx="1143000"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1"/>
                  <p:cNvSpPr/>
                  <p:nvPr/>
                </p:nvSpPr>
                <p:spPr>
                  <a:xfrm>
                    <a:off x="2514600" y="1066800"/>
                    <a:ext cx="1143000"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0" name="Group 16"/>
            <p:cNvGrpSpPr/>
            <p:nvPr/>
          </p:nvGrpSpPr>
          <p:grpSpPr>
            <a:xfrm>
              <a:off x="3429000" y="931431"/>
              <a:ext cx="2125569" cy="2268969"/>
              <a:chOff x="3429000" y="931431"/>
              <a:chExt cx="2125569" cy="2268969"/>
            </a:xfrm>
          </p:grpSpPr>
          <p:grpSp>
            <p:nvGrpSpPr>
              <p:cNvPr id="11" name="Group 17"/>
              <p:cNvGrpSpPr/>
              <p:nvPr/>
            </p:nvGrpSpPr>
            <p:grpSpPr>
              <a:xfrm>
                <a:off x="3429000" y="931431"/>
                <a:ext cx="2125569" cy="2268969"/>
                <a:chOff x="609600" y="1524000"/>
                <a:chExt cx="2125569" cy="2268969"/>
              </a:xfrm>
            </p:grpSpPr>
            <p:sp>
              <p:nvSpPr>
                <p:cNvPr id="96" name="Round Same Side Corner Rectangle 16"/>
                <p:cNvSpPr/>
                <p:nvPr/>
              </p:nvSpPr>
              <p:spPr>
                <a:xfrm>
                  <a:off x="609600" y="1524000"/>
                  <a:ext cx="2125569" cy="1586692"/>
                </a:xfrm>
                <a:prstGeom prst="round2SameRect">
                  <a:avLst>
                    <a:gd name="adj1" fmla="val 8000"/>
                    <a:gd name="adj2" fmla="val 0"/>
                  </a:avLst>
                </a:prstGeom>
                <a:ln>
                  <a:solidFill>
                    <a:schemeClr val="accent4">
                      <a:lumMod val="75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2" name="Group 8"/>
                <p:cNvGrpSpPr/>
                <p:nvPr/>
              </p:nvGrpSpPr>
              <p:grpSpPr>
                <a:xfrm>
                  <a:off x="609600" y="3110692"/>
                  <a:ext cx="2125569" cy="682277"/>
                  <a:chOff x="936254" y="1592345"/>
                  <a:chExt cx="2125569" cy="682277"/>
                </a:xfrm>
              </p:grpSpPr>
              <p:sp>
                <p:nvSpPr>
                  <p:cNvPr id="98" name="Rectangle 18"/>
                  <p:cNvSpPr/>
                  <p:nvPr/>
                </p:nvSpPr>
                <p:spPr>
                  <a:xfrm>
                    <a:off x="936254" y="1592345"/>
                    <a:ext cx="2125569" cy="682277"/>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99" name="Rectangle 24"/>
                  <p:cNvSpPr/>
                  <p:nvPr/>
                </p:nvSpPr>
                <p:spPr>
                  <a:xfrm>
                    <a:off x="936254" y="1592345"/>
                    <a:ext cx="2111746" cy="682277"/>
                  </a:xfrm>
                  <a:prstGeom prst="rect">
                    <a:avLst/>
                  </a:prstGeom>
                  <a:solidFill>
                    <a:schemeClr val="accent4">
                      <a:lumMod val="75000"/>
                    </a:schemeClr>
                  </a:solidFill>
                  <a:ln>
                    <a:solidFill>
                      <a:schemeClr val="accent4">
                        <a:lumMod val="7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60960" tIns="0" rIns="20320" bIns="0" numCol="1" spcCol="1270" anchor="ctr" anchorCtr="0">
                    <a:noAutofit/>
                  </a:bodyPr>
                  <a:lstStyle/>
                  <a:p>
                    <a:pPr lvl="0" algn="ctr" defTabSz="711200">
                      <a:lnSpc>
                        <a:spcPct val="90000"/>
                      </a:lnSpc>
                      <a:spcBef>
                        <a:spcPct val="0"/>
                      </a:spcBef>
                      <a:spcAft>
                        <a:spcPct val="35000"/>
                      </a:spcAft>
                    </a:pPr>
                    <a:r>
                      <a:rPr lang="en-US" sz="1400" kern="1200" dirty="0" smtClean="0"/>
                      <a:t>Left Outer Join</a:t>
                    </a:r>
                    <a:endParaRPr lang="en-US" sz="1400" kern="1200" dirty="0"/>
                  </a:p>
                </p:txBody>
              </p:sp>
            </p:grpSp>
          </p:grpSp>
          <p:grpSp>
            <p:nvGrpSpPr>
              <p:cNvPr id="13" name="Group 43"/>
              <p:cNvGrpSpPr/>
              <p:nvPr/>
            </p:nvGrpSpPr>
            <p:grpSpPr>
              <a:xfrm>
                <a:off x="3615484" y="1143000"/>
                <a:ext cx="1752600" cy="1143000"/>
                <a:chOff x="1905000" y="1066800"/>
                <a:chExt cx="1752600" cy="1143000"/>
              </a:xfrm>
            </p:grpSpPr>
            <p:sp>
              <p:nvSpPr>
                <p:cNvPr id="94" name="Oval 93"/>
                <p:cNvSpPr/>
                <p:nvPr/>
              </p:nvSpPr>
              <p:spPr>
                <a:xfrm>
                  <a:off x="1905000" y="10668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a:off x="2514600" y="1066800"/>
                  <a:ext cx="1143000"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 name="Group 25"/>
            <p:cNvGrpSpPr/>
            <p:nvPr/>
          </p:nvGrpSpPr>
          <p:grpSpPr>
            <a:xfrm>
              <a:off x="6248400" y="931431"/>
              <a:ext cx="2125569" cy="2268969"/>
              <a:chOff x="6248400" y="931431"/>
              <a:chExt cx="2125569" cy="2268969"/>
            </a:xfrm>
          </p:grpSpPr>
          <p:grpSp>
            <p:nvGrpSpPr>
              <p:cNvPr id="15" name="Group 20"/>
              <p:cNvGrpSpPr/>
              <p:nvPr/>
            </p:nvGrpSpPr>
            <p:grpSpPr>
              <a:xfrm>
                <a:off x="6248400" y="931431"/>
                <a:ext cx="2125569" cy="2268969"/>
                <a:chOff x="609600" y="1524000"/>
                <a:chExt cx="2125569" cy="2268969"/>
              </a:xfrm>
            </p:grpSpPr>
            <p:sp>
              <p:nvSpPr>
                <p:cNvPr id="88" name="Round Same Side Corner Rectangle 87"/>
                <p:cNvSpPr/>
                <p:nvPr/>
              </p:nvSpPr>
              <p:spPr>
                <a:xfrm>
                  <a:off x="609600" y="1524000"/>
                  <a:ext cx="2125569" cy="1586692"/>
                </a:xfrm>
                <a:prstGeom prst="round2SameRect">
                  <a:avLst>
                    <a:gd name="adj1" fmla="val 8000"/>
                    <a:gd name="adj2" fmla="val 0"/>
                  </a:avLst>
                </a:prstGeom>
                <a:ln>
                  <a:solidFill>
                    <a:schemeClr val="accent3">
                      <a:lumMod val="75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6" name="Group 8"/>
                <p:cNvGrpSpPr/>
                <p:nvPr/>
              </p:nvGrpSpPr>
              <p:grpSpPr>
                <a:xfrm>
                  <a:off x="609600" y="3110692"/>
                  <a:ext cx="2125569" cy="682277"/>
                  <a:chOff x="936254" y="1592345"/>
                  <a:chExt cx="2125569" cy="682277"/>
                </a:xfrm>
              </p:grpSpPr>
              <p:sp>
                <p:nvSpPr>
                  <p:cNvPr id="90" name="Rectangle 23"/>
                  <p:cNvSpPr/>
                  <p:nvPr/>
                </p:nvSpPr>
                <p:spPr>
                  <a:xfrm>
                    <a:off x="936254" y="1592345"/>
                    <a:ext cx="2125569" cy="682277"/>
                  </a:xfrm>
                  <a:prstGeom prst="rect">
                    <a:avLst/>
                  </a:prstGeom>
                  <a:solidFill>
                    <a:schemeClr val="accent3">
                      <a:lumMod val="75000"/>
                    </a:schemeClr>
                  </a:solidFill>
                  <a:ln>
                    <a:solidFill>
                      <a:schemeClr val="accent3">
                        <a:lumMod val="75000"/>
                      </a:schemeClr>
                    </a:solid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91" name="Rectangle 90"/>
                  <p:cNvSpPr/>
                  <p:nvPr/>
                </p:nvSpPr>
                <p:spPr>
                  <a:xfrm>
                    <a:off x="936254" y="1592345"/>
                    <a:ext cx="2111746" cy="682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0" rIns="20320" bIns="0" numCol="1" spcCol="1270" anchor="ctr" anchorCtr="0">
                    <a:noAutofit/>
                  </a:bodyPr>
                  <a:lstStyle/>
                  <a:p>
                    <a:pPr lvl="0" algn="ctr" defTabSz="711200">
                      <a:lnSpc>
                        <a:spcPct val="90000"/>
                      </a:lnSpc>
                      <a:spcBef>
                        <a:spcPct val="0"/>
                      </a:spcBef>
                      <a:spcAft>
                        <a:spcPct val="35000"/>
                      </a:spcAft>
                    </a:pPr>
                    <a:r>
                      <a:rPr lang="en-US" sz="1400" kern="1200" dirty="0" smtClean="0"/>
                      <a:t>Right Outer Join</a:t>
                    </a:r>
                    <a:endParaRPr lang="en-US" sz="1400" kern="1200" dirty="0"/>
                  </a:p>
                </p:txBody>
              </p:sp>
            </p:grpSp>
          </p:grpSp>
          <p:grpSp>
            <p:nvGrpSpPr>
              <p:cNvPr id="17" name="Group 43"/>
              <p:cNvGrpSpPr/>
              <p:nvPr/>
            </p:nvGrpSpPr>
            <p:grpSpPr>
              <a:xfrm flipH="1">
                <a:off x="6434884" y="1143000"/>
                <a:ext cx="1752600" cy="1143000"/>
                <a:chOff x="1905000" y="1066800"/>
                <a:chExt cx="1752600" cy="1143000"/>
              </a:xfrm>
            </p:grpSpPr>
            <p:sp>
              <p:nvSpPr>
                <p:cNvPr id="86" name="Oval 85"/>
                <p:cNvSpPr/>
                <p:nvPr/>
              </p:nvSpPr>
              <p:spPr>
                <a:xfrm>
                  <a:off x="1905000" y="10668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a:off x="2514600" y="1066800"/>
                  <a:ext cx="1143000" cy="11430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34"/>
            <p:cNvGrpSpPr/>
            <p:nvPr/>
          </p:nvGrpSpPr>
          <p:grpSpPr>
            <a:xfrm>
              <a:off x="1981200" y="3733800"/>
              <a:ext cx="2125569" cy="2268969"/>
              <a:chOff x="1981200" y="3733800"/>
              <a:chExt cx="2125569" cy="2268969"/>
            </a:xfrm>
          </p:grpSpPr>
          <p:grpSp>
            <p:nvGrpSpPr>
              <p:cNvPr id="19" name="Group 25"/>
              <p:cNvGrpSpPr/>
              <p:nvPr/>
            </p:nvGrpSpPr>
            <p:grpSpPr>
              <a:xfrm>
                <a:off x="1981200" y="3733800"/>
                <a:ext cx="2125569" cy="2268969"/>
                <a:chOff x="609600" y="1524000"/>
                <a:chExt cx="2125569" cy="2268969"/>
              </a:xfrm>
            </p:grpSpPr>
            <p:sp>
              <p:nvSpPr>
                <p:cNvPr id="80" name="Round Same Side Corner Rectangle 79"/>
                <p:cNvSpPr/>
                <p:nvPr/>
              </p:nvSpPr>
              <p:spPr>
                <a:xfrm>
                  <a:off x="609600" y="1524000"/>
                  <a:ext cx="2125569" cy="1586692"/>
                </a:xfrm>
                <a:prstGeom prst="round2SameRect">
                  <a:avLst>
                    <a:gd name="adj1" fmla="val 8000"/>
                    <a:gd name="adj2" fmla="val 0"/>
                  </a:avLst>
                </a:prstGeom>
                <a:ln>
                  <a:solidFill>
                    <a:schemeClr val="accent1">
                      <a:lumMod val="75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0" name="Group 8"/>
                <p:cNvGrpSpPr/>
                <p:nvPr/>
              </p:nvGrpSpPr>
              <p:grpSpPr>
                <a:xfrm>
                  <a:off x="609600" y="3110692"/>
                  <a:ext cx="2125569" cy="682277"/>
                  <a:chOff x="936254" y="1592345"/>
                  <a:chExt cx="2125569" cy="682277"/>
                </a:xfrm>
              </p:grpSpPr>
              <p:sp>
                <p:nvSpPr>
                  <p:cNvPr id="82" name="Rectangle 81"/>
                  <p:cNvSpPr/>
                  <p:nvPr/>
                </p:nvSpPr>
                <p:spPr>
                  <a:xfrm>
                    <a:off x="936254" y="1592345"/>
                    <a:ext cx="2125569" cy="682277"/>
                  </a:xfrm>
                  <a:prstGeom prst="rect">
                    <a:avLst/>
                  </a:prstGeom>
                  <a:solidFill>
                    <a:schemeClr val="tx2">
                      <a:lumMod val="75000"/>
                    </a:schemeClr>
                  </a:solidFill>
                  <a:ln>
                    <a:solidFill>
                      <a:schemeClr val="accent1">
                        <a:lumMod val="75000"/>
                      </a:schemeClr>
                    </a:solid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83" name="Rectangle 82"/>
                  <p:cNvSpPr/>
                  <p:nvPr/>
                </p:nvSpPr>
                <p:spPr>
                  <a:xfrm>
                    <a:off x="936254" y="1592345"/>
                    <a:ext cx="2111746" cy="682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0" rIns="20320" bIns="0" numCol="1" spcCol="1270" anchor="ctr" anchorCtr="0">
                    <a:noAutofit/>
                  </a:bodyPr>
                  <a:lstStyle/>
                  <a:p>
                    <a:pPr lvl="0" algn="ctr" defTabSz="711200">
                      <a:lnSpc>
                        <a:spcPct val="90000"/>
                      </a:lnSpc>
                      <a:spcBef>
                        <a:spcPct val="0"/>
                      </a:spcBef>
                      <a:spcAft>
                        <a:spcPct val="35000"/>
                      </a:spcAft>
                    </a:pPr>
                    <a:r>
                      <a:rPr lang="en-US" sz="1400" kern="1200" dirty="0" smtClean="0"/>
                      <a:t>Full Outer Join</a:t>
                    </a:r>
                    <a:endParaRPr lang="en-US" sz="1400" kern="1200" dirty="0"/>
                  </a:p>
                </p:txBody>
              </p:sp>
            </p:grpSp>
          </p:grpSp>
          <p:grpSp>
            <p:nvGrpSpPr>
              <p:cNvPr id="21" name="Group 43"/>
              <p:cNvGrpSpPr/>
              <p:nvPr/>
            </p:nvGrpSpPr>
            <p:grpSpPr>
              <a:xfrm flipH="1">
                <a:off x="2167684" y="3962400"/>
                <a:ext cx="1752600" cy="1143000"/>
                <a:chOff x="1905000" y="1066800"/>
                <a:chExt cx="1752600" cy="1143000"/>
              </a:xfrm>
            </p:grpSpPr>
            <p:sp>
              <p:nvSpPr>
                <p:cNvPr id="78" name="Oval 77"/>
                <p:cNvSpPr/>
                <p:nvPr/>
              </p:nvSpPr>
              <p:spPr>
                <a:xfrm>
                  <a:off x="1905000" y="10668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p:cNvSpPr/>
                <p:nvPr/>
              </p:nvSpPr>
              <p:spPr>
                <a:xfrm>
                  <a:off x="2514600" y="10668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 name="Group 43"/>
            <p:cNvGrpSpPr/>
            <p:nvPr/>
          </p:nvGrpSpPr>
          <p:grpSpPr>
            <a:xfrm>
              <a:off x="5181600" y="3733800"/>
              <a:ext cx="3200400" cy="2268969"/>
              <a:chOff x="5181600" y="3733800"/>
              <a:chExt cx="3200400" cy="2268969"/>
            </a:xfrm>
          </p:grpSpPr>
          <p:grpSp>
            <p:nvGrpSpPr>
              <p:cNvPr id="23" name="Group 30"/>
              <p:cNvGrpSpPr/>
              <p:nvPr/>
            </p:nvGrpSpPr>
            <p:grpSpPr>
              <a:xfrm>
                <a:off x="5181600" y="3733800"/>
                <a:ext cx="3200400" cy="2268969"/>
                <a:chOff x="609600" y="1524000"/>
                <a:chExt cx="2125569" cy="2268969"/>
              </a:xfrm>
            </p:grpSpPr>
            <p:sp>
              <p:nvSpPr>
                <p:cNvPr id="72" name="Round Same Side Corner Rectangle 31"/>
                <p:cNvSpPr/>
                <p:nvPr/>
              </p:nvSpPr>
              <p:spPr>
                <a:xfrm>
                  <a:off x="609600" y="1524000"/>
                  <a:ext cx="2125569" cy="1586692"/>
                </a:xfrm>
                <a:prstGeom prst="round2SameRect">
                  <a:avLst>
                    <a:gd name="adj1" fmla="val 8000"/>
                    <a:gd name="adj2" fmla="val 0"/>
                  </a:avLst>
                </a:prstGeom>
                <a:ln>
                  <a:solidFill>
                    <a:schemeClr val="accent6">
                      <a:lumMod val="75000"/>
                    </a:schemeClr>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4" name="Group 8"/>
                <p:cNvGrpSpPr/>
                <p:nvPr/>
              </p:nvGrpSpPr>
              <p:grpSpPr>
                <a:xfrm>
                  <a:off x="609600" y="3110692"/>
                  <a:ext cx="2125569" cy="682277"/>
                  <a:chOff x="936254" y="1592345"/>
                  <a:chExt cx="2125569" cy="682277"/>
                </a:xfrm>
              </p:grpSpPr>
              <p:sp>
                <p:nvSpPr>
                  <p:cNvPr id="74" name="Rectangle 73"/>
                  <p:cNvSpPr/>
                  <p:nvPr/>
                </p:nvSpPr>
                <p:spPr>
                  <a:xfrm>
                    <a:off x="936254" y="1592345"/>
                    <a:ext cx="2125569" cy="682277"/>
                  </a:xfrm>
                  <a:prstGeom prst="rect">
                    <a:avLst/>
                  </a:prstGeom>
                  <a:solidFill>
                    <a:schemeClr val="accent6">
                      <a:lumMod val="75000"/>
                    </a:schemeClr>
                  </a:solidFill>
                  <a:ln>
                    <a:solidFill>
                      <a:schemeClr val="accent6">
                        <a:lumMod val="75000"/>
                      </a:schemeClr>
                    </a:solidFill>
                  </a:ln>
                </p:spPr>
                <p:style>
                  <a:lnRef idx="2">
                    <a:schemeClr val="accent5">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75" name="Rectangle 74"/>
                  <p:cNvSpPr/>
                  <p:nvPr/>
                </p:nvSpPr>
                <p:spPr>
                  <a:xfrm>
                    <a:off x="936254" y="1592345"/>
                    <a:ext cx="2111746" cy="682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0" rIns="20320" bIns="0" numCol="1" spcCol="1270" anchor="ctr" anchorCtr="0">
                    <a:noAutofit/>
                  </a:bodyPr>
                  <a:lstStyle/>
                  <a:p>
                    <a:pPr lvl="0" algn="ctr" defTabSz="711200">
                      <a:lnSpc>
                        <a:spcPct val="90000"/>
                      </a:lnSpc>
                      <a:spcBef>
                        <a:spcPct val="0"/>
                      </a:spcBef>
                      <a:spcAft>
                        <a:spcPct val="35000"/>
                      </a:spcAft>
                    </a:pPr>
                    <a:r>
                      <a:rPr lang="en-US" sz="1400" kern="1200" dirty="0" smtClean="0"/>
                      <a:t>Cross Join</a:t>
                    </a:r>
                    <a:endParaRPr lang="en-US" sz="1400" kern="1200" dirty="0"/>
                  </a:p>
                </p:txBody>
              </p:sp>
            </p:grpSp>
          </p:grpSp>
          <p:grpSp>
            <p:nvGrpSpPr>
              <p:cNvPr id="25" name="Group 76"/>
              <p:cNvGrpSpPr/>
              <p:nvPr/>
            </p:nvGrpSpPr>
            <p:grpSpPr>
              <a:xfrm>
                <a:off x="5410200" y="3962400"/>
                <a:ext cx="2743200" cy="1143000"/>
                <a:chOff x="5410200" y="3962400"/>
                <a:chExt cx="2743200" cy="1143000"/>
              </a:xfrm>
            </p:grpSpPr>
            <p:sp>
              <p:nvSpPr>
                <p:cNvPr id="69" name="Oval 68"/>
                <p:cNvSpPr/>
                <p:nvPr/>
              </p:nvSpPr>
              <p:spPr>
                <a:xfrm flipH="1">
                  <a:off x="7010400" y="39624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flipH="1">
                  <a:off x="5410200" y="3962400"/>
                  <a:ext cx="1143000" cy="1143000"/>
                </a:xfrm>
                <a:prstGeom prst="ellipse">
                  <a:avLst/>
                </a:prstGeom>
                <a:solidFill>
                  <a:srgbClr val="1C71AB">
                    <a:alpha val="50196"/>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p:cNvSpPr txBox="1"/>
                <p:nvPr/>
              </p:nvSpPr>
              <p:spPr>
                <a:xfrm>
                  <a:off x="6532372" y="4114800"/>
                  <a:ext cx="499098" cy="687437"/>
                </a:xfrm>
                <a:prstGeom prst="rect">
                  <a:avLst/>
                </a:prstGeom>
                <a:noFill/>
              </p:spPr>
              <p:txBody>
                <a:bodyPr wrap="none" rtlCol="0">
                  <a:spAutoFit/>
                </a:bodyPr>
                <a:lstStyle/>
                <a:p>
                  <a:r>
                    <a:rPr lang="en-US" sz="1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x</a:t>
                  </a:r>
                  <a:endParaRPr lang="en-US" sz="1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grpSp>
      </p:grpSp>
      <p:sp>
        <p:nvSpPr>
          <p:cNvPr id="57" name="Slide Number Placeholder 56"/>
          <p:cNvSpPr>
            <a:spLocks noGrp="1"/>
          </p:cNvSpPr>
          <p:nvPr>
            <p:ph type="sldNum" sz="quarter" idx="14"/>
          </p:nvPr>
        </p:nvSpPr>
        <p:spPr/>
        <p:txBody>
          <a:bodyPr/>
          <a:lstStyle/>
          <a:p>
            <a:pPr>
              <a:defRPr/>
            </a:pPr>
            <a:fld id="{D82361C7-9CA3-4A6E-97F2-A1FC064231A9}" type="slidenum">
              <a:rPr lang="en-US" smtClean="0"/>
              <a:pPr>
                <a:defRPr/>
              </a:pPr>
              <a:t>62</a:t>
            </a:fld>
            <a:endParaRPr lang="en-US" dirty="0"/>
          </a:p>
        </p:txBody>
      </p:sp>
      <p:sp>
        <p:nvSpPr>
          <p:cNvPr id="58" name="Footer Placeholder 57"/>
          <p:cNvSpPr>
            <a:spLocks noGrp="1"/>
          </p:cNvSpPr>
          <p:nvPr>
            <p:ph type="ftr" sz="quarter" idx="13"/>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Outer Join</a:t>
            </a:r>
            <a:endParaRPr lang="en-US" dirty="0"/>
          </a:p>
        </p:txBody>
      </p:sp>
      <p:sp>
        <p:nvSpPr>
          <p:cNvPr id="3" name="Content Placeholder 2"/>
          <p:cNvSpPr>
            <a:spLocks noGrp="1"/>
          </p:cNvSpPr>
          <p:nvPr>
            <p:ph idx="1"/>
          </p:nvPr>
        </p:nvSpPr>
        <p:spPr/>
        <p:txBody>
          <a:bodyPr/>
          <a:lstStyle/>
          <a:p>
            <a:r>
              <a:rPr lang="en-US" dirty="0" smtClean="0"/>
              <a:t>Correlated sub-queries do not run efficiently in </a:t>
            </a:r>
            <a:r>
              <a:rPr lang="en-US" dirty="0" err="1" smtClean="0"/>
              <a:t>Greenplum</a:t>
            </a:r>
            <a:r>
              <a:rPr lang="en-US" dirty="0" smtClean="0"/>
              <a:t> though support has been introduced in Version 4.2</a:t>
            </a:r>
          </a:p>
          <a:p>
            <a:pPr lvl="1"/>
            <a:r>
              <a:rPr lang="en-US" dirty="0" smtClean="0">
                <a:latin typeface="Andale Mono"/>
                <a:cs typeface="Andale Mono"/>
              </a:rPr>
              <a:t>SELECT * FROM transaction t</a:t>
            </a:r>
            <a:br>
              <a:rPr lang="en-US" dirty="0" smtClean="0">
                <a:latin typeface="Andale Mono"/>
                <a:cs typeface="Andale Mono"/>
              </a:rPr>
            </a:br>
            <a:r>
              <a:rPr lang="en-US" dirty="0" smtClean="0">
                <a:latin typeface="Andale Mono"/>
                <a:cs typeface="Andale Mono"/>
              </a:rPr>
              <a:t>WHERE NOT EXISTS (</a:t>
            </a:r>
            <a:br>
              <a:rPr lang="en-US" dirty="0" smtClean="0">
                <a:latin typeface="Andale Mono"/>
                <a:cs typeface="Andale Mono"/>
              </a:rPr>
            </a:br>
            <a:r>
              <a:rPr lang="en-US" dirty="0" smtClean="0">
                <a:latin typeface="Andale Mono"/>
                <a:cs typeface="Andale Mono"/>
              </a:rPr>
              <a:t>    SELECT 1 FROM customer c</a:t>
            </a:r>
            <a:br>
              <a:rPr lang="en-US" dirty="0" smtClean="0">
                <a:latin typeface="Andale Mono"/>
                <a:cs typeface="Andale Mono"/>
              </a:rPr>
            </a:br>
            <a:r>
              <a:rPr lang="en-US" dirty="0" smtClean="0">
                <a:latin typeface="Andale Mono"/>
                <a:cs typeface="Andale Mono"/>
              </a:rPr>
              <a:t>    WHERE c.customerid = t.customerid)</a:t>
            </a:r>
          </a:p>
          <a:p>
            <a:endParaRPr lang="en-US" dirty="0" smtClean="0"/>
          </a:p>
          <a:p>
            <a:r>
              <a:rPr lang="en-US" dirty="0" smtClean="0"/>
              <a:t>Use LEFT OUTER JOIN </a:t>
            </a:r>
          </a:p>
          <a:p>
            <a:pPr lvl="1"/>
            <a:r>
              <a:rPr lang="en-US" dirty="0" smtClean="0">
                <a:latin typeface="Andale Mono"/>
                <a:cs typeface="Andale Mono"/>
              </a:rPr>
              <a:t>SELECT t.* FROM transaction t</a:t>
            </a:r>
            <a:br>
              <a:rPr lang="en-US" dirty="0" smtClean="0">
                <a:latin typeface="Andale Mono"/>
                <a:cs typeface="Andale Mono"/>
              </a:rPr>
            </a:br>
            <a:r>
              <a:rPr lang="en-US" dirty="0" smtClean="0">
                <a:latin typeface="Andale Mono"/>
                <a:cs typeface="Andale Mono"/>
              </a:rPr>
              <a:t>LEFT OUTER JOIN</a:t>
            </a:r>
            <a:br>
              <a:rPr lang="en-US" dirty="0" smtClean="0">
                <a:latin typeface="Andale Mono"/>
                <a:cs typeface="Andale Mono"/>
              </a:rPr>
            </a:br>
            <a:r>
              <a:rPr lang="en-US" dirty="0" smtClean="0">
                <a:latin typeface="Andale Mono"/>
                <a:cs typeface="Andale Mono"/>
              </a:rPr>
              <a:t>    customer c USING (customerid)</a:t>
            </a:r>
            <a:br>
              <a:rPr lang="en-US" dirty="0" smtClean="0">
                <a:latin typeface="Andale Mono"/>
                <a:cs typeface="Andale Mono"/>
              </a:rPr>
            </a:br>
            <a:r>
              <a:rPr lang="en-US" dirty="0" smtClean="0">
                <a:latin typeface="Andale Mono"/>
                <a:cs typeface="Andale Mono"/>
              </a:rPr>
              <a:t>WHERE c.customerid IS NULL</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63</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Sub-query vs. Inner Join</a:t>
            </a:r>
            <a:endParaRPr lang="en-US" dirty="0"/>
          </a:p>
        </p:txBody>
      </p:sp>
      <p:sp>
        <p:nvSpPr>
          <p:cNvPr id="3" name="Content Placeholder 2"/>
          <p:cNvSpPr>
            <a:spLocks noGrp="1"/>
          </p:cNvSpPr>
          <p:nvPr>
            <p:ph idx="1"/>
          </p:nvPr>
        </p:nvSpPr>
        <p:spPr/>
        <p:txBody>
          <a:bodyPr/>
          <a:lstStyle/>
          <a:p>
            <a:r>
              <a:rPr lang="en-US" dirty="0" smtClean="0"/>
              <a:t>IN clause is fully supported …</a:t>
            </a:r>
          </a:p>
          <a:p>
            <a:pPr lvl="1"/>
            <a:r>
              <a:rPr lang="en-US" dirty="0" smtClean="0">
                <a:latin typeface="Andale Mono"/>
                <a:cs typeface="Andale Mono"/>
              </a:rPr>
              <a:t>SELECT * </a:t>
            </a:r>
            <a:br>
              <a:rPr lang="en-US" dirty="0" smtClean="0">
                <a:latin typeface="Andale Mono"/>
                <a:cs typeface="Andale Mono"/>
              </a:rPr>
            </a:br>
            <a:r>
              <a:rPr lang="en-US" dirty="0" smtClean="0">
                <a:latin typeface="Andale Mono"/>
                <a:cs typeface="Andale Mono"/>
              </a:rPr>
              <a:t>FROM transaction t</a:t>
            </a:r>
            <a:br>
              <a:rPr lang="en-US" dirty="0" smtClean="0">
                <a:latin typeface="Andale Mono"/>
                <a:cs typeface="Andale Mono"/>
              </a:rPr>
            </a:br>
            <a:r>
              <a:rPr lang="en-US" dirty="0" smtClean="0">
                <a:latin typeface="Andale Mono"/>
                <a:cs typeface="Andale Mono"/>
              </a:rPr>
              <a:t>WHERE t.customerid IN</a:t>
            </a:r>
            <a:br>
              <a:rPr lang="en-US" dirty="0" smtClean="0">
                <a:latin typeface="Andale Mono"/>
                <a:cs typeface="Andale Mono"/>
              </a:rPr>
            </a:br>
            <a:r>
              <a:rPr lang="en-US" dirty="0" smtClean="0">
                <a:latin typeface="Andale Mono"/>
                <a:cs typeface="Andale Mono"/>
              </a:rPr>
              <a:t>  (SELECT customerid FROM customer)</a:t>
            </a:r>
          </a:p>
          <a:p>
            <a:endParaRPr lang="en-US" dirty="0" smtClean="0"/>
          </a:p>
          <a:p>
            <a:r>
              <a:rPr lang="en-US" dirty="0" smtClean="0"/>
              <a:t>However, generally better idea:</a:t>
            </a:r>
          </a:p>
          <a:p>
            <a:pPr lvl="1"/>
            <a:r>
              <a:rPr lang="en-US" dirty="0" smtClean="0">
                <a:latin typeface="Andale Mono"/>
                <a:cs typeface="Andale Mono"/>
              </a:rPr>
              <a:t>SELECT t.*</a:t>
            </a:r>
            <a:br>
              <a:rPr lang="en-US" dirty="0" smtClean="0">
                <a:latin typeface="Andale Mono"/>
                <a:cs typeface="Andale Mono"/>
              </a:rPr>
            </a:br>
            <a:r>
              <a:rPr lang="en-US" dirty="0" smtClean="0">
                <a:latin typeface="Andale Mono"/>
                <a:cs typeface="Andale Mono"/>
              </a:rPr>
              <a:t>FROM transaction t</a:t>
            </a:r>
            <a:br>
              <a:rPr lang="en-US" dirty="0" smtClean="0">
                <a:latin typeface="Andale Mono"/>
                <a:cs typeface="Andale Mono"/>
              </a:rPr>
            </a:br>
            <a:r>
              <a:rPr lang="en-US" dirty="0" smtClean="0">
                <a:latin typeface="Andale Mono"/>
                <a:cs typeface="Andale Mono"/>
              </a:rPr>
              <a:t>INNER JOIN customer c</a:t>
            </a:r>
            <a:br>
              <a:rPr lang="en-US" dirty="0" smtClean="0">
                <a:latin typeface="Andale Mono"/>
                <a:cs typeface="Andale Mono"/>
              </a:rPr>
            </a:br>
            <a:r>
              <a:rPr lang="en-US" dirty="0" smtClean="0">
                <a:latin typeface="Andale Mono"/>
                <a:cs typeface="Andale Mono"/>
              </a:rPr>
              <a:t>ON c.customerid = t.customerid</a:t>
            </a:r>
          </a:p>
          <a:p>
            <a:pPr lvl="1"/>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64</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Greenplum SQL OLAP Grouping Extensions</a:t>
            </a:r>
            <a:endParaRPr lang="en-US" dirty="0"/>
          </a:p>
        </p:txBody>
      </p:sp>
      <p:sp>
        <p:nvSpPr>
          <p:cNvPr id="8" name="Content Placeholder 7"/>
          <p:cNvSpPr>
            <a:spLocks noGrp="1"/>
          </p:cNvSpPr>
          <p:nvPr>
            <p:ph idx="1"/>
          </p:nvPr>
        </p:nvSpPr>
        <p:spPr/>
        <p:txBody>
          <a:bodyPr/>
          <a:lstStyle/>
          <a:p>
            <a:pPr>
              <a:buNone/>
            </a:pPr>
            <a:r>
              <a:rPr lang="en-US" dirty="0" smtClean="0"/>
              <a:t>Greenplum supports the following grouping extensions:</a:t>
            </a:r>
          </a:p>
          <a:p>
            <a:r>
              <a:rPr lang="en-US" dirty="0" smtClean="0"/>
              <a:t>Standard </a:t>
            </a:r>
            <a:r>
              <a:rPr lang="en-US" dirty="0" smtClean="0">
                <a:latin typeface="Courier New" pitchFamily="49" charset="0"/>
                <a:cs typeface="Courier New" pitchFamily="49" charset="0"/>
              </a:rPr>
              <a:t>GROUP BY</a:t>
            </a:r>
          </a:p>
          <a:p>
            <a:r>
              <a:rPr lang="en-US" dirty="0" smtClean="0">
                <a:latin typeface="Courier New" pitchFamily="49" charset="0"/>
                <a:cs typeface="Courier New" pitchFamily="49" charset="0"/>
              </a:rPr>
              <a:t>ROLLUP</a:t>
            </a:r>
          </a:p>
          <a:p>
            <a:r>
              <a:rPr lang="en-US" dirty="0" smtClean="0">
                <a:latin typeface="Courier New" pitchFamily="49" charset="0"/>
                <a:cs typeface="Courier New" pitchFamily="49" charset="0"/>
              </a:rPr>
              <a:t>GROUPING SETS</a:t>
            </a:r>
          </a:p>
          <a:p>
            <a:r>
              <a:rPr lang="en-US" dirty="0" smtClean="0">
                <a:latin typeface="Courier New" pitchFamily="49" charset="0"/>
                <a:cs typeface="Courier New" pitchFamily="49" charset="0"/>
              </a:rPr>
              <a:t>CUBE </a:t>
            </a:r>
          </a:p>
          <a:p>
            <a:r>
              <a:rPr lang="en-US" dirty="0" smtClean="0">
                <a:latin typeface="Courier New" pitchFamily="49" charset="0"/>
                <a:cs typeface="Courier New" pitchFamily="49" charset="0"/>
              </a:rPr>
              <a:t>grouping(column [, ...])</a:t>
            </a:r>
            <a:r>
              <a:rPr lang="en-US" dirty="0" smtClean="0"/>
              <a:t> function</a:t>
            </a:r>
          </a:p>
          <a:p>
            <a:r>
              <a:rPr lang="en-US" dirty="0" smtClean="0">
                <a:latin typeface="Courier New" pitchFamily="49" charset="0"/>
                <a:cs typeface="Courier New" pitchFamily="49" charset="0"/>
              </a:rPr>
              <a:t>group_id()</a:t>
            </a:r>
            <a:r>
              <a:rPr lang="en-US" dirty="0" smtClean="0"/>
              <a:t> function</a:t>
            </a:r>
          </a:p>
        </p:txBody>
      </p:sp>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65</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Standard </a:t>
            </a:r>
            <a:r>
              <a:rPr lang="en-US" dirty="0" smtClean="0">
                <a:latin typeface="Courier New" pitchFamily="49" charset="0"/>
                <a:cs typeface="Courier New" pitchFamily="49" charset="0"/>
              </a:rPr>
              <a:t>GROUP BY</a:t>
            </a:r>
            <a:r>
              <a:rPr lang="en-US" dirty="0" smtClean="0">
                <a:cs typeface="Courier New" pitchFamily="49" charset="0"/>
              </a:rPr>
              <a:t> Example</a:t>
            </a:r>
            <a:endParaRPr lang="en-US" dirty="0">
              <a:cs typeface="Courier New" pitchFamily="49" charset="0"/>
            </a:endParaRPr>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GROUP BY</a:t>
            </a:r>
            <a:r>
              <a:rPr lang="en-US" dirty="0" smtClean="0"/>
              <a:t>:</a:t>
            </a:r>
          </a:p>
          <a:p>
            <a:r>
              <a:rPr lang="en-US" dirty="0" smtClean="0"/>
              <a:t>Group results based on one or more specified columns</a:t>
            </a:r>
          </a:p>
          <a:p>
            <a:r>
              <a:rPr lang="en-US" dirty="0" smtClean="0"/>
              <a:t>Is used with aggregate statements</a:t>
            </a:r>
          </a:p>
          <a:p>
            <a:pPr marL="0" indent="0">
              <a:buNone/>
            </a:pPr>
            <a:r>
              <a:rPr lang="en-US" dirty="0" smtClean="0"/>
              <a:t>The following example summarizes</a:t>
            </a:r>
            <a:br>
              <a:rPr lang="en-US" dirty="0" smtClean="0"/>
            </a:br>
            <a:r>
              <a:rPr lang="en-US" dirty="0" smtClean="0"/>
              <a:t>product sales by vendor:</a:t>
            </a:r>
            <a:endParaRPr lang="en-US" dirty="0"/>
          </a:p>
        </p:txBody>
      </p:sp>
      <p:grpSp>
        <p:nvGrpSpPr>
          <p:cNvPr id="2" name="Group 25"/>
          <p:cNvGrpSpPr/>
          <p:nvPr/>
        </p:nvGrpSpPr>
        <p:grpSpPr>
          <a:xfrm>
            <a:off x="381000" y="2438400"/>
            <a:ext cx="8213834" cy="3429000"/>
            <a:chOff x="381000" y="2438400"/>
            <a:chExt cx="8213834" cy="3429000"/>
          </a:xfrm>
        </p:grpSpPr>
        <p:grpSp>
          <p:nvGrpSpPr>
            <p:cNvPr id="3" name="Group 8"/>
            <p:cNvGrpSpPr/>
            <p:nvPr/>
          </p:nvGrpSpPr>
          <p:grpSpPr>
            <a:xfrm>
              <a:off x="381000" y="3073708"/>
              <a:ext cx="4267200" cy="1269692"/>
              <a:chOff x="457200" y="1752595"/>
              <a:chExt cx="7315200" cy="16629733"/>
            </a:xfrm>
          </p:grpSpPr>
          <p:sp>
            <p:nvSpPr>
              <p:cNvPr id="10" name="Rectangle 9"/>
              <p:cNvSpPr/>
              <p:nvPr/>
            </p:nvSpPr>
            <p:spPr>
              <a:xfrm>
                <a:off x="457200" y="1752595"/>
                <a:ext cx="7315200" cy="1596841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1" name="TextBox 10"/>
              <p:cNvSpPr txBox="1"/>
              <p:nvPr/>
            </p:nvSpPr>
            <p:spPr>
              <a:xfrm>
                <a:off x="510423" y="1854860"/>
                <a:ext cx="7185777" cy="16527468"/>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sz="2000" b="1" dirty="0" smtClean="0">
                    <a:latin typeface="Courier New" pitchFamily="49" charset="0"/>
                    <a:cs typeface="Courier New" pitchFamily="49" charset="0"/>
                  </a:rPr>
                  <a:t>GROUP BY pn, vn</a:t>
                </a:r>
              </a:p>
              <a:p>
                <a:r>
                  <a:rPr lang="en-US" dirty="0" smtClean="0">
                    <a:latin typeface="Courier New" pitchFamily="49" charset="0"/>
                    <a:cs typeface="Courier New" pitchFamily="49" charset="0"/>
                  </a:rPr>
                  <a:t>ORDER BY 1,2,3;</a:t>
                </a:r>
              </a:p>
            </p:txBody>
          </p:sp>
        </p:grpSp>
        <p:sp>
          <p:nvSpPr>
            <p:cNvPr id="12" name="Rounded Rectangle 11"/>
            <p:cNvSpPr/>
            <p:nvPr/>
          </p:nvSpPr>
          <p:spPr>
            <a:xfrm>
              <a:off x="5502166" y="2438400"/>
              <a:ext cx="3092668" cy="34290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2"/>
            <p:cNvGrpSpPr/>
            <p:nvPr/>
          </p:nvGrpSpPr>
          <p:grpSpPr>
            <a:xfrm>
              <a:off x="5594132" y="2530366"/>
              <a:ext cx="2895600" cy="3301017"/>
              <a:chOff x="457200" y="1752595"/>
              <a:chExt cx="4963885" cy="43234920"/>
            </a:xfrm>
          </p:grpSpPr>
          <p:sp>
            <p:nvSpPr>
              <p:cNvPr id="14" name="Rectangle 13"/>
              <p:cNvSpPr/>
              <p:nvPr/>
            </p:nvSpPr>
            <p:spPr>
              <a:xfrm>
                <a:off x="457200" y="1752595"/>
                <a:ext cx="4963885" cy="42330083"/>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5" name="TextBox 14"/>
              <p:cNvSpPr txBox="1"/>
              <p:nvPr/>
            </p:nvSpPr>
            <p:spPr>
              <a:xfrm>
                <a:off x="510423" y="1854860"/>
                <a:ext cx="4714719" cy="43132655"/>
              </a:xfrm>
              <a:prstGeom prst="rect">
                <a:avLst/>
              </a:prstGeom>
              <a:noFill/>
            </p:spPr>
            <p:txBody>
              <a:bodyPr wrap="square" rtlCol="0">
                <a:spAutoFit/>
              </a:bodyPr>
              <a:lstStyle/>
              <a:p>
                <a:r>
                  <a:rPr lang="en-US" sz="1600" dirty="0" smtClean="0">
                    <a:latin typeface="Courier New" pitchFamily="49" charset="0"/>
                    <a:cs typeface="Courier New" pitchFamily="49" charset="0"/>
                  </a:rPr>
                  <a:t>pn | vn | sum</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100 | 20 | 0</a:t>
                </a:r>
              </a:p>
              <a:p>
                <a:r>
                  <a:rPr lang="en-US" sz="1600" dirty="0" smtClean="0">
                    <a:latin typeface="Courier New" pitchFamily="49" charset="0"/>
                    <a:cs typeface="Courier New" pitchFamily="49" charset="0"/>
                  </a:rPr>
                  <a:t>100 | 40 | 2640000</a:t>
                </a:r>
              </a:p>
              <a:p>
                <a:r>
                  <a:rPr lang="en-US" sz="1600" dirty="0" smtClean="0">
                    <a:latin typeface="Courier New" pitchFamily="49" charset="0"/>
                    <a:cs typeface="Courier New" pitchFamily="49" charset="0"/>
                  </a:rPr>
                  <a:t>200 | 10 | 0</a:t>
                </a:r>
              </a:p>
              <a:p>
                <a:r>
                  <a:rPr lang="en-US" sz="1600" dirty="0" smtClean="0">
                    <a:latin typeface="Courier New" pitchFamily="49" charset="0"/>
                    <a:cs typeface="Courier New" pitchFamily="49" charset="0"/>
                  </a:rPr>
                  <a:t>200 | 40 | 0</a:t>
                </a:r>
              </a:p>
              <a:p>
                <a:r>
                  <a:rPr lang="en-US" sz="1600" dirty="0" smtClean="0">
                    <a:latin typeface="Courier New" pitchFamily="49" charset="0"/>
                    <a:cs typeface="Courier New" pitchFamily="49" charset="0"/>
                  </a:rPr>
                  <a:t>300 | 30 | 0</a:t>
                </a:r>
              </a:p>
              <a:p>
                <a:r>
                  <a:rPr lang="en-US" sz="1600" dirty="0" smtClean="0">
                    <a:latin typeface="Courier New" pitchFamily="49" charset="0"/>
                    <a:cs typeface="Courier New" pitchFamily="49" charset="0"/>
                  </a:rPr>
                  <a:t>400 | 50 | 0</a:t>
                </a:r>
              </a:p>
              <a:p>
                <a:r>
                  <a:rPr lang="en-US" sz="1600" dirty="0" smtClean="0">
                    <a:latin typeface="Courier New" pitchFamily="49" charset="0"/>
                    <a:cs typeface="Courier New" pitchFamily="49" charset="0"/>
                  </a:rPr>
                  <a:t>500 | 30 | 120</a:t>
                </a:r>
              </a:p>
              <a:p>
                <a:r>
                  <a:rPr lang="en-US" sz="1600" dirty="0" smtClean="0">
                    <a:latin typeface="Courier New" pitchFamily="49" charset="0"/>
                    <a:cs typeface="Courier New" pitchFamily="49" charset="0"/>
                  </a:rPr>
                  <a:t>600 | 30 | 60</a:t>
                </a:r>
              </a:p>
              <a:p>
                <a:r>
                  <a:rPr lang="en-US" sz="1600" dirty="0" smtClean="0">
                    <a:latin typeface="Courier New" pitchFamily="49" charset="0"/>
                    <a:cs typeface="Courier New" pitchFamily="49" charset="0"/>
                  </a:rPr>
                  <a:t>700 | 40 | 1</a:t>
                </a:r>
              </a:p>
              <a:p>
                <a:r>
                  <a:rPr lang="en-US" sz="1600" dirty="0" smtClean="0">
                    <a:latin typeface="Courier New" pitchFamily="49" charset="0"/>
                    <a:cs typeface="Courier New" pitchFamily="49" charset="0"/>
                  </a:rPr>
                  <a:t>800 | 40 | 1</a:t>
                </a:r>
              </a:p>
              <a:p>
                <a:r>
                  <a:rPr lang="en-US" sz="1600" dirty="0" smtClean="0">
                    <a:latin typeface="Courier New" pitchFamily="49" charset="0"/>
                    <a:cs typeface="Courier New" pitchFamily="49" charset="0"/>
                  </a:rPr>
                  <a:t>(10 rows)</a:t>
                </a:r>
              </a:p>
            </p:txBody>
          </p:sp>
        </p:grpSp>
        <p:cxnSp>
          <p:nvCxnSpPr>
            <p:cNvPr id="23" name="Straight Arrow Connector 22"/>
            <p:cNvCxnSpPr/>
            <p:nvPr/>
          </p:nvCxnSpPr>
          <p:spPr>
            <a:xfrm>
              <a:off x="4648200" y="3733800"/>
              <a:ext cx="838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Slide Number Placeholder 17"/>
          <p:cNvSpPr>
            <a:spLocks noGrp="1"/>
          </p:cNvSpPr>
          <p:nvPr>
            <p:ph type="sldNum" sz="quarter" idx="11"/>
          </p:nvPr>
        </p:nvSpPr>
        <p:spPr/>
        <p:txBody>
          <a:bodyPr/>
          <a:lstStyle/>
          <a:p>
            <a:pPr>
              <a:defRPr/>
            </a:pPr>
            <a:fld id="{5BA1DFFF-3F85-458B-986A-7762775E0CEF}" type="slidenum">
              <a:rPr lang="en-US" smtClean="0"/>
              <a:pPr>
                <a:defRPr/>
              </a:pPr>
              <a:t>66</a:t>
            </a:fld>
            <a:endParaRPr lang="en-US"/>
          </a:p>
        </p:txBody>
      </p:sp>
      <p:sp>
        <p:nvSpPr>
          <p:cNvPr id="19" name="Footer Placeholder 1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Standard GROUP BY Example with </a:t>
            </a:r>
            <a:r>
              <a:rPr lang="en-US" dirty="0" smtClean="0">
                <a:latin typeface="Courier New" pitchFamily="49" charset="0"/>
                <a:cs typeface="Courier New" pitchFamily="49" charset="0"/>
              </a:rPr>
              <a:t>UNION ALL</a:t>
            </a:r>
            <a:endParaRPr lang="en-US" dirty="0">
              <a:latin typeface="Courier New" pitchFamily="49" charset="0"/>
              <a:cs typeface="Courier New" pitchFamily="49" charset="0"/>
            </a:endParaRPr>
          </a:p>
        </p:txBody>
      </p:sp>
      <p:sp>
        <p:nvSpPr>
          <p:cNvPr id="8" name="Content Placeholder 7"/>
          <p:cNvSpPr>
            <a:spLocks noGrp="1"/>
          </p:cNvSpPr>
          <p:nvPr>
            <p:ph idx="1"/>
          </p:nvPr>
        </p:nvSpPr>
        <p:spPr/>
        <p:txBody>
          <a:bodyPr/>
          <a:lstStyle/>
          <a:p>
            <a:pPr marL="0" indent="0">
              <a:buNone/>
            </a:pPr>
            <a:r>
              <a:rPr lang="en-US" dirty="0" smtClean="0"/>
              <a:t>This example extends the previous </a:t>
            </a:r>
            <a:br>
              <a:rPr lang="en-US" dirty="0" smtClean="0"/>
            </a:br>
            <a:r>
              <a:rPr lang="en-US" dirty="0" smtClean="0"/>
              <a:t>example by adding </a:t>
            </a:r>
            <a:br>
              <a:rPr lang="en-US" dirty="0" smtClean="0"/>
            </a:br>
            <a:r>
              <a:rPr lang="en-US" dirty="0" smtClean="0"/>
              <a:t>sub-totals and a grand total :</a:t>
            </a:r>
            <a:endParaRPr lang="en-US" dirty="0"/>
          </a:p>
        </p:txBody>
      </p:sp>
      <p:grpSp>
        <p:nvGrpSpPr>
          <p:cNvPr id="2" name="Group 32"/>
          <p:cNvGrpSpPr/>
          <p:nvPr/>
        </p:nvGrpSpPr>
        <p:grpSpPr>
          <a:xfrm>
            <a:off x="381000" y="639426"/>
            <a:ext cx="8198068" cy="5685174"/>
            <a:chOff x="381000" y="609600"/>
            <a:chExt cx="8198068" cy="5685174"/>
          </a:xfrm>
        </p:grpSpPr>
        <p:grpSp>
          <p:nvGrpSpPr>
            <p:cNvPr id="3" name="Group 8"/>
            <p:cNvGrpSpPr/>
            <p:nvPr/>
          </p:nvGrpSpPr>
          <p:grpSpPr>
            <a:xfrm>
              <a:off x="381000" y="2133600"/>
              <a:ext cx="4267200" cy="3581400"/>
              <a:chOff x="457200" y="1752595"/>
              <a:chExt cx="7315200" cy="46907223"/>
            </a:xfrm>
          </p:grpSpPr>
          <p:sp>
            <p:nvSpPr>
              <p:cNvPr id="17" name="Rectangle 16"/>
              <p:cNvSpPr/>
              <p:nvPr/>
            </p:nvSpPr>
            <p:spPr>
              <a:xfrm>
                <a:off x="457200" y="1752595"/>
                <a:ext cx="7315200" cy="4690722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8" name="TextBox 17"/>
              <p:cNvSpPr txBox="1"/>
              <p:nvPr/>
            </p:nvSpPr>
            <p:spPr>
              <a:xfrm>
                <a:off x="510423" y="1854860"/>
                <a:ext cx="7185777" cy="46357523"/>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GROUP BY pn, vn</a:t>
                </a:r>
              </a:p>
              <a:p>
                <a:r>
                  <a:rPr lang="en-US" sz="2000" b="1" dirty="0" smtClean="0">
                    <a:latin typeface="Courier New" pitchFamily="49" charset="0"/>
                    <a:cs typeface="Courier New" pitchFamily="49" charset="0"/>
                  </a:rPr>
                  <a:t>UNION ALL</a:t>
                </a:r>
              </a:p>
              <a:p>
                <a:r>
                  <a:rPr lang="en-US" dirty="0" smtClean="0">
                    <a:latin typeface="Courier New" pitchFamily="49" charset="0"/>
                    <a:cs typeface="Courier New" pitchFamily="49" charset="0"/>
                  </a:rPr>
                  <a:t>SELECT pn, null, sum(prc*qty)</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GROUP BY pn</a:t>
                </a:r>
              </a:p>
              <a:p>
                <a:r>
                  <a:rPr lang="en-US" sz="2000" b="1" dirty="0" smtClean="0">
                    <a:latin typeface="Courier New" pitchFamily="49" charset="0"/>
                    <a:cs typeface="Courier New" pitchFamily="49" charset="0"/>
                  </a:rPr>
                  <a:t>UNION ALL</a:t>
                </a:r>
              </a:p>
              <a:p>
                <a:r>
                  <a:rPr lang="en-US" dirty="0" smtClean="0">
                    <a:latin typeface="Courier New" pitchFamily="49" charset="0"/>
                    <a:cs typeface="Courier New" pitchFamily="49" charset="0"/>
                  </a:rPr>
                  <a:t>SELECT null, null, sum(prc*qty)</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ORDER BY 1,2,3;</a:t>
                </a:r>
              </a:p>
            </p:txBody>
          </p:sp>
        </p:grpSp>
        <p:cxnSp>
          <p:nvCxnSpPr>
            <p:cNvPr id="12" name="Straight Arrow Connector 11"/>
            <p:cNvCxnSpPr/>
            <p:nvPr/>
          </p:nvCxnSpPr>
          <p:spPr>
            <a:xfrm>
              <a:off x="4648200" y="3733800"/>
              <a:ext cx="838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1"/>
            <p:cNvGrpSpPr/>
            <p:nvPr/>
          </p:nvGrpSpPr>
          <p:grpSpPr>
            <a:xfrm>
              <a:off x="5486400" y="609600"/>
              <a:ext cx="3092668" cy="5685174"/>
              <a:chOff x="5486400" y="609600"/>
              <a:chExt cx="3092668" cy="5685174"/>
            </a:xfrm>
          </p:grpSpPr>
          <p:sp>
            <p:nvSpPr>
              <p:cNvPr id="13" name="Rounded Rectangle 12"/>
              <p:cNvSpPr/>
              <p:nvPr/>
            </p:nvSpPr>
            <p:spPr>
              <a:xfrm>
                <a:off x="5486400" y="609600"/>
                <a:ext cx="3092668" cy="55626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30"/>
              <p:cNvGrpSpPr/>
              <p:nvPr/>
            </p:nvGrpSpPr>
            <p:grpSpPr>
              <a:xfrm>
                <a:off x="5594132" y="777766"/>
                <a:ext cx="2895600" cy="5517008"/>
                <a:chOff x="5594132" y="777766"/>
                <a:chExt cx="2895600" cy="5517008"/>
              </a:xfrm>
            </p:grpSpPr>
            <p:grpSp>
              <p:nvGrpSpPr>
                <p:cNvPr id="6" name="Group 12"/>
                <p:cNvGrpSpPr/>
                <p:nvPr/>
              </p:nvGrpSpPr>
              <p:grpSpPr>
                <a:xfrm>
                  <a:off x="5594132" y="777766"/>
                  <a:ext cx="2895600" cy="5517008"/>
                  <a:chOff x="457200" y="1752595"/>
                  <a:chExt cx="4963885" cy="72258762"/>
                </a:xfrm>
              </p:grpSpPr>
              <p:sp>
                <p:nvSpPr>
                  <p:cNvPr id="15" name="Rectangle 14"/>
                  <p:cNvSpPr/>
                  <p:nvPr/>
                </p:nvSpPr>
                <p:spPr>
                  <a:xfrm>
                    <a:off x="457200" y="1752595"/>
                    <a:ext cx="4963885" cy="70653354"/>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6" name="TextBox 15"/>
                  <p:cNvSpPr txBox="1"/>
                  <p:nvPr/>
                </p:nvSpPr>
                <p:spPr>
                  <a:xfrm>
                    <a:off x="510423" y="1854860"/>
                    <a:ext cx="4714719" cy="72156497"/>
                  </a:xfrm>
                  <a:prstGeom prst="rect">
                    <a:avLst/>
                  </a:prstGeom>
                  <a:noFill/>
                </p:spPr>
                <p:txBody>
                  <a:bodyPr wrap="square" rtlCol="0">
                    <a:spAutoFit/>
                  </a:bodyPr>
                  <a:lstStyle/>
                  <a:p>
                    <a:r>
                      <a:rPr lang="en-US" sz="1600" dirty="0" smtClean="0">
                        <a:latin typeface="Courier New" pitchFamily="49" charset="0"/>
                        <a:cs typeface="Courier New" pitchFamily="49" charset="0"/>
                      </a:rPr>
                      <a:t>pn | vn | sum</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100 | 20 | 0</a:t>
                    </a:r>
                  </a:p>
                  <a:p>
                    <a:r>
                      <a:rPr lang="en-US" sz="1600" dirty="0" smtClean="0">
                        <a:latin typeface="Courier New" pitchFamily="49" charset="0"/>
                        <a:cs typeface="Courier New" pitchFamily="49" charset="0"/>
                      </a:rPr>
                      <a:t>100 | 40 | 2640000</a:t>
                    </a:r>
                  </a:p>
                  <a:p>
                    <a:r>
                      <a:rPr lang="en-US" sz="1600" b="1" dirty="0" smtClean="0">
                        <a:solidFill>
                          <a:schemeClr val="accent4">
                            <a:lumMod val="75000"/>
                          </a:schemeClr>
                        </a:solidFill>
                        <a:latin typeface="Courier New" pitchFamily="49" charset="0"/>
                        <a:cs typeface="Courier New" pitchFamily="49" charset="0"/>
                      </a:rPr>
                      <a:t>100 |    | 2640000</a:t>
                    </a:r>
                  </a:p>
                  <a:p>
                    <a:r>
                      <a:rPr lang="en-US" sz="1600" dirty="0" smtClean="0">
                        <a:latin typeface="Courier New" pitchFamily="49" charset="0"/>
                        <a:cs typeface="Courier New" pitchFamily="49" charset="0"/>
                      </a:rPr>
                      <a:t>200 | 10 | 0</a:t>
                    </a:r>
                  </a:p>
                  <a:p>
                    <a:r>
                      <a:rPr lang="en-US" sz="1600" dirty="0" smtClean="0">
                        <a:latin typeface="Courier New" pitchFamily="49" charset="0"/>
                        <a:cs typeface="Courier New" pitchFamily="49" charset="0"/>
                      </a:rPr>
                      <a:t>200 | 40 | 0</a:t>
                    </a:r>
                  </a:p>
                  <a:p>
                    <a:r>
                      <a:rPr lang="en-US" sz="1600" b="1" dirty="0" smtClean="0">
                        <a:solidFill>
                          <a:schemeClr val="accent4">
                            <a:lumMod val="75000"/>
                          </a:schemeClr>
                        </a:solidFill>
                        <a:latin typeface="Courier New" pitchFamily="49" charset="0"/>
                        <a:cs typeface="Courier New" pitchFamily="49" charset="0"/>
                      </a:rPr>
                      <a:t>200 |    | 0</a:t>
                    </a:r>
                  </a:p>
                  <a:p>
                    <a:r>
                      <a:rPr lang="en-US" sz="1600" dirty="0" smtClean="0">
                        <a:latin typeface="Courier New" pitchFamily="49" charset="0"/>
                        <a:cs typeface="Courier New" pitchFamily="49" charset="0"/>
                      </a:rPr>
                      <a:t>300 | 30 | 0</a:t>
                    </a:r>
                  </a:p>
                  <a:p>
                    <a:r>
                      <a:rPr lang="en-US" sz="1600" b="1" dirty="0" smtClean="0">
                        <a:solidFill>
                          <a:schemeClr val="accent4">
                            <a:lumMod val="75000"/>
                          </a:schemeClr>
                        </a:solidFill>
                        <a:latin typeface="Courier New" pitchFamily="49" charset="0"/>
                        <a:cs typeface="Courier New" pitchFamily="49" charset="0"/>
                      </a:rPr>
                      <a:t>300 |    | 0</a:t>
                    </a:r>
                  </a:p>
                  <a:p>
                    <a:r>
                      <a:rPr lang="en-US" sz="1600" dirty="0" smtClean="0">
                        <a:latin typeface="Courier New" pitchFamily="49" charset="0"/>
                        <a:cs typeface="Courier New" pitchFamily="49" charset="0"/>
                      </a:rPr>
                      <a:t>400 | 50 | 0</a:t>
                    </a:r>
                  </a:p>
                  <a:p>
                    <a:r>
                      <a:rPr lang="en-US" sz="1600" b="1" dirty="0" smtClean="0">
                        <a:solidFill>
                          <a:schemeClr val="accent4">
                            <a:lumMod val="75000"/>
                          </a:schemeClr>
                        </a:solidFill>
                        <a:latin typeface="Courier New" pitchFamily="49" charset="0"/>
                        <a:cs typeface="Courier New" pitchFamily="49" charset="0"/>
                      </a:rPr>
                      <a:t>400 |    | 0</a:t>
                    </a:r>
                  </a:p>
                  <a:p>
                    <a:r>
                      <a:rPr lang="en-US" sz="1600" dirty="0" smtClean="0">
                        <a:latin typeface="Courier New" pitchFamily="49" charset="0"/>
                        <a:cs typeface="Courier New" pitchFamily="49" charset="0"/>
                      </a:rPr>
                      <a:t>500 | 30 | 120</a:t>
                    </a:r>
                  </a:p>
                  <a:p>
                    <a:r>
                      <a:rPr lang="en-US" sz="1600" b="1" dirty="0" smtClean="0">
                        <a:solidFill>
                          <a:schemeClr val="accent4">
                            <a:lumMod val="75000"/>
                          </a:schemeClr>
                        </a:solidFill>
                        <a:latin typeface="Courier New" pitchFamily="49" charset="0"/>
                        <a:cs typeface="Courier New" pitchFamily="49" charset="0"/>
                      </a:rPr>
                      <a:t>500 |    | 120</a:t>
                    </a:r>
                  </a:p>
                  <a:p>
                    <a:r>
                      <a:rPr lang="en-US" sz="1600" dirty="0" smtClean="0">
                        <a:latin typeface="Courier New" pitchFamily="49" charset="0"/>
                        <a:cs typeface="Courier New" pitchFamily="49" charset="0"/>
                      </a:rPr>
                      <a:t>600 | 30 | 60</a:t>
                    </a:r>
                  </a:p>
                  <a:p>
                    <a:r>
                      <a:rPr lang="en-US" sz="1600" b="1" dirty="0" smtClean="0">
                        <a:solidFill>
                          <a:schemeClr val="accent4">
                            <a:lumMod val="75000"/>
                          </a:schemeClr>
                        </a:solidFill>
                        <a:latin typeface="Courier New" pitchFamily="49" charset="0"/>
                        <a:cs typeface="Courier New" pitchFamily="49" charset="0"/>
                      </a:rPr>
                      <a:t>600 |    | 60</a:t>
                    </a:r>
                  </a:p>
                  <a:p>
                    <a:r>
                      <a:rPr lang="en-US" sz="1600" dirty="0" smtClean="0">
                        <a:latin typeface="Courier New" pitchFamily="49" charset="0"/>
                        <a:cs typeface="Courier New" pitchFamily="49" charset="0"/>
                      </a:rPr>
                      <a:t>700 | 40 | 1</a:t>
                    </a:r>
                  </a:p>
                  <a:p>
                    <a:r>
                      <a:rPr lang="en-US" sz="1600" b="1" dirty="0" smtClean="0">
                        <a:solidFill>
                          <a:schemeClr val="accent4">
                            <a:lumMod val="75000"/>
                          </a:schemeClr>
                        </a:solidFill>
                        <a:latin typeface="Courier New" pitchFamily="49" charset="0"/>
                        <a:cs typeface="Courier New" pitchFamily="49" charset="0"/>
                      </a:rPr>
                      <a:t>700 |    | 1</a:t>
                    </a:r>
                  </a:p>
                  <a:p>
                    <a:r>
                      <a:rPr lang="en-US" sz="1600" dirty="0" smtClean="0">
                        <a:latin typeface="Courier New" pitchFamily="49" charset="0"/>
                        <a:cs typeface="Courier New" pitchFamily="49" charset="0"/>
                      </a:rPr>
                      <a:t>800 | 40 | 1</a:t>
                    </a:r>
                  </a:p>
                  <a:p>
                    <a:r>
                      <a:rPr lang="en-US" sz="1600" b="1" dirty="0" smtClean="0">
                        <a:solidFill>
                          <a:schemeClr val="accent4">
                            <a:lumMod val="75000"/>
                          </a:schemeClr>
                        </a:solidFill>
                        <a:latin typeface="Courier New" pitchFamily="49" charset="0"/>
                        <a:cs typeface="Courier New" pitchFamily="49" charset="0"/>
                      </a:rPr>
                      <a:t>800 |    | 1</a:t>
                    </a:r>
                  </a:p>
                  <a:p>
                    <a:r>
                      <a:rPr lang="en-US" sz="1600" b="1" dirty="0" smtClean="0">
                        <a:solidFill>
                          <a:schemeClr val="tx2">
                            <a:lumMod val="75000"/>
                          </a:schemeClr>
                        </a:solidFill>
                        <a:latin typeface="Courier New" pitchFamily="49" charset="0"/>
                        <a:cs typeface="Courier New" pitchFamily="49" charset="0"/>
                      </a:rPr>
                      <a:t>    |    | 2640182</a:t>
                    </a:r>
                  </a:p>
                  <a:p>
                    <a:r>
                      <a:rPr lang="en-US" sz="1600" dirty="0" smtClean="0">
                        <a:latin typeface="Courier New" pitchFamily="49" charset="0"/>
                        <a:cs typeface="Courier New" pitchFamily="49" charset="0"/>
                      </a:rPr>
                      <a:t>(19 rows)</a:t>
                    </a:r>
                  </a:p>
                </p:txBody>
              </p:sp>
            </p:grpSp>
            <p:grpSp>
              <p:nvGrpSpPr>
                <p:cNvPr id="9" name="Group 29"/>
                <p:cNvGrpSpPr/>
                <p:nvPr/>
              </p:nvGrpSpPr>
              <p:grpSpPr>
                <a:xfrm>
                  <a:off x="5638800" y="1813034"/>
                  <a:ext cx="2669630" cy="4130566"/>
                  <a:chOff x="5638800" y="1813034"/>
                  <a:chExt cx="2669630" cy="4130566"/>
                </a:xfrm>
              </p:grpSpPr>
              <p:sp>
                <p:nvSpPr>
                  <p:cNvPr id="21" name="Rounded Rectangle 20"/>
                  <p:cNvSpPr/>
                  <p:nvPr/>
                </p:nvSpPr>
                <p:spPr>
                  <a:xfrm>
                    <a:off x="5641430" y="1813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638800" y="2530366"/>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5638800" y="30322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5638800" y="35052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p:cNvSpPr/>
                  <p:nvPr/>
                </p:nvSpPr>
                <p:spPr>
                  <a:xfrm>
                    <a:off x="5638800" y="39939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5638800" y="4480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5638800" y="49845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5638800" y="5454868"/>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p:cNvSpPr/>
                  <p:nvPr/>
                </p:nvSpPr>
                <p:spPr>
                  <a:xfrm>
                    <a:off x="5638800" y="57150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32" name="Slide Number Placeholder 31"/>
          <p:cNvSpPr>
            <a:spLocks noGrp="1"/>
          </p:cNvSpPr>
          <p:nvPr>
            <p:ph type="sldNum" sz="quarter" idx="11"/>
          </p:nvPr>
        </p:nvSpPr>
        <p:spPr/>
        <p:txBody>
          <a:bodyPr/>
          <a:lstStyle/>
          <a:p>
            <a:pPr>
              <a:defRPr/>
            </a:pPr>
            <a:fld id="{5BA1DFFF-3F85-458B-986A-7762775E0CEF}" type="slidenum">
              <a:rPr lang="en-US" smtClean="0"/>
              <a:pPr>
                <a:defRPr/>
              </a:pPr>
              <a:t>67</a:t>
            </a:fld>
            <a:endParaRPr lang="en-US"/>
          </a:p>
        </p:txBody>
      </p:sp>
      <p:sp>
        <p:nvSpPr>
          <p:cNvPr id="33" name="Footer Placeholder 32"/>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urier New" pitchFamily="49" charset="0"/>
                <a:cs typeface="Courier New" pitchFamily="49" charset="0"/>
              </a:rPr>
              <a:t>ROLLUP</a:t>
            </a:r>
            <a:r>
              <a:rPr lang="en-US" dirty="0" smtClean="0"/>
              <a:t> Example</a:t>
            </a:r>
            <a:endParaRPr lang="en-US" dirty="0"/>
          </a:p>
        </p:txBody>
      </p:sp>
      <p:sp>
        <p:nvSpPr>
          <p:cNvPr id="8" name="Content Placeholder 7"/>
          <p:cNvSpPr>
            <a:spLocks noGrp="1"/>
          </p:cNvSpPr>
          <p:nvPr>
            <p:ph idx="1"/>
          </p:nvPr>
        </p:nvSpPr>
        <p:spPr/>
        <p:txBody>
          <a:bodyPr/>
          <a:lstStyle/>
          <a:p>
            <a:pPr marL="0" indent="0">
              <a:buNone/>
            </a:pPr>
            <a:r>
              <a:rPr lang="en-US" dirty="0" smtClean="0"/>
              <a:t>The following example meets the</a:t>
            </a:r>
            <a:br>
              <a:rPr lang="en-US" dirty="0" smtClean="0"/>
            </a:br>
            <a:r>
              <a:rPr lang="en-US" dirty="0" smtClean="0"/>
              <a:t>requirement where the sub-total</a:t>
            </a:r>
            <a:br>
              <a:rPr lang="en-US" dirty="0" smtClean="0"/>
            </a:br>
            <a:r>
              <a:rPr lang="en-US" dirty="0" smtClean="0"/>
              <a:t>and grand totals are to be included:</a:t>
            </a:r>
            <a:endParaRPr lang="en-US" dirty="0"/>
          </a:p>
        </p:txBody>
      </p:sp>
      <p:grpSp>
        <p:nvGrpSpPr>
          <p:cNvPr id="2" name="Group 8"/>
          <p:cNvGrpSpPr/>
          <p:nvPr/>
        </p:nvGrpSpPr>
        <p:grpSpPr>
          <a:xfrm>
            <a:off x="381000" y="685800"/>
            <a:ext cx="8213834" cy="5608974"/>
            <a:chOff x="381000" y="685800"/>
            <a:chExt cx="8213834" cy="5608974"/>
          </a:xfrm>
        </p:grpSpPr>
        <p:grpSp>
          <p:nvGrpSpPr>
            <p:cNvPr id="3" name="Group 8"/>
            <p:cNvGrpSpPr/>
            <p:nvPr/>
          </p:nvGrpSpPr>
          <p:grpSpPr>
            <a:xfrm>
              <a:off x="381000" y="2133600"/>
              <a:ext cx="4267200" cy="1295400"/>
              <a:chOff x="457200" y="1752595"/>
              <a:chExt cx="7315200" cy="16966442"/>
            </a:xfrm>
          </p:grpSpPr>
          <p:sp>
            <p:nvSpPr>
              <p:cNvPr id="28" name="Rectangle 27"/>
              <p:cNvSpPr/>
              <p:nvPr/>
            </p:nvSpPr>
            <p:spPr>
              <a:xfrm>
                <a:off x="457200" y="1752595"/>
                <a:ext cx="7315200" cy="16966442"/>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9" name="TextBox 28"/>
              <p:cNvSpPr txBox="1"/>
              <p:nvPr/>
            </p:nvSpPr>
            <p:spPr>
              <a:xfrm>
                <a:off x="510423" y="1854860"/>
                <a:ext cx="7185777" cy="16527468"/>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sz="2000" b="1" dirty="0" smtClean="0">
                    <a:latin typeface="Courier New" pitchFamily="49" charset="0"/>
                    <a:cs typeface="Courier New" pitchFamily="49" charset="0"/>
                  </a:rPr>
                  <a:t>GROUP BY ROLLUP(pn, vn)</a:t>
                </a:r>
              </a:p>
              <a:p>
                <a:r>
                  <a:rPr lang="en-US" dirty="0" smtClean="0">
                    <a:latin typeface="Courier New" pitchFamily="49" charset="0"/>
                    <a:cs typeface="Courier New" pitchFamily="49" charset="0"/>
                  </a:rPr>
                  <a:t>ORDER BY 1,2,3;</a:t>
                </a:r>
              </a:p>
            </p:txBody>
          </p:sp>
        </p:grpSp>
        <p:cxnSp>
          <p:nvCxnSpPr>
            <p:cNvPr id="11" name="Straight Arrow Connector 10"/>
            <p:cNvCxnSpPr/>
            <p:nvPr/>
          </p:nvCxnSpPr>
          <p:spPr>
            <a:xfrm>
              <a:off x="4648200" y="2817812"/>
              <a:ext cx="838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1"/>
            <p:cNvGrpSpPr/>
            <p:nvPr/>
          </p:nvGrpSpPr>
          <p:grpSpPr>
            <a:xfrm>
              <a:off x="5502166" y="685800"/>
              <a:ext cx="3092668" cy="5608974"/>
              <a:chOff x="5502166" y="685800"/>
              <a:chExt cx="3092668" cy="5608974"/>
            </a:xfrm>
          </p:grpSpPr>
          <p:sp>
            <p:nvSpPr>
              <p:cNvPr id="13" name="Rounded Rectangle 12"/>
              <p:cNvSpPr/>
              <p:nvPr/>
            </p:nvSpPr>
            <p:spPr>
              <a:xfrm>
                <a:off x="5502166" y="685800"/>
                <a:ext cx="3092668" cy="55626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30"/>
              <p:cNvGrpSpPr/>
              <p:nvPr/>
            </p:nvGrpSpPr>
            <p:grpSpPr>
              <a:xfrm>
                <a:off x="5594132" y="777766"/>
                <a:ext cx="2895600" cy="5517008"/>
                <a:chOff x="5594132" y="777766"/>
                <a:chExt cx="2895600" cy="5517008"/>
              </a:xfrm>
            </p:grpSpPr>
            <p:grpSp>
              <p:nvGrpSpPr>
                <p:cNvPr id="6" name="Group 12"/>
                <p:cNvGrpSpPr/>
                <p:nvPr/>
              </p:nvGrpSpPr>
              <p:grpSpPr>
                <a:xfrm>
                  <a:off x="5594132" y="777766"/>
                  <a:ext cx="2895600" cy="5517008"/>
                  <a:chOff x="457200" y="1752595"/>
                  <a:chExt cx="4963885" cy="72258762"/>
                </a:xfrm>
              </p:grpSpPr>
              <p:sp>
                <p:nvSpPr>
                  <p:cNvPr id="26" name="Rectangle 25"/>
                  <p:cNvSpPr/>
                  <p:nvPr/>
                </p:nvSpPr>
                <p:spPr>
                  <a:xfrm>
                    <a:off x="457200" y="1752595"/>
                    <a:ext cx="4963885" cy="70653354"/>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7" name="TextBox 26"/>
                  <p:cNvSpPr txBox="1"/>
                  <p:nvPr/>
                </p:nvSpPr>
                <p:spPr>
                  <a:xfrm>
                    <a:off x="510423" y="1854860"/>
                    <a:ext cx="4714719" cy="72156497"/>
                  </a:xfrm>
                  <a:prstGeom prst="rect">
                    <a:avLst/>
                  </a:prstGeom>
                  <a:noFill/>
                </p:spPr>
                <p:txBody>
                  <a:bodyPr wrap="square" rtlCol="0">
                    <a:spAutoFit/>
                  </a:bodyPr>
                  <a:lstStyle/>
                  <a:p>
                    <a:r>
                      <a:rPr lang="en-US" sz="1600" dirty="0" smtClean="0">
                        <a:latin typeface="Courier New" pitchFamily="49" charset="0"/>
                        <a:cs typeface="Courier New" pitchFamily="49" charset="0"/>
                      </a:rPr>
                      <a:t>pn | vn | sum</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100 | 20 | 0</a:t>
                    </a:r>
                  </a:p>
                  <a:p>
                    <a:r>
                      <a:rPr lang="en-US" sz="1600" dirty="0" smtClean="0">
                        <a:latin typeface="Courier New" pitchFamily="49" charset="0"/>
                        <a:cs typeface="Courier New" pitchFamily="49" charset="0"/>
                      </a:rPr>
                      <a:t>100 | 40 | 2640000</a:t>
                    </a:r>
                  </a:p>
                  <a:p>
                    <a:r>
                      <a:rPr lang="en-US" sz="1600" b="1" dirty="0" smtClean="0">
                        <a:solidFill>
                          <a:schemeClr val="accent4">
                            <a:lumMod val="75000"/>
                          </a:schemeClr>
                        </a:solidFill>
                        <a:latin typeface="Courier New" pitchFamily="49" charset="0"/>
                        <a:cs typeface="Courier New" pitchFamily="49" charset="0"/>
                      </a:rPr>
                      <a:t>100 |    | 2640000</a:t>
                    </a:r>
                  </a:p>
                  <a:p>
                    <a:r>
                      <a:rPr lang="en-US" sz="1600" dirty="0" smtClean="0">
                        <a:latin typeface="Courier New" pitchFamily="49" charset="0"/>
                        <a:cs typeface="Courier New" pitchFamily="49" charset="0"/>
                      </a:rPr>
                      <a:t>200 | 10 | 0</a:t>
                    </a:r>
                  </a:p>
                  <a:p>
                    <a:r>
                      <a:rPr lang="en-US" sz="1600" dirty="0" smtClean="0">
                        <a:latin typeface="Courier New" pitchFamily="49" charset="0"/>
                        <a:cs typeface="Courier New" pitchFamily="49" charset="0"/>
                      </a:rPr>
                      <a:t>200 | 40 | 0</a:t>
                    </a:r>
                  </a:p>
                  <a:p>
                    <a:r>
                      <a:rPr lang="en-US" sz="1600" b="1" dirty="0" smtClean="0">
                        <a:solidFill>
                          <a:schemeClr val="accent4">
                            <a:lumMod val="75000"/>
                          </a:schemeClr>
                        </a:solidFill>
                        <a:latin typeface="Courier New" pitchFamily="49" charset="0"/>
                        <a:cs typeface="Courier New" pitchFamily="49" charset="0"/>
                      </a:rPr>
                      <a:t>200 |    | 0</a:t>
                    </a:r>
                  </a:p>
                  <a:p>
                    <a:r>
                      <a:rPr lang="en-US" sz="1600" dirty="0" smtClean="0">
                        <a:latin typeface="Courier New" pitchFamily="49" charset="0"/>
                        <a:cs typeface="Courier New" pitchFamily="49" charset="0"/>
                      </a:rPr>
                      <a:t>300 | 30 | 0</a:t>
                    </a:r>
                  </a:p>
                  <a:p>
                    <a:r>
                      <a:rPr lang="en-US" sz="1600" b="1" dirty="0" smtClean="0">
                        <a:solidFill>
                          <a:schemeClr val="accent4">
                            <a:lumMod val="75000"/>
                          </a:schemeClr>
                        </a:solidFill>
                        <a:latin typeface="Courier New" pitchFamily="49" charset="0"/>
                        <a:cs typeface="Courier New" pitchFamily="49" charset="0"/>
                      </a:rPr>
                      <a:t>300 |    | 0</a:t>
                    </a:r>
                  </a:p>
                  <a:p>
                    <a:r>
                      <a:rPr lang="en-US" sz="1600" dirty="0" smtClean="0">
                        <a:latin typeface="Courier New" pitchFamily="49" charset="0"/>
                        <a:cs typeface="Courier New" pitchFamily="49" charset="0"/>
                      </a:rPr>
                      <a:t>400 | 50 | 0</a:t>
                    </a:r>
                  </a:p>
                  <a:p>
                    <a:r>
                      <a:rPr lang="en-US" sz="1600" b="1" dirty="0" smtClean="0">
                        <a:solidFill>
                          <a:schemeClr val="accent4">
                            <a:lumMod val="75000"/>
                          </a:schemeClr>
                        </a:solidFill>
                        <a:latin typeface="Courier New" pitchFamily="49" charset="0"/>
                        <a:cs typeface="Courier New" pitchFamily="49" charset="0"/>
                      </a:rPr>
                      <a:t>400 |    | 0</a:t>
                    </a:r>
                  </a:p>
                  <a:p>
                    <a:r>
                      <a:rPr lang="en-US" sz="1600" dirty="0" smtClean="0">
                        <a:latin typeface="Courier New" pitchFamily="49" charset="0"/>
                        <a:cs typeface="Courier New" pitchFamily="49" charset="0"/>
                      </a:rPr>
                      <a:t>500 | 30 | 120</a:t>
                    </a:r>
                  </a:p>
                  <a:p>
                    <a:r>
                      <a:rPr lang="en-US" sz="1600" b="1" dirty="0" smtClean="0">
                        <a:solidFill>
                          <a:schemeClr val="accent4">
                            <a:lumMod val="75000"/>
                          </a:schemeClr>
                        </a:solidFill>
                        <a:latin typeface="Courier New" pitchFamily="49" charset="0"/>
                        <a:cs typeface="Courier New" pitchFamily="49" charset="0"/>
                      </a:rPr>
                      <a:t>500 |    | 120</a:t>
                    </a:r>
                  </a:p>
                  <a:p>
                    <a:r>
                      <a:rPr lang="en-US" sz="1600" dirty="0" smtClean="0">
                        <a:latin typeface="Courier New" pitchFamily="49" charset="0"/>
                        <a:cs typeface="Courier New" pitchFamily="49" charset="0"/>
                      </a:rPr>
                      <a:t>600 | 30 | 60</a:t>
                    </a:r>
                  </a:p>
                  <a:p>
                    <a:r>
                      <a:rPr lang="en-US" sz="1600" b="1" dirty="0" smtClean="0">
                        <a:solidFill>
                          <a:schemeClr val="accent4">
                            <a:lumMod val="75000"/>
                          </a:schemeClr>
                        </a:solidFill>
                        <a:latin typeface="Courier New" pitchFamily="49" charset="0"/>
                        <a:cs typeface="Courier New" pitchFamily="49" charset="0"/>
                      </a:rPr>
                      <a:t>600 |    | 60</a:t>
                    </a:r>
                  </a:p>
                  <a:p>
                    <a:r>
                      <a:rPr lang="en-US" sz="1600" dirty="0" smtClean="0">
                        <a:latin typeface="Courier New" pitchFamily="49" charset="0"/>
                        <a:cs typeface="Courier New" pitchFamily="49" charset="0"/>
                      </a:rPr>
                      <a:t>700 | 40 | 1</a:t>
                    </a:r>
                  </a:p>
                  <a:p>
                    <a:r>
                      <a:rPr lang="en-US" sz="1600" b="1" dirty="0" smtClean="0">
                        <a:solidFill>
                          <a:schemeClr val="accent4">
                            <a:lumMod val="75000"/>
                          </a:schemeClr>
                        </a:solidFill>
                        <a:latin typeface="Courier New" pitchFamily="49" charset="0"/>
                        <a:cs typeface="Courier New" pitchFamily="49" charset="0"/>
                      </a:rPr>
                      <a:t>700 |    | 1</a:t>
                    </a:r>
                  </a:p>
                  <a:p>
                    <a:r>
                      <a:rPr lang="en-US" sz="1600" dirty="0" smtClean="0">
                        <a:latin typeface="Courier New" pitchFamily="49" charset="0"/>
                        <a:cs typeface="Courier New" pitchFamily="49" charset="0"/>
                      </a:rPr>
                      <a:t>800 | 40 | 1</a:t>
                    </a:r>
                  </a:p>
                  <a:p>
                    <a:r>
                      <a:rPr lang="en-US" sz="1600" b="1" dirty="0" smtClean="0">
                        <a:solidFill>
                          <a:schemeClr val="accent4">
                            <a:lumMod val="75000"/>
                          </a:schemeClr>
                        </a:solidFill>
                        <a:latin typeface="Courier New" pitchFamily="49" charset="0"/>
                        <a:cs typeface="Courier New" pitchFamily="49" charset="0"/>
                      </a:rPr>
                      <a:t>800 |    | 1</a:t>
                    </a:r>
                  </a:p>
                  <a:p>
                    <a:r>
                      <a:rPr lang="en-US" sz="1600" b="1" dirty="0" smtClean="0">
                        <a:solidFill>
                          <a:schemeClr val="tx2">
                            <a:lumMod val="75000"/>
                          </a:schemeClr>
                        </a:solidFill>
                        <a:latin typeface="Courier New" pitchFamily="49" charset="0"/>
                        <a:cs typeface="Courier New" pitchFamily="49" charset="0"/>
                      </a:rPr>
                      <a:t>    |    | 2640182</a:t>
                    </a:r>
                  </a:p>
                  <a:p>
                    <a:r>
                      <a:rPr lang="en-US" sz="1600" dirty="0" smtClean="0">
                        <a:latin typeface="Courier New" pitchFamily="49" charset="0"/>
                        <a:cs typeface="Courier New" pitchFamily="49" charset="0"/>
                      </a:rPr>
                      <a:t>(19 rows)</a:t>
                    </a:r>
                  </a:p>
                </p:txBody>
              </p:sp>
            </p:grpSp>
            <p:grpSp>
              <p:nvGrpSpPr>
                <p:cNvPr id="9" name="Group 29"/>
                <p:cNvGrpSpPr/>
                <p:nvPr/>
              </p:nvGrpSpPr>
              <p:grpSpPr>
                <a:xfrm>
                  <a:off x="5638800" y="1813034"/>
                  <a:ext cx="2669630" cy="4130566"/>
                  <a:chOff x="5638800" y="1813034"/>
                  <a:chExt cx="2669630" cy="4130566"/>
                </a:xfrm>
              </p:grpSpPr>
              <p:sp>
                <p:nvSpPr>
                  <p:cNvPr id="17" name="Rounded Rectangle 16"/>
                  <p:cNvSpPr/>
                  <p:nvPr/>
                </p:nvSpPr>
                <p:spPr>
                  <a:xfrm>
                    <a:off x="5641430" y="1813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5638800" y="2530366"/>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5638800" y="30322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5638800" y="35052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5638800" y="39939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638800" y="4480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5638800" y="49845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5638800" y="5454868"/>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p:cNvSpPr/>
                  <p:nvPr/>
                </p:nvSpPr>
                <p:spPr>
                  <a:xfrm>
                    <a:off x="5638800" y="57150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32" name="Slide Number Placeholder 31"/>
          <p:cNvSpPr>
            <a:spLocks noGrp="1"/>
          </p:cNvSpPr>
          <p:nvPr>
            <p:ph type="sldNum" sz="quarter" idx="11"/>
          </p:nvPr>
        </p:nvSpPr>
        <p:spPr/>
        <p:txBody>
          <a:bodyPr/>
          <a:lstStyle/>
          <a:p>
            <a:pPr>
              <a:defRPr/>
            </a:pPr>
            <a:fld id="{5BA1DFFF-3F85-458B-986A-7762775E0CEF}" type="slidenum">
              <a:rPr lang="en-US" smtClean="0"/>
              <a:pPr>
                <a:defRPr/>
              </a:pPr>
              <a:t>68</a:t>
            </a:fld>
            <a:endParaRPr lang="en-US"/>
          </a:p>
        </p:txBody>
      </p:sp>
      <p:sp>
        <p:nvSpPr>
          <p:cNvPr id="33" name="Footer Placeholder 32"/>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urier New" pitchFamily="49" charset="0"/>
                <a:cs typeface="Courier New" pitchFamily="49" charset="0"/>
              </a:rPr>
              <a:t>GROUPING SETS</a:t>
            </a:r>
            <a:r>
              <a:rPr lang="en-US" dirty="0" smtClean="0"/>
              <a:t> Example</a:t>
            </a:r>
            <a:endParaRPr lang="en-US" dirty="0"/>
          </a:p>
        </p:txBody>
      </p:sp>
      <p:sp>
        <p:nvSpPr>
          <p:cNvPr id="8" name="Content Placeholder 7"/>
          <p:cNvSpPr>
            <a:spLocks noGrp="1"/>
          </p:cNvSpPr>
          <p:nvPr>
            <p:ph idx="1"/>
          </p:nvPr>
        </p:nvSpPr>
        <p:spPr/>
        <p:txBody>
          <a:bodyPr/>
          <a:lstStyle/>
          <a:p>
            <a:pPr marL="0" indent="0">
              <a:buNone/>
            </a:pPr>
            <a:r>
              <a:rPr lang="en-US" dirty="0" smtClean="0"/>
              <a:t>The following example shows how</a:t>
            </a:r>
            <a:br>
              <a:rPr lang="en-US" dirty="0" smtClean="0"/>
            </a:br>
            <a:r>
              <a:rPr lang="en-US" dirty="0" smtClean="0"/>
              <a:t>to achieve the same results with the</a:t>
            </a:r>
            <a:br>
              <a:rPr lang="en-US" dirty="0" smtClean="0"/>
            </a:br>
            <a:r>
              <a:rPr lang="en-US" dirty="0" smtClean="0">
                <a:latin typeface="Courier New" pitchFamily="49" charset="0"/>
                <a:cs typeface="Courier New" pitchFamily="49" charset="0"/>
              </a:rPr>
              <a:t>GROUPING SETS</a:t>
            </a:r>
            <a:r>
              <a:rPr lang="en-US" dirty="0" smtClean="0"/>
              <a:t> clause:</a:t>
            </a:r>
          </a:p>
        </p:txBody>
      </p:sp>
      <p:grpSp>
        <p:nvGrpSpPr>
          <p:cNvPr id="2" name="Group 8"/>
          <p:cNvGrpSpPr/>
          <p:nvPr/>
        </p:nvGrpSpPr>
        <p:grpSpPr>
          <a:xfrm>
            <a:off x="381000" y="685800"/>
            <a:ext cx="8213834" cy="5608974"/>
            <a:chOff x="381000" y="685800"/>
            <a:chExt cx="8213834" cy="5608974"/>
          </a:xfrm>
        </p:grpSpPr>
        <p:grpSp>
          <p:nvGrpSpPr>
            <p:cNvPr id="3" name="Group 8"/>
            <p:cNvGrpSpPr/>
            <p:nvPr/>
          </p:nvGrpSpPr>
          <p:grpSpPr>
            <a:xfrm>
              <a:off x="381000" y="2133600"/>
              <a:ext cx="4267200" cy="1546691"/>
              <a:chOff x="457200" y="1752595"/>
              <a:chExt cx="7315200" cy="20257715"/>
            </a:xfrm>
          </p:grpSpPr>
          <p:sp>
            <p:nvSpPr>
              <p:cNvPr id="28" name="Rectangle 27"/>
              <p:cNvSpPr/>
              <p:nvPr/>
            </p:nvSpPr>
            <p:spPr>
              <a:xfrm>
                <a:off x="457200" y="1752595"/>
                <a:ext cx="7315200" cy="19960520"/>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9" name="TextBox 28"/>
              <p:cNvSpPr txBox="1"/>
              <p:nvPr/>
            </p:nvSpPr>
            <p:spPr>
              <a:xfrm>
                <a:off x="510423" y="1854860"/>
                <a:ext cx="7185777" cy="20155450"/>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sz="2000" b="1" dirty="0" smtClean="0">
                    <a:latin typeface="Courier New" pitchFamily="49" charset="0"/>
                    <a:cs typeface="Courier New" pitchFamily="49" charset="0"/>
                  </a:rPr>
                  <a:t>GROUP BY GROUPING SETS</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(pn, vn), (pn), () )</a:t>
                </a:r>
              </a:p>
              <a:p>
                <a:r>
                  <a:rPr lang="en-US" dirty="0" smtClean="0">
                    <a:latin typeface="Courier New" pitchFamily="49" charset="0"/>
                    <a:cs typeface="Courier New" pitchFamily="49" charset="0"/>
                  </a:rPr>
                  <a:t>ORDER BY 1,2,3;</a:t>
                </a:r>
              </a:p>
            </p:txBody>
          </p:sp>
        </p:grpSp>
        <p:cxnSp>
          <p:nvCxnSpPr>
            <p:cNvPr id="11" name="Straight Arrow Connector 10"/>
            <p:cNvCxnSpPr/>
            <p:nvPr/>
          </p:nvCxnSpPr>
          <p:spPr>
            <a:xfrm>
              <a:off x="4648200" y="2817812"/>
              <a:ext cx="838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1"/>
            <p:cNvGrpSpPr/>
            <p:nvPr/>
          </p:nvGrpSpPr>
          <p:grpSpPr>
            <a:xfrm>
              <a:off x="5502166" y="685800"/>
              <a:ext cx="3092668" cy="5608974"/>
              <a:chOff x="5502166" y="685800"/>
              <a:chExt cx="3092668" cy="5608974"/>
            </a:xfrm>
          </p:grpSpPr>
          <p:sp>
            <p:nvSpPr>
              <p:cNvPr id="13" name="Rounded Rectangle 12"/>
              <p:cNvSpPr/>
              <p:nvPr/>
            </p:nvSpPr>
            <p:spPr>
              <a:xfrm>
                <a:off x="5502166" y="685800"/>
                <a:ext cx="3092668" cy="55626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30"/>
              <p:cNvGrpSpPr/>
              <p:nvPr/>
            </p:nvGrpSpPr>
            <p:grpSpPr>
              <a:xfrm>
                <a:off x="5594132" y="777766"/>
                <a:ext cx="2895600" cy="5517008"/>
                <a:chOff x="5594132" y="777766"/>
                <a:chExt cx="2895600" cy="5517008"/>
              </a:xfrm>
            </p:grpSpPr>
            <p:grpSp>
              <p:nvGrpSpPr>
                <p:cNvPr id="6" name="Group 12"/>
                <p:cNvGrpSpPr/>
                <p:nvPr/>
              </p:nvGrpSpPr>
              <p:grpSpPr>
                <a:xfrm>
                  <a:off x="5594132" y="777766"/>
                  <a:ext cx="2895600" cy="5517008"/>
                  <a:chOff x="457200" y="1752595"/>
                  <a:chExt cx="4963885" cy="72258762"/>
                </a:xfrm>
              </p:grpSpPr>
              <p:sp>
                <p:nvSpPr>
                  <p:cNvPr id="26" name="Rectangle 25"/>
                  <p:cNvSpPr/>
                  <p:nvPr/>
                </p:nvSpPr>
                <p:spPr>
                  <a:xfrm>
                    <a:off x="457200" y="1752595"/>
                    <a:ext cx="4963885" cy="70653354"/>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7" name="TextBox 26"/>
                  <p:cNvSpPr txBox="1"/>
                  <p:nvPr/>
                </p:nvSpPr>
                <p:spPr>
                  <a:xfrm>
                    <a:off x="510423" y="1854860"/>
                    <a:ext cx="4714719" cy="72156497"/>
                  </a:xfrm>
                  <a:prstGeom prst="rect">
                    <a:avLst/>
                  </a:prstGeom>
                  <a:noFill/>
                </p:spPr>
                <p:txBody>
                  <a:bodyPr wrap="square" rtlCol="0">
                    <a:spAutoFit/>
                  </a:bodyPr>
                  <a:lstStyle/>
                  <a:p>
                    <a:r>
                      <a:rPr lang="en-US" sz="1600" dirty="0" smtClean="0">
                        <a:latin typeface="Courier New" pitchFamily="49" charset="0"/>
                        <a:cs typeface="Courier New" pitchFamily="49" charset="0"/>
                      </a:rPr>
                      <a:t>pn | vn | sum</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100 | 20 | 0</a:t>
                    </a:r>
                  </a:p>
                  <a:p>
                    <a:r>
                      <a:rPr lang="en-US" sz="1600" dirty="0" smtClean="0">
                        <a:latin typeface="Courier New" pitchFamily="49" charset="0"/>
                        <a:cs typeface="Courier New" pitchFamily="49" charset="0"/>
                      </a:rPr>
                      <a:t>100 | 40 | 2640000</a:t>
                    </a:r>
                  </a:p>
                  <a:p>
                    <a:r>
                      <a:rPr lang="en-US" sz="1600" b="1" dirty="0" smtClean="0">
                        <a:solidFill>
                          <a:schemeClr val="accent4">
                            <a:lumMod val="75000"/>
                          </a:schemeClr>
                        </a:solidFill>
                        <a:latin typeface="Courier New" pitchFamily="49" charset="0"/>
                        <a:cs typeface="Courier New" pitchFamily="49" charset="0"/>
                      </a:rPr>
                      <a:t>100 |    | 2640000</a:t>
                    </a:r>
                  </a:p>
                  <a:p>
                    <a:r>
                      <a:rPr lang="en-US" sz="1600" dirty="0" smtClean="0">
                        <a:latin typeface="Courier New" pitchFamily="49" charset="0"/>
                        <a:cs typeface="Courier New" pitchFamily="49" charset="0"/>
                      </a:rPr>
                      <a:t>200 | 10 | 0</a:t>
                    </a:r>
                  </a:p>
                  <a:p>
                    <a:r>
                      <a:rPr lang="en-US" sz="1600" dirty="0" smtClean="0">
                        <a:latin typeface="Courier New" pitchFamily="49" charset="0"/>
                        <a:cs typeface="Courier New" pitchFamily="49" charset="0"/>
                      </a:rPr>
                      <a:t>200 | 40 | 0</a:t>
                    </a:r>
                  </a:p>
                  <a:p>
                    <a:r>
                      <a:rPr lang="en-US" sz="1600" b="1" dirty="0" smtClean="0">
                        <a:solidFill>
                          <a:schemeClr val="accent4">
                            <a:lumMod val="75000"/>
                          </a:schemeClr>
                        </a:solidFill>
                        <a:latin typeface="Courier New" pitchFamily="49" charset="0"/>
                        <a:cs typeface="Courier New" pitchFamily="49" charset="0"/>
                      </a:rPr>
                      <a:t>200 |    | 0</a:t>
                    </a:r>
                  </a:p>
                  <a:p>
                    <a:r>
                      <a:rPr lang="en-US" sz="1600" dirty="0" smtClean="0">
                        <a:latin typeface="Courier New" pitchFamily="49" charset="0"/>
                        <a:cs typeface="Courier New" pitchFamily="49" charset="0"/>
                      </a:rPr>
                      <a:t>300 | 30 | 0</a:t>
                    </a:r>
                  </a:p>
                  <a:p>
                    <a:r>
                      <a:rPr lang="en-US" sz="1600" b="1" dirty="0" smtClean="0">
                        <a:solidFill>
                          <a:schemeClr val="accent4">
                            <a:lumMod val="75000"/>
                          </a:schemeClr>
                        </a:solidFill>
                        <a:latin typeface="Courier New" pitchFamily="49" charset="0"/>
                        <a:cs typeface="Courier New" pitchFamily="49" charset="0"/>
                      </a:rPr>
                      <a:t>300 |    | 0</a:t>
                    </a:r>
                  </a:p>
                  <a:p>
                    <a:r>
                      <a:rPr lang="en-US" sz="1600" dirty="0" smtClean="0">
                        <a:latin typeface="Courier New" pitchFamily="49" charset="0"/>
                        <a:cs typeface="Courier New" pitchFamily="49" charset="0"/>
                      </a:rPr>
                      <a:t>400 | 50 | 0</a:t>
                    </a:r>
                  </a:p>
                  <a:p>
                    <a:r>
                      <a:rPr lang="en-US" sz="1600" b="1" dirty="0" smtClean="0">
                        <a:solidFill>
                          <a:schemeClr val="accent4">
                            <a:lumMod val="75000"/>
                          </a:schemeClr>
                        </a:solidFill>
                        <a:latin typeface="Courier New" pitchFamily="49" charset="0"/>
                        <a:cs typeface="Courier New" pitchFamily="49" charset="0"/>
                      </a:rPr>
                      <a:t>400 |    | 0</a:t>
                    </a:r>
                  </a:p>
                  <a:p>
                    <a:r>
                      <a:rPr lang="en-US" sz="1600" dirty="0" smtClean="0">
                        <a:latin typeface="Courier New" pitchFamily="49" charset="0"/>
                        <a:cs typeface="Courier New" pitchFamily="49" charset="0"/>
                      </a:rPr>
                      <a:t>500 | 30 | 120</a:t>
                    </a:r>
                  </a:p>
                  <a:p>
                    <a:r>
                      <a:rPr lang="en-US" sz="1600" b="1" dirty="0" smtClean="0">
                        <a:solidFill>
                          <a:schemeClr val="accent4">
                            <a:lumMod val="75000"/>
                          </a:schemeClr>
                        </a:solidFill>
                        <a:latin typeface="Courier New" pitchFamily="49" charset="0"/>
                        <a:cs typeface="Courier New" pitchFamily="49" charset="0"/>
                      </a:rPr>
                      <a:t>500 |    | 120</a:t>
                    </a:r>
                  </a:p>
                  <a:p>
                    <a:r>
                      <a:rPr lang="en-US" sz="1600" dirty="0" smtClean="0">
                        <a:latin typeface="Courier New" pitchFamily="49" charset="0"/>
                        <a:cs typeface="Courier New" pitchFamily="49" charset="0"/>
                      </a:rPr>
                      <a:t>600 | 30 | 60</a:t>
                    </a:r>
                  </a:p>
                  <a:p>
                    <a:r>
                      <a:rPr lang="en-US" sz="1600" b="1" dirty="0" smtClean="0">
                        <a:solidFill>
                          <a:schemeClr val="accent4">
                            <a:lumMod val="75000"/>
                          </a:schemeClr>
                        </a:solidFill>
                        <a:latin typeface="Courier New" pitchFamily="49" charset="0"/>
                        <a:cs typeface="Courier New" pitchFamily="49" charset="0"/>
                      </a:rPr>
                      <a:t>600 |    | 60</a:t>
                    </a:r>
                  </a:p>
                  <a:p>
                    <a:r>
                      <a:rPr lang="en-US" sz="1600" dirty="0" smtClean="0">
                        <a:latin typeface="Courier New" pitchFamily="49" charset="0"/>
                        <a:cs typeface="Courier New" pitchFamily="49" charset="0"/>
                      </a:rPr>
                      <a:t>700 | 40 | 1</a:t>
                    </a:r>
                  </a:p>
                  <a:p>
                    <a:r>
                      <a:rPr lang="en-US" sz="1600" b="1" dirty="0" smtClean="0">
                        <a:solidFill>
                          <a:schemeClr val="accent4">
                            <a:lumMod val="75000"/>
                          </a:schemeClr>
                        </a:solidFill>
                        <a:latin typeface="Courier New" pitchFamily="49" charset="0"/>
                        <a:cs typeface="Courier New" pitchFamily="49" charset="0"/>
                      </a:rPr>
                      <a:t>700 |    | 1</a:t>
                    </a:r>
                  </a:p>
                  <a:p>
                    <a:r>
                      <a:rPr lang="en-US" sz="1600" dirty="0" smtClean="0">
                        <a:latin typeface="Courier New" pitchFamily="49" charset="0"/>
                        <a:cs typeface="Courier New" pitchFamily="49" charset="0"/>
                      </a:rPr>
                      <a:t>800 | 40 | 1</a:t>
                    </a:r>
                  </a:p>
                  <a:p>
                    <a:r>
                      <a:rPr lang="en-US" sz="1600" b="1" dirty="0" smtClean="0">
                        <a:solidFill>
                          <a:schemeClr val="accent4">
                            <a:lumMod val="75000"/>
                          </a:schemeClr>
                        </a:solidFill>
                        <a:latin typeface="Courier New" pitchFamily="49" charset="0"/>
                        <a:cs typeface="Courier New" pitchFamily="49" charset="0"/>
                      </a:rPr>
                      <a:t>800 |    | 1</a:t>
                    </a:r>
                  </a:p>
                  <a:p>
                    <a:r>
                      <a:rPr lang="en-US" sz="1600" b="1" dirty="0" smtClean="0">
                        <a:solidFill>
                          <a:schemeClr val="tx2">
                            <a:lumMod val="75000"/>
                          </a:schemeClr>
                        </a:solidFill>
                        <a:latin typeface="Courier New" pitchFamily="49" charset="0"/>
                        <a:cs typeface="Courier New" pitchFamily="49" charset="0"/>
                      </a:rPr>
                      <a:t>    |    | 2640182</a:t>
                    </a:r>
                  </a:p>
                  <a:p>
                    <a:r>
                      <a:rPr lang="en-US" sz="1600" dirty="0" smtClean="0">
                        <a:latin typeface="Courier New" pitchFamily="49" charset="0"/>
                        <a:cs typeface="Courier New" pitchFamily="49" charset="0"/>
                      </a:rPr>
                      <a:t>(19 rows)</a:t>
                    </a:r>
                  </a:p>
                </p:txBody>
              </p:sp>
            </p:grpSp>
            <p:grpSp>
              <p:nvGrpSpPr>
                <p:cNvPr id="9" name="Group 29"/>
                <p:cNvGrpSpPr/>
                <p:nvPr/>
              </p:nvGrpSpPr>
              <p:grpSpPr>
                <a:xfrm>
                  <a:off x="5638800" y="1813034"/>
                  <a:ext cx="2669630" cy="4130566"/>
                  <a:chOff x="5638800" y="1813034"/>
                  <a:chExt cx="2669630" cy="4130566"/>
                </a:xfrm>
              </p:grpSpPr>
              <p:sp>
                <p:nvSpPr>
                  <p:cNvPr id="17" name="Rounded Rectangle 16"/>
                  <p:cNvSpPr/>
                  <p:nvPr/>
                </p:nvSpPr>
                <p:spPr>
                  <a:xfrm>
                    <a:off x="5641430" y="1813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p:cNvSpPr/>
                  <p:nvPr/>
                </p:nvSpPr>
                <p:spPr>
                  <a:xfrm>
                    <a:off x="5638800" y="2530366"/>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5638800" y="30322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5638800" y="35052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5638800" y="39939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638800" y="44800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5638800" y="49845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5638800" y="5454868"/>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p:cNvSpPr/>
                  <p:nvPr/>
                </p:nvSpPr>
                <p:spPr>
                  <a:xfrm>
                    <a:off x="5638800" y="57150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grpSp>
        <p:nvGrpSpPr>
          <p:cNvPr id="10" name="Group 29"/>
          <p:cNvGrpSpPr/>
          <p:nvPr/>
        </p:nvGrpSpPr>
        <p:grpSpPr>
          <a:xfrm>
            <a:off x="457200" y="4876800"/>
            <a:ext cx="2286000" cy="838200"/>
            <a:chOff x="5842402" y="3352800"/>
            <a:chExt cx="2286000" cy="838200"/>
          </a:xfrm>
        </p:grpSpPr>
        <p:sp>
          <p:nvSpPr>
            <p:cNvPr id="31" name="Rectangular Callout 30"/>
            <p:cNvSpPr/>
            <p:nvPr/>
          </p:nvSpPr>
          <p:spPr>
            <a:xfrm>
              <a:off x="5842402" y="3352800"/>
              <a:ext cx="2286000" cy="838200"/>
            </a:xfrm>
            <a:prstGeom prst="wedgeRectCallout">
              <a:avLst>
                <a:gd name="adj1" fmla="val -11270"/>
                <a:gd name="adj2" fmla="val -9528"/>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2"/>
            <p:cNvGrpSpPr/>
            <p:nvPr/>
          </p:nvGrpSpPr>
          <p:grpSpPr>
            <a:xfrm>
              <a:off x="5878323" y="3429000"/>
              <a:ext cx="2185214" cy="685800"/>
              <a:chOff x="4201923" y="3581400"/>
              <a:chExt cx="2185214" cy="685800"/>
            </a:xfrm>
          </p:grpSpPr>
          <p:sp>
            <p:nvSpPr>
              <p:cNvPr id="33" name="Rounded Rectangle 32"/>
              <p:cNvSpPr/>
              <p:nvPr/>
            </p:nvSpPr>
            <p:spPr>
              <a:xfrm>
                <a:off x="4242202" y="3581400"/>
                <a:ext cx="2133600" cy="685800"/>
              </a:xfrm>
              <a:prstGeom prst="roundRect">
                <a:avLst>
                  <a:gd name="adj" fmla="val 2982"/>
                </a:avLst>
              </a:prstGeom>
              <a:solidFill>
                <a:schemeClr val="bg1"/>
              </a:solidFill>
              <a:ln w="12700">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4201923" y="3601135"/>
                <a:ext cx="2185214" cy="646331"/>
              </a:xfrm>
              <a:prstGeom prst="rect">
                <a:avLst/>
              </a:prstGeom>
              <a:noFill/>
            </p:spPr>
            <p:txBody>
              <a:bodyPr wrap="none" rtlCol="0">
                <a:spAutoFit/>
              </a:bodyPr>
              <a:lstStyle/>
              <a:p>
                <a:r>
                  <a:rPr lang="en-US" dirty="0" smtClean="0"/>
                  <a:t>Summarize product</a:t>
                </a:r>
                <a:br>
                  <a:rPr lang="en-US" dirty="0" smtClean="0"/>
                </a:br>
                <a:r>
                  <a:rPr lang="en-US" dirty="0" smtClean="0"/>
                  <a:t>sales by vendor</a:t>
                </a:r>
                <a:endParaRPr lang="en-US" dirty="0"/>
              </a:p>
            </p:txBody>
          </p:sp>
        </p:grpSp>
      </p:grpSp>
      <p:grpSp>
        <p:nvGrpSpPr>
          <p:cNvPr id="14" name="Group 34"/>
          <p:cNvGrpSpPr/>
          <p:nvPr/>
        </p:nvGrpSpPr>
        <p:grpSpPr>
          <a:xfrm>
            <a:off x="1752600" y="3886200"/>
            <a:ext cx="1676400" cy="838200"/>
            <a:chOff x="5842402" y="3352800"/>
            <a:chExt cx="2286000" cy="838200"/>
          </a:xfrm>
        </p:grpSpPr>
        <p:sp>
          <p:nvSpPr>
            <p:cNvPr id="36" name="Rectangular Callout 35"/>
            <p:cNvSpPr/>
            <p:nvPr/>
          </p:nvSpPr>
          <p:spPr>
            <a:xfrm>
              <a:off x="5842402" y="3352800"/>
              <a:ext cx="2286000" cy="838200"/>
            </a:xfrm>
            <a:prstGeom prst="wedgeRectCallout">
              <a:avLst>
                <a:gd name="adj1" fmla="val 14246"/>
                <a:gd name="adj2" fmla="val -22694"/>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2"/>
            <p:cNvGrpSpPr/>
            <p:nvPr/>
          </p:nvGrpSpPr>
          <p:grpSpPr>
            <a:xfrm>
              <a:off x="5878323" y="3429000"/>
              <a:ext cx="2173879" cy="685800"/>
              <a:chOff x="4201923" y="3581400"/>
              <a:chExt cx="2173879" cy="685800"/>
            </a:xfrm>
          </p:grpSpPr>
          <p:sp>
            <p:nvSpPr>
              <p:cNvPr id="38" name="Rounded Rectangle 37"/>
              <p:cNvSpPr/>
              <p:nvPr/>
            </p:nvSpPr>
            <p:spPr>
              <a:xfrm>
                <a:off x="4242202" y="3581400"/>
                <a:ext cx="2133600" cy="685800"/>
              </a:xfrm>
              <a:prstGeom prst="roundRect">
                <a:avLst>
                  <a:gd name="adj" fmla="val 2982"/>
                </a:avLst>
              </a:prstGeom>
              <a:solidFill>
                <a:schemeClr val="bg1"/>
              </a:solidFill>
              <a:ln w="12700">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4201923" y="3601135"/>
                <a:ext cx="2146169" cy="646331"/>
              </a:xfrm>
              <a:prstGeom prst="rect">
                <a:avLst/>
              </a:prstGeom>
              <a:noFill/>
            </p:spPr>
            <p:txBody>
              <a:bodyPr wrap="square" rtlCol="0">
                <a:spAutoFit/>
              </a:bodyPr>
              <a:lstStyle/>
              <a:p>
                <a:r>
                  <a:rPr lang="en-US" dirty="0" smtClean="0"/>
                  <a:t>Subtotals for each </a:t>
                </a:r>
                <a:r>
                  <a:rPr lang="en-US" dirty="0" smtClean="0"/>
                  <a:t>product</a:t>
                </a:r>
                <a:endParaRPr lang="en-US" dirty="0"/>
              </a:p>
            </p:txBody>
          </p:sp>
        </p:grpSp>
      </p:grpSp>
      <p:grpSp>
        <p:nvGrpSpPr>
          <p:cNvPr id="16" name="Group 39"/>
          <p:cNvGrpSpPr/>
          <p:nvPr/>
        </p:nvGrpSpPr>
        <p:grpSpPr>
          <a:xfrm>
            <a:off x="3352800" y="4905702"/>
            <a:ext cx="1371600" cy="533400"/>
            <a:chOff x="5842402" y="3352800"/>
            <a:chExt cx="1371600" cy="533400"/>
          </a:xfrm>
        </p:grpSpPr>
        <p:sp>
          <p:nvSpPr>
            <p:cNvPr id="41" name="Rectangular Callout 40"/>
            <p:cNvSpPr/>
            <p:nvPr/>
          </p:nvSpPr>
          <p:spPr>
            <a:xfrm>
              <a:off x="5842402" y="3352800"/>
              <a:ext cx="1371600" cy="533400"/>
            </a:xfrm>
            <a:prstGeom prst="wedgeRectCallout">
              <a:avLst>
                <a:gd name="adj1" fmla="val -22995"/>
                <a:gd name="adj2" fmla="val -30217"/>
              </a:avLst>
            </a:prstGeom>
            <a:solidFill>
              <a:srgbClr val="FF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12"/>
            <p:cNvGrpSpPr/>
            <p:nvPr/>
          </p:nvGrpSpPr>
          <p:grpSpPr>
            <a:xfrm>
              <a:off x="5878323" y="3429000"/>
              <a:ext cx="1326004" cy="389067"/>
              <a:chOff x="4201923" y="3581400"/>
              <a:chExt cx="1326004" cy="389067"/>
            </a:xfrm>
          </p:grpSpPr>
          <p:sp>
            <p:nvSpPr>
              <p:cNvPr id="43" name="Rounded Rectangle 42"/>
              <p:cNvSpPr/>
              <p:nvPr/>
            </p:nvSpPr>
            <p:spPr>
              <a:xfrm>
                <a:off x="4242202" y="3581400"/>
                <a:ext cx="1219200" cy="381000"/>
              </a:xfrm>
              <a:prstGeom prst="roundRect">
                <a:avLst>
                  <a:gd name="adj" fmla="val 2982"/>
                </a:avLst>
              </a:prstGeom>
              <a:solidFill>
                <a:schemeClr val="bg1"/>
              </a:solidFill>
              <a:ln w="12700">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4201923" y="3601135"/>
                <a:ext cx="1326004" cy="369332"/>
              </a:xfrm>
              <a:prstGeom prst="rect">
                <a:avLst/>
              </a:prstGeom>
              <a:noFill/>
            </p:spPr>
            <p:txBody>
              <a:bodyPr wrap="none" rtlCol="0">
                <a:spAutoFit/>
              </a:bodyPr>
              <a:lstStyle/>
              <a:p>
                <a:r>
                  <a:rPr lang="en-US" dirty="0" smtClean="0"/>
                  <a:t>Grand total</a:t>
                </a:r>
                <a:endParaRPr lang="en-US" dirty="0"/>
              </a:p>
            </p:txBody>
          </p:sp>
        </p:grpSp>
      </p:grpSp>
      <p:cxnSp>
        <p:nvCxnSpPr>
          <p:cNvPr id="46" name="Straight Connector 45"/>
          <p:cNvCxnSpPr/>
          <p:nvPr/>
        </p:nvCxnSpPr>
        <p:spPr>
          <a:xfrm>
            <a:off x="990600" y="3352800"/>
            <a:ext cx="12954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514600" y="3352800"/>
            <a:ext cx="6096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381702" y="3352800"/>
            <a:ext cx="3810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914400" y="4114800"/>
            <a:ext cx="1524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2521168" y="3619500"/>
            <a:ext cx="5334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2819400" y="4114800"/>
            <a:ext cx="1524000" cy="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3" name="Slide Number Placeholder 52"/>
          <p:cNvSpPr>
            <a:spLocks noGrp="1"/>
          </p:cNvSpPr>
          <p:nvPr>
            <p:ph type="sldNum" sz="quarter" idx="11"/>
          </p:nvPr>
        </p:nvSpPr>
        <p:spPr/>
        <p:txBody>
          <a:bodyPr/>
          <a:lstStyle/>
          <a:p>
            <a:pPr>
              <a:defRPr/>
            </a:pPr>
            <a:fld id="{5BA1DFFF-3F85-458B-986A-7762775E0CEF}" type="slidenum">
              <a:rPr lang="en-US" smtClean="0"/>
              <a:pPr>
                <a:defRPr/>
              </a:pPr>
              <a:t>69</a:t>
            </a:fld>
            <a:endParaRPr lang="en-US"/>
          </a:p>
        </p:txBody>
      </p:sp>
      <p:sp>
        <p:nvSpPr>
          <p:cNvPr id="54" name="Footer Placeholder 53"/>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MapReduce?</a:t>
            </a:r>
            <a:endParaRPr lang="en-US" dirty="0"/>
          </a:p>
        </p:txBody>
      </p:sp>
      <p:sp>
        <p:nvSpPr>
          <p:cNvPr id="3" name="Content Placeholder 2"/>
          <p:cNvSpPr>
            <a:spLocks noGrp="1"/>
          </p:cNvSpPr>
          <p:nvPr>
            <p:ph idx="1"/>
          </p:nvPr>
        </p:nvSpPr>
        <p:spPr/>
        <p:txBody>
          <a:bodyPr/>
          <a:lstStyle/>
          <a:p>
            <a:r>
              <a:rPr lang="en-US" dirty="0" smtClean="0"/>
              <a:t>A </a:t>
            </a:r>
            <a:r>
              <a:rPr lang="en-US" u="sng" dirty="0" smtClean="0"/>
              <a:t>parallel programming model</a:t>
            </a:r>
            <a:r>
              <a:rPr lang="en-US" dirty="0" smtClean="0"/>
              <a:t> suitable for big data processing</a:t>
            </a:r>
          </a:p>
          <a:p>
            <a:pPr lvl="1"/>
            <a:r>
              <a:rPr lang="en-US" dirty="0" smtClean="0"/>
              <a:t>Split data into distributable chunks (“shards”)</a:t>
            </a:r>
          </a:p>
          <a:p>
            <a:pPr lvl="1"/>
            <a:r>
              <a:rPr lang="en-US" dirty="0" smtClean="0"/>
              <a:t>Define the steps to process those chunks</a:t>
            </a:r>
          </a:p>
          <a:p>
            <a:pPr lvl="1"/>
            <a:r>
              <a:rPr lang="en-US" dirty="0" smtClean="0"/>
              <a:t>Run that process in parallel on the chunks</a:t>
            </a:r>
          </a:p>
          <a:p>
            <a:pPr lvl="1"/>
            <a:endParaRPr lang="en-US" dirty="0" smtClean="0"/>
          </a:p>
          <a:p>
            <a:r>
              <a:rPr lang="en-US" u="sng" dirty="0" smtClean="0"/>
              <a:t>Scalable </a:t>
            </a:r>
            <a:r>
              <a:rPr lang="en-US" dirty="0" smtClean="0"/>
              <a:t>by adding more machines to process chunks</a:t>
            </a:r>
          </a:p>
          <a:p>
            <a:pPr lvl="1"/>
            <a:r>
              <a:rPr lang="en-US" dirty="0" smtClean="0"/>
              <a:t>Leverage commodity hardware to tackle big jobs</a:t>
            </a:r>
          </a:p>
          <a:p>
            <a:pPr lvl="1">
              <a:buNone/>
            </a:pPr>
            <a:endParaRPr lang="en-US" dirty="0" smtClean="0"/>
          </a:p>
          <a:p>
            <a:r>
              <a:rPr lang="en-US" u="sng" dirty="0" smtClean="0"/>
              <a:t>The foundation for Hadoop</a:t>
            </a:r>
          </a:p>
          <a:p>
            <a:pPr lvl="1"/>
            <a:r>
              <a:rPr lang="en-US" b="1" dirty="0" smtClean="0"/>
              <a:t>MapReduce </a:t>
            </a:r>
            <a:r>
              <a:rPr lang="en-US" dirty="0" smtClean="0"/>
              <a:t>is a </a:t>
            </a:r>
            <a:r>
              <a:rPr lang="en-US" b="1" dirty="0" smtClean="0"/>
              <a:t>parallel programming model</a:t>
            </a:r>
            <a:endParaRPr lang="en-US" dirty="0" smtClean="0"/>
          </a:p>
          <a:p>
            <a:pPr lvl="1"/>
            <a:r>
              <a:rPr lang="en-US" b="1" dirty="0" smtClean="0"/>
              <a:t>Hadoop</a:t>
            </a:r>
            <a:r>
              <a:rPr lang="en-US" dirty="0" smtClean="0"/>
              <a:t> is a </a:t>
            </a:r>
            <a:r>
              <a:rPr lang="en-US" b="1" dirty="0" smtClean="0"/>
              <a:t>concrete platform</a:t>
            </a:r>
            <a:r>
              <a:rPr lang="en-US" dirty="0" smtClean="0"/>
              <a:t> </a:t>
            </a:r>
            <a:r>
              <a:rPr lang="en-US" b="1" dirty="0" smtClean="0"/>
              <a:t>that implements MapReduce</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7</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urier New" pitchFamily="49" charset="0"/>
                <a:cs typeface="Courier New" pitchFamily="49" charset="0"/>
              </a:rPr>
              <a:t>CUBE</a:t>
            </a:r>
            <a:r>
              <a:rPr lang="en-US" dirty="0" smtClean="0"/>
              <a:t> Example</a:t>
            </a:r>
            <a:endParaRPr lang="en-US" dirty="0"/>
          </a:p>
        </p:txBody>
      </p:sp>
      <p:sp>
        <p:nvSpPr>
          <p:cNvPr id="8" name="Content Placeholder 7"/>
          <p:cNvSpPr>
            <a:spLocks noGrp="1"/>
          </p:cNvSpPr>
          <p:nvPr>
            <p:ph idx="1"/>
          </p:nvPr>
        </p:nvSpPr>
        <p:spPr/>
        <p:txBody>
          <a:bodyPr/>
          <a:lstStyle/>
          <a:p>
            <a:pPr marL="0" indent="0">
              <a:buNone/>
            </a:pPr>
            <a:r>
              <a:rPr lang="en-US" dirty="0" smtClean="0">
                <a:latin typeface="Courier New" pitchFamily="49" charset="0"/>
                <a:cs typeface="Courier New" pitchFamily="49" charset="0"/>
              </a:rPr>
              <a:t>CUBE</a:t>
            </a:r>
            <a:r>
              <a:rPr lang="en-US" dirty="0" smtClean="0"/>
              <a:t> creates subtotals for all possible </a:t>
            </a:r>
            <a:br>
              <a:rPr lang="en-US" dirty="0" smtClean="0"/>
            </a:br>
            <a:r>
              <a:rPr lang="en-US" dirty="0" smtClean="0"/>
              <a:t>combinations of grouping columns.</a:t>
            </a:r>
          </a:p>
          <a:p>
            <a:pPr marL="0" indent="0">
              <a:buNone/>
            </a:pPr>
            <a:r>
              <a:rPr lang="en-US" dirty="0" smtClean="0"/>
              <a:t>The following example</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is the same as</a:t>
            </a:r>
            <a:endParaRPr lang="en-US" dirty="0"/>
          </a:p>
        </p:txBody>
      </p:sp>
      <p:grpSp>
        <p:nvGrpSpPr>
          <p:cNvPr id="2" name="Group 45"/>
          <p:cNvGrpSpPr/>
          <p:nvPr/>
        </p:nvGrpSpPr>
        <p:grpSpPr>
          <a:xfrm>
            <a:off x="381000" y="152400"/>
            <a:ext cx="8534400" cy="5950803"/>
            <a:chOff x="381000" y="152400"/>
            <a:chExt cx="8534400" cy="5950803"/>
          </a:xfrm>
        </p:grpSpPr>
        <p:grpSp>
          <p:nvGrpSpPr>
            <p:cNvPr id="3" name="Group 42"/>
            <p:cNvGrpSpPr/>
            <p:nvPr/>
          </p:nvGrpSpPr>
          <p:grpSpPr>
            <a:xfrm>
              <a:off x="381000" y="152400"/>
              <a:ext cx="8534400" cy="5950803"/>
              <a:chOff x="381000" y="152400"/>
              <a:chExt cx="8534400" cy="5950803"/>
            </a:xfrm>
          </p:grpSpPr>
          <p:grpSp>
            <p:nvGrpSpPr>
              <p:cNvPr id="4" name="Group 8"/>
              <p:cNvGrpSpPr/>
              <p:nvPr/>
            </p:nvGrpSpPr>
            <p:grpSpPr>
              <a:xfrm>
                <a:off x="381000" y="2133600"/>
                <a:ext cx="4267200" cy="1295400"/>
                <a:chOff x="457200" y="1752595"/>
                <a:chExt cx="7315200" cy="16966443"/>
              </a:xfrm>
            </p:grpSpPr>
            <p:sp>
              <p:nvSpPr>
                <p:cNvPr id="28" name="Rectangle 27"/>
                <p:cNvSpPr/>
                <p:nvPr/>
              </p:nvSpPr>
              <p:spPr>
                <a:xfrm>
                  <a:off x="457200" y="1752595"/>
                  <a:ext cx="7315200" cy="16966443"/>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9" name="TextBox 28"/>
                <p:cNvSpPr txBox="1"/>
                <p:nvPr/>
              </p:nvSpPr>
              <p:spPr>
                <a:xfrm>
                  <a:off x="510423" y="1854860"/>
                  <a:ext cx="7185777" cy="15721255"/>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GROUP BY CUBE(pn, vn)</a:t>
                  </a:r>
                </a:p>
                <a:p>
                  <a:r>
                    <a:rPr lang="en-US" dirty="0" smtClean="0">
                      <a:latin typeface="Courier New" pitchFamily="49" charset="0"/>
                      <a:cs typeface="Courier New" pitchFamily="49" charset="0"/>
                    </a:rPr>
                    <a:t>ORDER BY 1,2,3;</a:t>
                  </a:r>
                </a:p>
              </p:txBody>
            </p:sp>
          </p:grpSp>
          <p:grpSp>
            <p:nvGrpSpPr>
              <p:cNvPr id="5" name="Group 8"/>
              <p:cNvGrpSpPr/>
              <p:nvPr/>
            </p:nvGrpSpPr>
            <p:grpSpPr>
              <a:xfrm>
                <a:off x="381000" y="3962400"/>
                <a:ext cx="4267200" cy="1854467"/>
                <a:chOff x="457200" y="1752595"/>
                <a:chExt cx="7315200" cy="24288799"/>
              </a:xfrm>
            </p:grpSpPr>
            <p:sp>
              <p:nvSpPr>
                <p:cNvPr id="32" name="Rectangle 31"/>
                <p:cNvSpPr/>
                <p:nvPr/>
              </p:nvSpPr>
              <p:spPr>
                <a:xfrm>
                  <a:off x="457200" y="1752595"/>
                  <a:ext cx="7315200" cy="2395262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33" name="TextBox 32"/>
                <p:cNvSpPr txBox="1"/>
                <p:nvPr/>
              </p:nvSpPr>
              <p:spPr>
                <a:xfrm>
                  <a:off x="510423" y="1854860"/>
                  <a:ext cx="7185777" cy="24186534"/>
                </a:xfrm>
                <a:prstGeom prst="rect">
                  <a:avLst/>
                </a:prstGeom>
                <a:noFill/>
              </p:spPr>
              <p:txBody>
                <a:bodyPr wrap="square" rtlCol="0">
                  <a:spAutoFit/>
                </a:bodyPr>
                <a:lstStyle/>
                <a:p>
                  <a:r>
                    <a:rPr lang="en-US" dirty="0" smtClean="0">
                      <a:latin typeface="Courier New" pitchFamily="49" charset="0"/>
                      <a:cs typeface="Courier New" pitchFamily="49" charset="0"/>
                    </a:rPr>
                    <a:t>SELECT pn, vn, sum(prc*qty)</a:t>
                  </a:r>
                </a:p>
                <a:p>
                  <a:r>
                    <a:rPr lang="en-US" dirty="0" smtClean="0">
                      <a:latin typeface="Courier New" pitchFamily="49" charset="0"/>
                      <a:cs typeface="Courier New" pitchFamily="49" charset="0"/>
                    </a:rPr>
                    <a:t>FROM sale</a:t>
                  </a:r>
                </a:p>
                <a:p>
                  <a:r>
                    <a:rPr lang="en-US" sz="2000" b="1" dirty="0" smtClean="0">
                      <a:latin typeface="Courier New" pitchFamily="49" charset="0"/>
                      <a:cs typeface="Courier New" pitchFamily="49" charset="0"/>
                    </a:rPr>
                    <a:t>GROUP BY GROUPING SETS</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 (pn, vn), (pn), (vn), () )</a:t>
                  </a:r>
                </a:p>
                <a:p>
                  <a:r>
                    <a:rPr lang="en-US" dirty="0" smtClean="0">
                      <a:latin typeface="Courier New" pitchFamily="49" charset="0"/>
                      <a:cs typeface="Courier New" pitchFamily="49" charset="0"/>
                    </a:rPr>
                    <a:t>ORDER BY 1,2,3;</a:t>
                  </a:r>
                </a:p>
              </p:txBody>
            </p:sp>
          </p:grpSp>
          <p:grpSp>
            <p:nvGrpSpPr>
              <p:cNvPr id="6" name="Group 41"/>
              <p:cNvGrpSpPr/>
              <p:nvPr/>
            </p:nvGrpSpPr>
            <p:grpSpPr>
              <a:xfrm>
                <a:off x="5822732" y="152400"/>
                <a:ext cx="3092668" cy="5950803"/>
                <a:chOff x="5822732" y="152400"/>
                <a:chExt cx="3092668" cy="5950803"/>
              </a:xfrm>
            </p:grpSpPr>
            <p:sp>
              <p:nvSpPr>
                <p:cNvPr id="13" name="Rounded Rectangle 12"/>
                <p:cNvSpPr/>
                <p:nvPr/>
              </p:nvSpPr>
              <p:spPr>
                <a:xfrm>
                  <a:off x="5822732" y="152400"/>
                  <a:ext cx="3092668" cy="59436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Rectangle 25"/>
                <p:cNvSpPr/>
                <p:nvPr/>
              </p:nvSpPr>
              <p:spPr>
                <a:xfrm>
                  <a:off x="5914698" y="186084"/>
                  <a:ext cx="2895600" cy="5833715"/>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urier New" pitchFamily="49" charset="0"/>
                    <a:cs typeface="Courier New" pitchFamily="49" charset="0"/>
                  </a:endParaRPr>
                </a:p>
              </p:txBody>
            </p:sp>
            <p:sp>
              <p:nvSpPr>
                <p:cNvPr id="27" name="TextBox 26"/>
                <p:cNvSpPr txBox="1"/>
                <p:nvPr/>
              </p:nvSpPr>
              <p:spPr>
                <a:xfrm>
                  <a:off x="5945745" y="193893"/>
                  <a:ext cx="2750253" cy="5909310"/>
                </a:xfrm>
                <a:prstGeom prst="rect">
                  <a:avLst/>
                </a:prstGeom>
                <a:noFill/>
              </p:spPr>
              <p:txBody>
                <a:bodyPr wrap="square" rtlCol="0">
                  <a:spAutoFit/>
                </a:bodyPr>
                <a:lstStyle/>
                <a:p>
                  <a:r>
                    <a:rPr lang="en-US" sz="1400" dirty="0" smtClean="0">
                      <a:latin typeface="Courier New" pitchFamily="49" charset="0"/>
                      <a:cs typeface="Courier New" pitchFamily="49" charset="0"/>
                    </a:rPr>
                    <a:t>pn | vn | sum</a:t>
                  </a: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100 | 20 | 0</a:t>
                  </a:r>
                </a:p>
                <a:p>
                  <a:r>
                    <a:rPr lang="en-US" sz="1400" dirty="0" smtClean="0">
                      <a:latin typeface="Courier New" pitchFamily="49" charset="0"/>
                      <a:cs typeface="Courier New" pitchFamily="49" charset="0"/>
                    </a:rPr>
                    <a:t>100 | 40 | 2640000</a:t>
                  </a:r>
                </a:p>
                <a:p>
                  <a:r>
                    <a:rPr lang="en-US" sz="1400" b="1" dirty="0" smtClean="0">
                      <a:solidFill>
                        <a:schemeClr val="accent4">
                          <a:lumMod val="75000"/>
                        </a:schemeClr>
                      </a:solidFill>
                      <a:latin typeface="Courier New" pitchFamily="49" charset="0"/>
                      <a:cs typeface="Courier New" pitchFamily="49" charset="0"/>
                    </a:rPr>
                    <a:t>100 |    | 2640000</a:t>
                  </a:r>
                </a:p>
                <a:p>
                  <a:r>
                    <a:rPr lang="en-US" sz="1400" dirty="0" smtClean="0">
                      <a:latin typeface="Courier New" pitchFamily="49" charset="0"/>
                      <a:cs typeface="Courier New" pitchFamily="49" charset="0"/>
                    </a:rPr>
                    <a:t>200 | 10 | 0</a:t>
                  </a:r>
                </a:p>
                <a:p>
                  <a:r>
                    <a:rPr lang="en-US" sz="1400" dirty="0" smtClean="0">
                      <a:latin typeface="Courier New" pitchFamily="49" charset="0"/>
                      <a:cs typeface="Courier New" pitchFamily="49" charset="0"/>
                    </a:rPr>
                    <a:t>200 | 40 | 0</a:t>
                  </a:r>
                </a:p>
                <a:p>
                  <a:r>
                    <a:rPr lang="en-US" sz="1400" b="1" dirty="0" smtClean="0">
                      <a:solidFill>
                        <a:schemeClr val="accent4">
                          <a:lumMod val="75000"/>
                        </a:schemeClr>
                      </a:solidFill>
                      <a:latin typeface="Courier New" pitchFamily="49" charset="0"/>
                      <a:cs typeface="Courier New" pitchFamily="49" charset="0"/>
                    </a:rPr>
                    <a:t>200 |    | 0</a:t>
                  </a:r>
                </a:p>
                <a:p>
                  <a:r>
                    <a:rPr lang="en-US" sz="1400" dirty="0" smtClean="0">
                      <a:latin typeface="Courier New" pitchFamily="49" charset="0"/>
                      <a:cs typeface="Courier New" pitchFamily="49" charset="0"/>
                    </a:rPr>
                    <a:t>300 | 30 | 0</a:t>
                  </a:r>
                </a:p>
                <a:p>
                  <a:r>
                    <a:rPr lang="en-US" sz="1400" b="1" dirty="0" smtClean="0">
                      <a:solidFill>
                        <a:schemeClr val="accent4">
                          <a:lumMod val="75000"/>
                        </a:schemeClr>
                      </a:solidFill>
                      <a:latin typeface="Courier New" pitchFamily="49" charset="0"/>
                      <a:cs typeface="Courier New" pitchFamily="49" charset="0"/>
                    </a:rPr>
                    <a:t>300 |    | 0</a:t>
                  </a:r>
                </a:p>
                <a:p>
                  <a:r>
                    <a:rPr lang="en-US" sz="1400" dirty="0" smtClean="0">
                      <a:latin typeface="Courier New" pitchFamily="49" charset="0"/>
                      <a:cs typeface="Courier New" pitchFamily="49" charset="0"/>
                    </a:rPr>
                    <a:t>400 | 50 | 0</a:t>
                  </a:r>
                </a:p>
                <a:p>
                  <a:r>
                    <a:rPr lang="en-US" sz="1400" b="1" dirty="0" smtClean="0">
                      <a:solidFill>
                        <a:schemeClr val="accent4">
                          <a:lumMod val="75000"/>
                        </a:schemeClr>
                      </a:solidFill>
                      <a:latin typeface="Courier New" pitchFamily="49" charset="0"/>
                      <a:cs typeface="Courier New" pitchFamily="49" charset="0"/>
                    </a:rPr>
                    <a:t>400 |    | 0</a:t>
                  </a:r>
                </a:p>
                <a:p>
                  <a:r>
                    <a:rPr lang="en-US" sz="1400" dirty="0" smtClean="0">
                      <a:latin typeface="Courier New" pitchFamily="49" charset="0"/>
                      <a:cs typeface="Courier New" pitchFamily="49" charset="0"/>
                    </a:rPr>
                    <a:t>500 | 30 | 120</a:t>
                  </a:r>
                </a:p>
                <a:p>
                  <a:r>
                    <a:rPr lang="en-US" sz="1400" b="1" dirty="0" smtClean="0">
                      <a:solidFill>
                        <a:schemeClr val="accent4">
                          <a:lumMod val="75000"/>
                        </a:schemeClr>
                      </a:solidFill>
                      <a:latin typeface="Courier New" pitchFamily="49" charset="0"/>
                      <a:cs typeface="Courier New" pitchFamily="49" charset="0"/>
                    </a:rPr>
                    <a:t>500 |    | 120</a:t>
                  </a:r>
                </a:p>
                <a:p>
                  <a:r>
                    <a:rPr lang="en-US" sz="1400" dirty="0" smtClean="0">
                      <a:latin typeface="Courier New" pitchFamily="49" charset="0"/>
                      <a:cs typeface="Courier New" pitchFamily="49" charset="0"/>
                    </a:rPr>
                    <a:t>600 | 30 | 60</a:t>
                  </a:r>
                </a:p>
                <a:p>
                  <a:r>
                    <a:rPr lang="en-US" sz="1400" b="1" dirty="0" smtClean="0">
                      <a:solidFill>
                        <a:schemeClr val="accent4">
                          <a:lumMod val="75000"/>
                        </a:schemeClr>
                      </a:solidFill>
                      <a:latin typeface="Courier New" pitchFamily="49" charset="0"/>
                      <a:cs typeface="Courier New" pitchFamily="49" charset="0"/>
                    </a:rPr>
                    <a:t>600 |    | 60</a:t>
                  </a:r>
                </a:p>
                <a:p>
                  <a:r>
                    <a:rPr lang="en-US" sz="1400" dirty="0" smtClean="0">
                      <a:latin typeface="Courier New" pitchFamily="49" charset="0"/>
                      <a:cs typeface="Courier New" pitchFamily="49" charset="0"/>
                    </a:rPr>
                    <a:t>700 | 40 | 1</a:t>
                  </a:r>
                </a:p>
                <a:p>
                  <a:r>
                    <a:rPr lang="en-US" sz="1400" b="1" dirty="0" smtClean="0">
                      <a:solidFill>
                        <a:schemeClr val="accent4">
                          <a:lumMod val="75000"/>
                        </a:schemeClr>
                      </a:solidFill>
                      <a:latin typeface="Courier New" pitchFamily="49" charset="0"/>
                      <a:cs typeface="Courier New" pitchFamily="49" charset="0"/>
                    </a:rPr>
                    <a:t>700 |    | 1</a:t>
                  </a:r>
                </a:p>
                <a:p>
                  <a:r>
                    <a:rPr lang="en-US" sz="1400" dirty="0" smtClean="0">
                      <a:latin typeface="Courier New" pitchFamily="49" charset="0"/>
                      <a:cs typeface="Courier New" pitchFamily="49" charset="0"/>
                    </a:rPr>
                    <a:t>800 | 40 | 1</a:t>
                  </a:r>
                </a:p>
                <a:p>
                  <a:r>
                    <a:rPr lang="en-US" sz="1400" b="1" dirty="0" smtClean="0">
                      <a:solidFill>
                        <a:schemeClr val="accent4">
                          <a:lumMod val="75000"/>
                        </a:schemeClr>
                      </a:solidFill>
                      <a:latin typeface="Courier New" pitchFamily="49" charset="0"/>
                      <a:cs typeface="Courier New" pitchFamily="49" charset="0"/>
                    </a:rPr>
                    <a:t>800 |    | 1</a:t>
                  </a:r>
                </a:p>
                <a:p>
                  <a:r>
                    <a:rPr lang="en-US" sz="1400" b="1" dirty="0" smtClean="0">
                      <a:solidFill>
                        <a:schemeClr val="accent4">
                          <a:lumMod val="75000"/>
                        </a:schemeClr>
                      </a:solidFill>
                      <a:latin typeface="Courier New" pitchFamily="49" charset="0"/>
                      <a:cs typeface="Courier New" pitchFamily="49" charset="0"/>
                    </a:rPr>
                    <a:t>    | 10 | 0</a:t>
                  </a:r>
                </a:p>
                <a:p>
                  <a:r>
                    <a:rPr lang="en-US" sz="1400" b="1" dirty="0" smtClean="0">
                      <a:solidFill>
                        <a:schemeClr val="accent4">
                          <a:lumMod val="75000"/>
                        </a:schemeClr>
                      </a:solidFill>
                      <a:latin typeface="Courier New" pitchFamily="49" charset="0"/>
                      <a:cs typeface="Courier New" pitchFamily="49" charset="0"/>
                    </a:rPr>
                    <a:t>    | 20 | 0</a:t>
                  </a:r>
                </a:p>
                <a:p>
                  <a:r>
                    <a:rPr lang="en-US" sz="1400" b="1" dirty="0" smtClean="0">
                      <a:solidFill>
                        <a:schemeClr val="accent4">
                          <a:lumMod val="75000"/>
                        </a:schemeClr>
                      </a:solidFill>
                      <a:latin typeface="Courier New" pitchFamily="49" charset="0"/>
                      <a:cs typeface="Courier New" pitchFamily="49" charset="0"/>
                    </a:rPr>
                    <a:t>    | 30 | 180</a:t>
                  </a:r>
                </a:p>
                <a:p>
                  <a:r>
                    <a:rPr lang="en-US" sz="1400" b="1" dirty="0" smtClean="0">
                      <a:solidFill>
                        <a:schemeClr val="accent4">
                          <a:lumMod val="75000"/>
                        </a:schemeClr>
                      </a:solidFill>
                      <a:latin typeface="Courier New" pitchFamily="49" charset="0"/>
                      <a:cs typeface="Courier New" pitchFamily="49" charset="0"/>
                    </a:rPr>
                    <a:t>    | 40 | 2640002</a:t>
                  </a:r>
                </a:p>
                <a:p>
                  <a:r>
                    <a:rPr lang="en-US" sz="1400" b="1" dirty="0" smtClean="0">
                      <a:solidFill>
                        <a:schemeClr val="accent4">
                          <a:lumMod val="75000"/>
                        </a:schemeClr>
                      </a:solidFill>
                      <a:latin typeface="Courier New" pitchFamily="49" charset="0"/>
                      <a:cs typeface="Courier New" pitchFamily="49" charset="0"/>
                    </a:rPr>
                    <a:t>    | 50 | 0</a:t>
                  </a:r>
                </a:p>
                <a:p>
                  <a:r>
                    <a:rPr lang="en-US" sz="1400" b="1" dirty="0" smtClean="0">
                      <a:solidFill>
                        <a:schemeClr val="accent4">
                          <a:lumMod val="75000"/>
                        </a:schemeClr>
                      </a:solidFill>
                      <a:latin typeface="Courier New" pitchFamily="49" charset="0"/>
                      <a:cs typeface="Courier New" pitchFamily="49" charset="0"/>
                    </a:rPr>
                    <a:t>    |    | 2640182</a:t>
                  </a:r>
                </a:p>
                <a:p>
                  <a:r>
                    <a:rPr lang="en-US" sz="1400" dirty="0" smtClean="0">
                      <a:latin typeface="Courier New" pitchFamily="49" charset="0"/>
                      <a:cs typeface="Courier New" pitchFamily="49" charset="0"/>
                    </a:rPr>
                    <a:t>(24 rows)</a:t>
                  </a:r>
                </a:p>
              </p:txBody>
            </p:sp>
            <p:sp>
              <p:nvSpPr>
                <p:cNvPr id="17" name="Rounded Rectangle 16"/>
                <p:cNvSpPr/>
                <p:nvPr/>
              </p:nvSpPr>
              <p:spPr>
                <a:xfrm>
                  <a:off x="5961996" y="10668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Rounded Rectangle 33"/>
                <p:cNvSpPr/>
                <p:nvPr/>
              </p:nvSpPr>
              <p:spPr>
                <a:xfrm>
                  <a:off x="5961996" y="1721068"/>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Rounded Rectangle 34"/>
                <p:cNvSpPr/>
                <p:nvPr/>
              </p:nvSpPr>
              <p:spPr>
                <a:xfrm>
                  <a:off x="5961996" y="21336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Rounded Rectangle 35"/>
                <p:cNvSpPr/>
                <p:nvPr/>
              </p:nvSpPr>
              <p:spPr>
                <a:xfrm>
                  <a:off x="5961996" y="25908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Rounded Rectangle 36"/>
                <p:cNvSpPr/>
                <p:nvPr/>
              </p:nvSpPr>
              <p:spPr>
                <a:xfrm>
                  <a:off x="5961996" y="29718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Rounded Rectangle 37"/>
                <p:cNvSpPr/>
                <p:nvPr/>
              </p:nvSpPr>
              <p:spPr>
                <a:xfrm>
                  <a:off x="5961996" y="3413234"/>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 name="Rounded Rectangle 38"/>
                <p:cNvSpPr/>
                <p:nvPr/>
              </p:nvSpPr>
              <p:spPr>
                <a:xfrm>
                  <a:off x="5961996" y="3841532"/>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 name="Rounded Rectangle 39"/>
                <p:cNvSpPr/>
                <p:nvPr/>
              </p:nvSpPr>
              <p:spPr>
                <a:xfrm>
                  <a:off x="5961996" y="4267200"/>
                  <a:ext cx="2667000" cy="228600"/>
                </a:xfrm>
                <a:prstGeom prst="roundRect">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Rounded Rectangle 40"/>
                <p:cNvSpPr/>
                <p:nvPr/>
              </p:nvSpPr>
              <p:spPr>
                <a:xfrm>
                  <a:off x="5961996" y="4527332"/>
                  <a:ext cx="2667000" cy="1263868"/>
                </a:xfrm>
                <a:prstGeom prst="roundRect">
                  <a:avLst>
                    <a:gd name="adj" fmla="val 6688"/>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cxnSp>
          <p:nvCxnSpPr>
            <p:cNvPr id="44" name="Straight Arrow Connector 43"/>
            <p:cNvCxnSpPr/>
            <p:nvPr/>
          </p:nvCxnSpPr>
          <p:spPr>
            <a:xfrm>
              <a:off x="4648200" y="4799012"/>
              <a:ext cx="1219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2" name="Slide Number Placeholder 41"/>
          <p:cNvSpPr>
            <a:spLocks noGrp="1"/>
          </p:cNvSpPr>
          <p:nvPr>
            <p:ph type="sldNum" sz="quarter" idx="11"/>
          </p:nvPr>
        </p:nvSpPr>
        <p:spPr/>
        <p:txBody>
          <a:bodyPr/>
          <a:lstStyle/>
          <a:p>
            <a:pPr>
              <a:defRPr/>
            </a:pPr>
            <a:fld id="{5BA1DFFF-3F85-458B-986A-7762775E0CEF}" type="slidenum">
              <a:rPr lang="en-US" smtClean="0"/>
              <a:pPr>
                <a:defRPr/>
              </a:pPr>
              <a:t>70</a:t>
            </a:fld>
            <a:endParaRPr lang="en-US"/>
          </a:p>
        </p:txBody>
      </p:sp>
      <p:sp>
        <p:nvSpPr>
          <p:cNvPr id="43" name="Footer Placeholder 42"/>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urier New" pitchFamily="49" charset="0"/>
                <a:cs typeface="Courier New" pitchFamily="49" charset="0"/>
              </a:rPr>
              <a:t>GROUPING</a:t>
            </a:r>
            <a:r>
              <a:rPr lang="en-US" dirty="0" smtClean="0"/>
              <a:t> Function Example</a:t>
            </a:r>
            <a:endParaRPr lang="en-US" dirty="0"/>
          </a:p>
        </p:txBody>
      </p:sp>
      <p:sp>
        <p:nvSpPr>
          <p:cNvPr id="8" name="Content Placeholder 7"/>
          <p:cNvSpPr>
            <a:spLocks noGrp="1"/>
          </p:cNvSpPr>
          <p:nvPr>
            <p:ph idx="1"/>
          </p:nvPr>
        </p:nvSpPr>
        <p:spPr>
          <a:xfrm>
            <a:off x="304800" y="838200"/>
            <a:ext cx="8458200" cy="5181600"/>
          </a:xfrm>
        </p:spPr>
        <p:txBody>
          <a:bodyPr/>
          <a:lstStyle/>
          <a:p>
            <a:pPr marL="0" indent="0">
              <a:buNone/>
            </a:pPr>
            <a:r>
              <a:rPr lang="en-US" dirty="0" smtClean="0"/>
              <a:t>Grouping distinguishes </a:t>
            </a:r>
            <a:r>
              <a:rPr lang="en-US" dirty="0" smtClean="0">
                <a:latin typeface="Courier New" pitchFamily="49" charset="0"/>
                <a:cs typeface="Courier New" pitchFamily="49" charset="0"/>
              </a:rPr>
              <a:t>NULL</a:t>
            </a:r>
            <a:r>
              <a:rPr lang="en-US" dirty="0" smtClean="0"/>
              <a:t> from summary markers.</a:t>
            </a:r>
            <a:endParaRPr lang="en-US" dirty="0"/>
          </a:p>
        </p:txBody>
      </p:sp>
      <p:grpSp>
        <p:nvGrpSpPr>
          <p:cNvPr id="2" name="Group 8"/>
          <p:cNvGrpSpPr/>
          <p:nvPr/>
        </p:nvGrpSpPr>
        <p:grpSpPr>
          <a:xfrm>
            <a:off x="4495800" y="1295400"/>
            <a:ext cx="4267200" cy="457200"/>
            <a:chOff x="457200" y="1752595"/>
            <a:chExt cx="7315200" cy="5988156"/>
          </a:xfrm>
        </p:grpSpPr>
        <p:sp>
          <p:nvSpPr>
            <p:cNvPr id="29" name="Rectangle 28"/>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30" name="TextBox 29"/>
            <p:cNvSpPr txBox="1"/>
            <p:nvPr/>
          </p:nvSpPr>
          <p:spPr>
            <a:xfrm>
              <a:off x="510423" y="1854860"/>
              <a:ext cx="7185777" cy="4837309"/>
            </a:xfrm>
            <a:prstGeom prst="rect">
              <a:avLst/>
            </a:prstGeom>
            <a:noFill/>
          </p:spPr>
          <p:txBody>
            <a:bodyPr wrap="square" rtlCol="0">
              <a:spAutoFit/>
            </a:bodyPr>
            <a:lstStyle/>
            <a:p>
              <a:r>
                <a:rPr lang="en-US" dirty="0" smtClean="0">
                  <a:latin typeface="Courier New" pitchFamily="49" charset="0"/>
                  <a:cs typeface="Courier New" pitchFamily="49" charset="0"/>
                </a:rPr>
                <a:t>SELECT * FROM dsales_null;</a:t>
              </a:r>
            </a:p>
          </p:txBody>
        </p:sp>
      </p:grpSp>
      <p:grpSp>
        <p:nvGrpSpPr>
          <p:cNvPr id="3" name="Group 46"/>
          <p:cNvGrpSpPr/>
          <p:nvPr/>
        </p:nvGrpSpPr>
        <p:grpSpPr>
          <a:xfrm>
            <a:off x="76200" y="1295400"/>
            <a:ext cx="4343400" cy="2057400"/>
            <a:chOff x="5822733" y="122036"/>
            <a:chExt cx="2754408" cy="3962400"/>
          </a:xfrm>
        </p:grpSpPr>
        <p:sp>
          <p:nvSpPr>
            <p:cNvPr id="15" name="Rounded Rectangle 14"/>
            <p:cNvSpPr/>
            <p:nvPr/>
          </p:nvSpPr>
          <p:spPr>
            <a:xfrm>
              <a:off x="5822733" y="122036"/>
              <a:ext cx="2754408" cy="3962400"/>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15"/>
            <p:cNvSpPr/>
            <p:nvPr/>
          </p:nvSpPr>
          <p:spPr>
            <a:xfrm>
              <a:off x="5866376" y="186084"/>
              <a:ext cx="2662442" cy="385251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urier New" pitchFamily="49" charset="0"/>
                <a:cs typeface="Courier New" pitchFamily="49" charset="0"/>
              </a:endParaRPr>
            </a:p>
          </p:txBody>
        </p:sp>
        <p:sp>
          <p:nvSpPr>
            <p:cNvPr id="17" name="TextBox 16"/>
            <p:cNvSpPr txBox="1"/>
            <p:nvPr/>
          </p:nvSpPr>
          <p:spPr>
            <a:xfrm>
              <a:off x="5871056" y="193892"/>
              <a:ext cx="2631395" cy="3627397"/>
            </a:xfrm>
            <a:prstGeom prst="rect">
              <a:avLst/>
            </a:prstGeom>
            <a:noFill/>
          </p:spPr>
          <p:txBody>
            <a:bodyPr wrap="square" rtlCol="0">
              <a:spAutoFit/>
            </a:bodyPr>
            <a:lstStyle/>
            <a:p>
              <a:r>
                <a:rPr lang="en-US" sz="1400" dirty="0" smtClean="0">
                  <a:latin typeface="Courier New" pitchFamily="49" charset="0"/>
                  <a:cs typeface="Courier New" pitchFamily="49" charset="0"/>
                </a:rPr>
                <a:t>store  | customer  | product  | price</a:t>
              </a: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s2     | c1        | p1       | 90</a:t>
              </a:r>
            </a:p>
            <a:p>
              <a:r>
                <a:rPr lang="en-US" sz="1400" dirty="0" smtClean="0">
                  <a:latin typeface="Courier New" pitchFamily="49" charset="0"/>
                  <a:cs typeface="Courier New" pitchFamily="49" charset="0"/>
                </a:rPr>
                <a:t>s2     | c1        | p2       | 50</a:t>
              </a:r>
            </a:p>
            <a:p>
              <a:r>
                <a:rPr lang="en-US" sz="1400" dirty="0" smtClean="0">
                  <a:latin typeface="Courier New" pitchFamily="49" charset="0"/>
                  <a:cs typeface="Courier New" pitchFamily="49" charset="0"/>
                </a:rPr>
                <a:t>s2     |           | p1       | 44</a:t>
              </a:r>
            </a:p>
            <a:p>
              <a:r>
                <a:rPr lang="en-US" sz="1400" dirty="0" smtClean="0">
                  <a:latin typeface="Courier New" pitchFamily="49" charset="0"/>
                  <a:cs typeface="Courier New" pitchFamily="49" charset="0"/>
                </a:rPr>
                <a:t>s1     | c2        | p2       | 70</a:t>
              </a:r>
            </a:p>
            <a:p>
              <a:r>
                <a:rPr lang="en-US" sz="1400" dirty="0" smtClean="0">
                  <a:latin typeface="Courier New" pitchFamily="49" charset="0"/>
                  <a:cs typeface="Courier New" pitchFamily="49" charset="0"/>
                </a:rPr>
                <a:t>s1     | c3        | p1       | 40</a:t>
              </a:r>
            </a:p>
            <a:p>
              <a:r>
                <a:rPr lang="en-US" sz="1400" dirty="0" smtClean="0">
                  <a:latin typeface="Courier New" pitchFamily="49" charset="0"/>
                  <a:cs typeface="Courier New" pitchFamily="49" charset="0"/>
                </a:rPr>
                <a:t>(5 rows)</a:t>
              </a:r>
            </a:p>
          </p:txBody>
        </p:sp>
      </p:grpSp>
      <p:grpSp>
        <p:nvGrpSpPr>
          <p:cNvPr id="4" name="Group 8"/>
          <p:cNvGrpSpPr/>
          <p:nvPr/>
        </p:nvGrpSpPr>
        <p:grpSpPr>
          <a:xfrm>
            <a:off x="0" y="3429000"/>
            <a:ext cx="3886200" cy="2590800"/>
            <a:chOff x="457200" y="1752595"/>
            <a:chExt cx="7315200" cy="33932885"/>
          </a:xfrm>
        </p:grpSpPr>
        <p:sp>
          <p:nvSpPr>
            <p:cNvPr id="53" name="Rectangle 52"/>
            <p:cNvSpPr/>
            <p:nvPr/>
          </p:nvSpPr>
          <p:spPr>
            <a:xfrm>
              <a:off x="457200" y="1752595"/>
              <a:ext cx="7315200" cy="33932885"/>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54" name="TextBox 53"/>
            <p:cNvSpPr txBox="1"/>
            <p:nvPr/>
          </p:nvSpPr>
          <p:spPr>
            <a:xfrm>
              <a:off x="510424" y="1854860"/>
              <a:ext cx="7185777" cy="30636282"/>
            </a:xfrm>
            <a:prstGeom prst="rect">
              <a:avLst/>
            </a:prstGeom>
            <a:noFill/>
          </p:spPr>
          <p:txBody>
            <a:bodyPr wrap="square" rtlCol="0">
              <a:spAutoFit/>
            </a:bodyPr>
            <a:lstStyle/>
            <a:p>
              <a:r>
                <a:rPr lang="en-US" dirty="0" smtClean="0">
                  <a:latin typeface="Courier New" pitchFamily="49" charset="0"/>
                  <a:cs typeface="Courier New" pitchFamily="49" charset="0"/>
                </a:rPr>
                <a:t>SELECT store,customer,product, sum(price),</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a:t>
              </a:r>
              <a:r>
                <a:rPr lang="en-US" sz="2000" b="1" dirty="0" smtClean="0">
                  <a:latin typeface="Courier New" pitchFamily="49" charset="0"/>
                  <a:cs typeface="Courier New" pitchFamily="49" charset="0"/>
                </a:rPr>
                <a:t>grouping(customer)</a:t>
              </a:r>
            </a:p>
            <a:p>
              <a:r>
                <a:rPr lang="en-US" dirty="0" smtClean="0">
                  <a:latin typeface="Courier New" pitchFamily="49" charset="0"/>
                  <a:cs typeface="Courier New" pitchFamily="49" charset="0"/>
                </a:rPr>
                <a:t>FROM dsales_null</a:t>
              </a:r>
            </a:p>
            <a:p>
              <a:r>
                <a:rPr lang="en-US" dirty="0" smtClean="0">
                  <a:latin typeface="Courier New" pitchFamily="49" charset="0"/>
                  <a:cs typeface="Courier New" pitchFamily="49" charset="0"/>
                </a:rPr>
                <a:t>GROUP BY ROLLUP(store,customer,</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product);</a:t>
              </a:r>
            </a:p>
          </p:txBody>
        </p:sp>
      </p:grpSp>
      <p:grpSp>
        <p:nvGrpSpPr>
          <p:cNvPr id="5" name="Group 58"/>
          <p:cNvGrpSpPr/>
          <p:nvPr/>
        </p:nvGrpSpPr>
        <p:grpSpPr>
          <a:xfrm>
            <a:off x="3962400" y="2346434"/>
            <a:ext cx="5105400" cy="3733800"/>
            <a:chOff x="5822733" y="122036"/>
            <a:chExt cx="2754408" cy="7191022"/>
          </a:xfrm>
        </p:grpSpPr>
        <p:sp>
          <p:nvSpPr>
            <p:cNvPr id="60" name="Rounded Rectangle 59"/>
            <p:cNvSpPr/>
            <p:nvPr/>
          </p:nvSpPr>
          <p:spPr>
            <a:xfrm>
              <a:off x="5822733" y="122036"/>
              <a:ext cx="2754408" cy="7191022"/>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Rectangle 60"/>
            <p:cNvSpPr/>
            <p:nvPr/>
          </p:nvSpPr>
          <p:spPr>
            <a:xfrm>
              <a:off x="5866376" y="186084"/>
              <a:ext cx="2662442" cy="7010582"/>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urier New" pitchFamily="49" charset="0"/>
                <a:cs typeface="Courier New" pitchFamily="49" charset="0"/>
              </a:endParaRPr>
            </a:p>
          </p:txBody>
        </p:sp>
        <p:sp>
          <p:nvSpPr>
            <p:cNvPr id="62" name="TextBox 61"/>
            <p:cNvSpPr txBox="1"/>
            <p:nvPr/>
          </p:nvSpPr>
          <p:spPr>
            <a:xfrm>
              <a:off x="5871056" y="193892"/>
              <a:ext cx="2631395" cy="6401752"/>
            </a:xfrm>
            <a:prstGeom prst="rect">
              <a:avLst/>
            </a:prstGeom>
            <a:noFill/>
          </p:spPr>
          <p:txBody>
            <a:bodyPr wrap="square" rtlCol="0">
              <a:spAutoFit/>
            </a:bodyPr>
            <a:lstStyle/>
            <a:p>
              <a:r>
                <a:rPr lang="en-US" sz="1400" dirty="0" smtClean="0">
                  <a:latin typeface="Courier New" pitchFamily="49" charset="0"/>
                  <a:cs typeface="Courier New" pitchFamily="49" charset="0"/>
                </a:rPr>
                <a:t>store  | customer | product | sum | grouping</a:t>
              </a: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s1     | c2       | p2      | 70  | 0</a:t>
              </a:r>
            </a:p>
            <a:p>
              <a:r>
                <a:rPr lang="en-US" sz="1400" dirty="0" smtClean="0">
                  <a:latin typeface="Courier New" pitchFamily="49" charset="0"/>
                  <a:cs typeface="Courier New" pitchFamily="49" charset="0"/>
                </a:rPr>
                <a:t>s1     | c2       |         | 70  | 0</a:t>
              </a:r>
            </a:p>
            <a:p>
              <a:r>
                <a:rPr lang="en-US" sz="1400" dirty="0" smtClean="0">
                  <a:latin typeface="Courier New" pitchFamily="49" charset="0"/>
                  <a:cs typeface="Courier New" pitchFamily="49" charset="0"/>
                </a:rPr>
                <a:t>s1     | c3       | p1      | 40  | 0</a:t>
              </a:r>
            </a:p>
            <a:p>
              <a:r>
                <a:rPr lang="en-US" sz="1400" dirty="0" smtClean="0">
                  <a:latin typeface="Courier New" pitchFamily="49" charset="0"/>
                  <a:cs typeface="Courier New" pitchFamily="49" charset="0"/>
                </a:rPr>
                <a:t>s1     | c3       |         | 40  | 0</a:t>
              </a:r>
            </a:p>
            <a:p>
              <a:r>
                <a:rPr lang="en-US" sz="1400" dirty="0" smtClean="0">
                  <a:latin typeface="Courier New" pitchFamily="49" charset="0"/>
                  <a:cs typeface="Courier New" pitchFamily="49" charset="0"/>
                </a:rPr>
                <a:t>s1     |          |         | 110 | 1</a:t>
              </a:r>
            </a:p>
            <a:p>
              <a:r>
                <a:rPr lang="en-US" sz="1400" dirty="0" smtClean="0">
                  <a:latin typeface="Courier New" pitchFamily="49" charset="0"/>
                  <a:cs typeface="Courier New" pitchFamily="49" charset="0"/>
                </a:rPr>
                <a:t>s2     | c1       | p1      | 90  | 0</a:t>
              </a:r>
            </a:p>
            <a:p>
              <a:r>
                <a:rPr lang="en-US" sz="1400" dirty="0" smtClean="0">
                  <a:latin typeface="Courier New" pitchFamily="49" charset="0"/>
                  <a:cs typeface="Courier New" pitchFamily="49" charset="0"/>
                </a:rPr>
                <a:t>s2     | c1       | p2      | 50  | 0</a:t>
              </a:r>
            </a:p>
            <a:p>
              <a:r>
                <a:rPr lang="en-US" sz="1400" dirty="0" smtClean="0">
                  <a:latin typeface="Courier New" pitchFamily="49" charset="0"/>
                  <a:cs typeface="Courier New" pitchFamily="49" charset="0"/>
                </a:rPr>
                <a:t>s2     | c1       |         | 140 | 0</a:t>
              </a:r>
            </a:p>
            <a:p>
              <a:r>
                <a:rPr lang="en-US" sz="1400" dirty="0" smtClean="0">
                  <a:latin typeface="Courier New" pitchFamily="49" charset="0"/>
                  <a:cs typeface="Courier New" pitchFamily="49" charset="0"/>
                </a:rPr>
                <a:t>s2     |          | p1      | 44  | 0</a:t>
              </a:r>
            </a:p>
            <a:p>
              <a:r>
                <a:rPr lang="en-US" sz="1400" dirty="0" smtClean="0">
                  <a:latin typeface="Courier New" pitchFamily="49" charset="0"/>
                  <a:cs typeface="Courier New" pitchFamily="49" charset="0"/>
                </a:rPr>
                <a:t>s2     |          |         | 44  | 0</a:t>
              </a:r>
            </a:p>
            <a:p>
              <a:r>
                <a:rPr lang="en-US" sz="1400" dirty="0" smtClean="0">
                  <a:latin typeface="Courier New" pitchFamily="49" charset="0"/>
                  <a:cs typeface="Courier New" pitchFamily="49" charset="0"/>
                </a:rPr>
                <a:t>s2     |          |         | 184 | 1</a:t>
              </a:r>
            </a:p>
            <a:p>
              <a:r>
                <a:rPr lang="en-US" sz="1400" dirty="0" smtClean="0">
                  <a:latin typeface="Courier New" pitchFamily="49" charset="0"/>
                  <a:cs typeface="Courier New" pitchFamily="49" charset="0"/>
                </a:rPr>
                <a:t>       |          |         | 294 | 1</a:t>
              </a:r>
            </a:p>
            <a:p>
              <a:r>
                <a:rPr lang="en-US" sz="1400" dirty="0" smtClean="0">
                  <a:latin typeface="Courier New" pitchFamily="49" charset="0"/>
                  <a:cs typeface="Courier New" pitchFamily="49" charset="0"/>
                </a:rPr>
                <a:t>(12 rows)</a:t>
              </a:r>
            </a:p>
          </p:txBody>
        </p:sp>
      </p:grpSp>
      <p:sp>
        <p:nvSpPr>
          <p:cNvPr id="18" name="Rounded Rectangle 17"/>
          <p:cNvSpPr/>
          <p:nvPr/>
        </p:nvSpPr>
        <p:spPr>
          <a:xfrm>
            <a:off x="7778968" y="2438400"/>
            <a:ext cx="1104900" cy="3200400"/>
          </a:xfrm>
          <a:prstGeom prst="roundRect">
            <a:avLst>
              <a:gd name="adj" fmla="val 971"/>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65" name="Shape 64"/>
          <p:cNvCxnSpPr>
            <a:endCxn id="29" idx="2"/>
          </p:cNvCxnSpPr>
          <p:nvPr/>
        </p:nvCxnSpPr>
        <p:spPr>
          <a:xfrm flipV="1">
            <a:off x="4419600" y="1752600"/>
            <a:ext cx="2209800" cy="228600"/>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hape 66"/>
          <p:cNvCxnSpPr>
            <a:stCxn id="53" idx="2"/>
            <a:endCxn id="61" idx="2"/>
          </p:cNvCxnSpPr>
          <p:nvPr/>
        </p:nvCxnSpPr>
        <p:spPr>
          <a:xfrm rot="16200000" flipH="1">
            <a:off x="4226931" y="3735968"/>
            <a:ext cx="1588" cy="4567663"/>
          </a:xfrm>
          <a:prstGeom prst="bentConnector3">
            <a:avLst>
              <a:gd name="adj1" fmla="val 14395466"/>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Slide Number Placeholder 24"/>
          <p:cNvSpPr>
            <a:spLocks noGrp="1"/>
          </p:cNvSpPr>
          <p:nvPr>
            <p:ph type="sldNum" sz="quarter" idx="11"/>
          </p:nvPr>
        </p:nvSpPr>
        <p:spPr/>
        <p:txBody>
          <a:bodyPr/>
          <a:lstStyle/>
          <a:p>
            <a:pPr>
              <a:defRPr/>
            </a:pPr>
            <a:fld id="{5BA1DFFF-3F85-458B-986A-7762775E0CEF}" type="slidenum">
              <a:rPr lang="en-US" smtClean="0"/>
              <a:pPr>
                <a:defRPr/>
              </a:pPr>
              <a:t>71</a:t>
            </a:fld>
            <a:endParaRPr lang="en-US"/>
          </a:p>
        </p:txBody>
      </p:sp>
      <p:sp>
        <p:nvSpPr>
          <p:cNvPr id="26" name="Footer Placeholder 25"/>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Courier New" pitchFamily="49" charset="0"/>
                <a:cs typeface="Courier New" pitchFamily="49" charset="0"/>
              </a:rPr>
              <a:t>GROUP_ID</a:t>
            </a:r>
            <a:r>
              <a:rPr lang="en-US" dirty="0" smtClean="0"/>
              <a:t> Function</a:t>
            </a:r>
            <a:endParaRPr lang="en-US" dirty="0"/>
          </a:p>
        </p:txBody>
      </p:sp>
      <p:sp>
        <p:nvSpPr>
          <p:cNvPr id="8" name="Content Placeholder 7"/>
          <p:cNvSpPr>
            <a:spLocks noGrp="1"/>
          </p:cNvSpPr>
          <p:nvPr>
            <p:ph idx="1"/>
          </p:nvPr>
        </p:nvSpPr>
        <p:spPr/>
        <p:txBody>
          <a:bodyPr/>
          <a:lstStyle/>
          <a:p>
            <a:pPr>
              <a:buNone/>
            </a:pPr>
            <a:r>
              <a:rPr lang="en-US" dirty="0" smtClean="0">
                <a:latin typeface="Courier New" pitchFamily="49" charset="0"/>
                <a:cs typeface="Courier New" pitchFamily="49" charset="0"/>
              </a:rPr>
              <a:t>GROUP_ID</a:t>
            </a:r>
            <a:r>
              <a:rPr lang="en-US" dirty="0" smtClean="0"/>
              <a:t>:</a:t>
            </a:r>
          </a:p>
          <a:p>
            <a:r>
              <a:rPr lang="en-US" dirty="0" smtClean="0"/>
              <a:t>Returns 0 for each output row in a unique grouping set </a:t>
            </a:r>
          </a:p>
          <a:p>
            <a:r>
              <a:rPr lang="en-US" dirty="0" smtClean="0"/>
              <a:t>Assigns a serial number &gt;0 to each duplicate grouping set found </a:t>
            </a:r>
          </a:p>
          <a:p>
            <a:r>
              <a:rPr lang="en-US" dirty="0" smtClean="0"/>
              <a:t>Can be used to filter output rows of duplicate grouping sets, such as in the following example:</a:t>
            </a:r>
          </a:p>
        </p:txBody>
      </p:sp>
      <p:grpSp>
        <p:nvGrpSpPr>
          <p:cNvPr id="2" name="Group 8"/>
          <p:cNvGrpSpPr/>
          <p:nvPr/>
        </p:nvGrpSpPr>
        <p:grpSpPr>
          <a:xfrm>
            <a:off x="609600" y="3505200"/>
            <a:ext cx="5638800" cy="1600200"/>
            <a:chOff x="457200" y="1752595"/>
            <a:chExt cx="7315200" cy="20958546"/>
          </a:xfrm>
        </p:grpSpPr>
        <p:sp>
          <p:nvSpPr>
            <p:cNvPr id="10" name="Rectangle 9"/>
            <p:cNvSpPr/>
            <p:nvPr/>
          </p:nvSpPr>
          <p:spPr>
            <a:xfrm>
              <a:off x="457200" y="1752595"/>
              <a:ext cx="7315200" cy="2095854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1" name="TextBox 10"/>
            <p:cNvSpPr txBox="1"/>
            <p:nvPr/>
          </p:nvSpPr>
          <p:spPr>
            <a:xfrm>
              <a:off x="510424" y="1854873"/>
              <a:ext cx="7185776" cy="20155449"/>
            </a:xfrm>
            <a:prstGeom prst="rect">
              <a:avLst/>
            </a:prstGeom>
            <a:noFill/>
          </p:spPr>
          <p:txBody>
            <a:bodyPr wrap="square" rtlCol="0">
              <a:spAutoFit/>
            </a:bodyPr>
            <a:lstStyle/>
            <a:p>
              <a:r>
                <a:rPr lang="en-US" dirty="0" smtClean="0">
                  <a:latin typeface="Courier New" pitchFamily="49" charset="0"/>
                  <a:cs typeface="Courier New" pitchFamily="49" charset="0"/>
                </a:rPr>
                <a:t>SELECT a, b, c, sum(p*q), </a:t>
              </a:r>
              <a:r>
                <a:rPr lang="en-US" sz="2000" b="1" dirty="0" smtClean="0">
                  <a:latin typeface="Courier New" pitchFamily="49" charset="0"/>
                  <a:cs typeface="Courier New" pitchFamily="49" charset="0"/>
                </a:rPr>
                <a:t>group_id()</a:t>
              </a:r>
            </a:p>
            <a:p>
              <a:r>
                <a:rPr lang="en-US" dirty="0" smtClean="0">
                  <a:latin typeface="Courier New" pitchFamily="49" charset="0"/>
                  <a:cs typeface="Courier New" pitchFamily="49" charset="0"/>
                </a:rPr>
                <a:t>FROM sales</a:t>
              </a:r>
            </a:p>
            <a:p>
              <a:r>
                <a:rPr lang="en-US" dirty="0" smtClean="0">
                  <a:latin typeface="Courier New" pitchFamily="49" charset="0"/>
                  <a:cs typeface="Courier New" pitchFamily="49" charset="0"/>
                </a:rPr>
                <a:t>GROUP BY ROLLUP(a,b), CUBE(b,c)</a:t>
              </a:r>
            </a:p>
            <a:p>
              <a:r>
                <a:rPr lang="en-US" dirty="0" smtClean="0">
                  <a:latin typeface="Courier New" pitchFamily="49" charset="0"/>
                  <a:cs typeface="Courier New" pitchFamily="49" charset="0"/>
                </a:rPr>
                <a:t>HAVING </a:t>
              </a:r>
              <a:r>
                <a:rPr lang="en-US" sz="2000" b="1" dirty="0" smtClean="0">
                  <a:latin typeface="Courier New" pitchFamily="49" charset="0"/>
                  <a:cs typeface="Courier New" pitchFamily="49" charset="0"/>
                </a:rPr>
                <a:t>group_id()&lt;1</a:t>
              </a:r>
            </a:p>
            <a:p>
              <a:r>
                <a:rPr lang="en-US" dirty="0" smtClean="0">
                  <a:latin typeface="Courier New" pitchFamily="49" charset="0"/>
                  <a:cs typeface="Courier New" pitchFamily="49" charset="0"/>
                </a:rPr>
                <a:t>ORDER BY a,b,c;</a:t>
              </a:r>
            </a:p>
          </p:txBody>
        </p:sp>
      </p:grpSp>
      <p:sp>
        <p:nvSpPr>
          <p:cNvPr id="13" name="Slide Number Placeholder 12"/>
          <p:cNvSpPr>
            <a:spLocks noGrp="1"/>
          </p:cNvSpPr>
          <p:nvPr>
            <p:ph type="sldNum" sz="quarter" idx="11"/>
          </p:nvPr>
        </p:nvSpPr>
        <p:spPr/>
        <p:txBody>
          <a:bodyPr/>
          <a:lstStyle/>
          <a:p>
            <a:pPr>
              <a:defRPr/>
            </a:pPr>
            <a:fld id="{5BA1DFFF-3F85-458B-986A-7762775E0CEF}" type="slidenum">
              <a:rPr lang="en-US" smtClean="0"/>
              <a:pPr>
                <a:defRPr/>
              </a:pPr>
              <a:t>72</a:t>
            </a:fld>
            <a:endParaRPr lang="en-US"/>
          </a:p>
        </p:txBody>
      </p:sp>
      <p:sp>
        <p:nvSpPr>
          <p:cNvPr id="14" name="Footer Placeholder 13"/>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In-database Text Analysis</a:t>
            </a:r>
            <a:endParaRPr lang="en-US" dirty="0"/>
          </a:p>
        </p:txBody>
      </p:sp>
      <p:sp>
        <p:nvSpPr>
          <p:cNvPr id="3" name="Content Placeholder 2"/>
          <p:cNvSpPr>
            <a:spLocks noGrp="1"/>
          </p:cNvSpPr>
          <p:nvPr>
            <p:ph idx="1"/>
          </p:nvPr>
        </p:nvSpPr>
        <p:spPr/>
        <p:txBody>
          <a:bodyPr/>
          <a:lstStyle/>
          <a:p>
            <a:r>
              <a:rPr lang="en-US" dirty="0" smtClean="0"/>
              <a:t>SQL features for</a:t>
            </a:r>
          </a:p>
          <a:p>
            <a:pPr lvl="1"/>
            <a:r>
              <a:rPr lang="en-US" dirty="0" smtClean="0"/>
              <a:t>Text handling functions</a:t>
            </a:r>
          </a:p>
          <a:p>
            <a:pPr lvl="1"/>
            <a:r>
              <a:rPr lang="en-US" dirty="0" smtClean="0"/>
              <a:t> Pattern matching with regular expressions</a:t>
            </a:r>
          </a:p>
          <a:p>
            <a:r>
              <a:rPr lang="en-US" dirty="0" smtClean="0"/>
              <a:t>Example Use-cases</a:t>
            </a:r>
          </a:p>
          <a:p>
            <a:pPr lvl="1"/>
            <a:r>
              <a:rPr lang="en-US" dirty="0" smtClean="0"/>
              <a:t>Filter emails with spam tag in subject</a:t>
            </a:r>
          </a:p>
          <a:p>
            <a:pPr lvl="1"/>
            <a:r>
              <a:rPr lang="en-US" dirty="0" smtClean="0"/>
              <a:t>Extract domains from a URL</a:t>
            </a:r>
          </a:p>
          <a:p>
            <a:pPr lvl="1"/>
            <a:r>
              <a:rPr lang="en-US" dirty="0" smtClean="0"/>
              <a:t>Extract all URLs from a HTML file</a:t>
            </a:r>
          </a:p>
          <a:p>
            <a:pPr lvl="1"/>
            <a:r>
              <a:rPr lang="en-US" dirty="0" smtClean="0"/>
              <a:t>Check for Syntactically correct email addresses</a:t>
            </a:r>
          </a:p>
          <a:p>
            <a:pPr lvl="1"/>
            <a:r>
              <a:rPr lang="en-US" dirty="0" smtClean="0"/>
              <a:t>Convert 9 digits into format “(123) 456-7890”</a:t>
            </a:r>
          </a:p>
          <a:p>
            <a:pPr lvl="1"/>
            <a:endParaRPr lang="en-US" dirty="0" smtClean="0"/>
          </a:p>
          <a:p>
            <a:pPr lvl="1">
              <a:buNone/>
            </a:pPr>
            <a:r>
              <a:rPr lang="en-US" dirty="0" smtClean="0"/>
              <a:t/>
            </a:r>
            <a:br>
              <a:rPr lang="en-US" dirty="0" smtClean="0"/>
            </a:br>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73</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 Regular Expressions (Regex)</a:t>
            </a:r>
            <a:endParaRPr lang="en-US" dirty="0"/>
          </a:p>
        </p:txBody>
      </p:sp>
      <p:sp>
        <p:nvSpPr>
          <p:cNvPr id="7" name="TextBox 6"/>
          <p:cNvSpPr txBox="1"/>
          <p:nvPr/>
        </p:nvSpPr>
        <p:spPr>
          <a:xfrm>
            <a:off x="533400" y="762000"/>
            <a:ext cx="4044697" cy="369332"/>
          </a:xfrm>
          <a:prstGeom prst="rect">
            <a:avLst/>
          </a:prstGeom>
          <a:noFill/>
        </p:spPr>
        <p:txBody>
          <a:bodyPr wrap="none" rtlCol="0">
            <a:spAutoFit/>
          </a:bodyPr>
          <a:lstStyle/>
          <a:p>
            <a:r>
              <a:rPr lang="en-US" dirty="0" smtClean="0"/>
              <a:t>Regular Expression match Operators </a:t>
            </a:r>
            <a:endParaRPr lang="en-US" dirty="0"/>
          </a:p>
        </p:txBody>
      </p:sp>
      <p:sp>
        <p:nvSpPr>
          <p:cNvPr id="8" name="Rectangle 7"/>
          <p:cNvSpPr/>
          <p:nvPr/>
        </p:nvSpPr>
        <p:spPr>
          <a:xfrm>
            <a:off x="609600" y="2590800"/>
            <a:ext cx="5715000" cy="1477328"/>
          </a:xfrm>
          <a:prstGeom prst="rect">
            <a:avLst/>
          </a:prstGeom>
        </p:spPr>
        <p:txBody>
          <a:bodyPr wrap="square">
            <a:spAutoFit/>
          </a:bodyPr>
          <a:lstStyle/>
          <a:p>
            <a:pPr>
              <a:spcAft>
                <a:spcPts val="0"/>
              </a:spcAft>
            </a:pPr>
            <a:r>
              <a:rPr lang="en-US" dirty="0" smtClean="0"/>
              <a:t>SQL Functions</a:t>
            </a:r>
          </a:p>
          <a:p>
            <a:pPr lvl="1">
              <a:spcAft>
                <a:spcPts val="0"/>
              </a:spcAft>
            </a:pPr>
            <a:r>
              <a:rPr lang="en-US" dirty="0" smtClean="0">
                <a:latin typeface="Andale Mono"/>
                <a:cs typeface="Andale Mono"/>
              </a:rPr>
              <a:t>substring(</a:t>
            </a:r>
            <a:r>
              <a:rPr lang="en-US" i="1" dirty="0" smtClean="0">
                <a:cs typeface="Andale Mono"/>
              </a:rPr>
              <a:t>string,</a:t>
            </a:r>
            <a:r>
              <a:rPr lang="en-US" dirty="0" smtClean="0">
                <a:latin typeface="Andale Mono"/>
                <a:cs typeface="Andale Mono"/>
              </a:rPr>
              <a:t> from,</a:t>
            </a:r>
            <a:r>
              <a:rPr lang="en-US" i="1" dirty="0" smtClean="0">
                <a:cs typeface="Andale Mono"/>
              </a:rPr>
              <a:t>pattern</a:t>
            </a:r>
            <a:r>
              <a:rPr lang="en-US" dirty="0" smtClean="0">
                <a:latin typeface="Andale Mono"/>
                <a:cs typeface="Andale Mono"/>
              </a:rPr>
              <a:t> [for </a:t>
            </a:r>
            <a:r>
              <a:rPr lang="en-US" i="1" dirty="0" smtClean="0">
                <a:cs typeface="Andale Mono"/>
              </a:rPr>
              <a:t>escape</a:t>
            </a:r>
            <a:r>
              <a:rPr lang="en-US" dirty="0" smtClean="0">
                <a:latin typeface="Andale Mono"/>
                <a:cs typeface="Andale Mono"/>
              </a:rPr>
              <a:t>])</a:t>
            </a:r>
          </a:p>
          <a:p>
            <a:pPr lvl="1">
              <a:spcAft>
                <a:spcPts val="0"/>
              </a:spcAft>
            </a:pPr>
            <a:r>
              <a:rPr lang="en-US" dirty="0" smtClean="0">
                <a:latin typeface="Andale Mono"/>
                <a:cs typeface="Andale Mono"/>
              </a:rPr>
              <a:t>regexp_matches(</a:t>
            </a:r>
            <a:r>
              <a:rPr lang="en-US" i="1" dirty="0" smtClean="0">
                <a:cs typeface="Andale Mono"/>
              </a:rPr>
              <a:t>string</a:t>
            </a:r>
            <a:r>
              <a:rPr lang="en-US" dirty="0" smtClean="0">
                <a:latin typeface="Andale Mono"/>
                <a:cs typeface="Andale Mono"/>
              </a:rPr>
              <a:t>, </a:t>
            </a:r>
            <a:r>
              <a:rPr lang="en-US" i="1" dirty="0" smtClean="0">
                <a:cs typeface="Andale Mono"/>
              </a:rPr>
              <a:t>pattern</a:t>
            </a:r>
            <a:r>
              <a:rPr lang="en-US" dirty="0" smtClean="0">
                <a:latin typeface="Andale Mono"/>
                <a:cs typeface="Andale Mono"/>
              </a:rPr>
              <a:t>, [</a:t>
            </a:r>
            <a:r>
              <a:rPr lang="en-US" i="1" dirty="0" smtClean="0">
                <a:cs typeface="Andale Mono"/>
              </a:rPr>
              <a:t>flags</a:t>
            </a:r>
            <a:r>
              <a:rPr lang="en-US" dirty="0" smtClean="0">
                <a:latin typeface="Andale Mono"/>
                <a:cs typeface="Andale Mono"/>
              </a:rPr>
              <a:t>])</a:t>
            </a:r>
          </a:p>
          <a:p>
            <a:pPr lvl="1">
              <a:spcAft>
                <a:spcPts val="0"/>
              </a:spcAft>
            </a:pPr>
            <a:r>
              <a:rPr lang="en-US" dirty="0" smtClean="0">
                <a:latin typeface="Andale Mono"/>
                <a:cs typeface="Andale Mono"/>
              </a:rPr>
              <a:t>regexp_replace(</a:t>
            </a:r>
            <a:r>
              <a:rPr lang="en-US" i="1" dirty="0" smtClean="0">
                <a:cs typeface="Andale Mono"/>
              </a:rPr>
              <a:t>string</a:t>
            </a:r>
            <a:r>
              <a:rPr lang="en-US" dirty="0" smtClean="0">
                <a:latin typeface="Andale Mono"/>
                <a:cs typeface="Andale Mono"/>
              </a:rPr>
              <a:t>, </a:t>
            </a:r>
            <a:r>
              <a:rPr lang="en-US" i="1" dirty="0" smtClean="0">
                <a:cs typeface="Andale Mono"/>
              </a:rPr>
              <a:t>pattern</a:t>
            </a:r>
            <a:r>
              <a:rPr lang="en-US" dirty="0" smtClean="0">
                <a:latin typeface="Andale Mono"/>
                <a:cs typeface="Andale Mono"/>
              </a:rPr>
              <a:t>, </a:t>
            </a:r>
            <a:r>
              <a:rPr lang="en-US" i="1" dirty="0" smtClean="0">
                <a:cs typeface="Andale Mono"/>
              </a:rPr>
              <a:t>repl</a:t>
            </a:r>
            <a:r>
              <a:rPr lang="en-US" dirty="0" smtClean="0">
                <a:latin typeface="Andale Mono"/>
                <a:cs typeface="Andale Mono"/>
              </a:rPr>
              <a:t>, [</a:t>
            </a:r>
            <a:r>
              <a:rPr lang="en-US" i="1" dirty="0" smtClean="0">
                <a:cs typeface="Andale Mono"/>
              </a:rPr>
              <a:t>flags</a:t>
            </a:r>
            <a:r>
              <a:rPr lang="en-US" dirty="0" smtClean="0">
                <a:latin typeface="Andale Mono"/>
                <a:cs typeface="Andale Mono"/>
              </a:rPr>
              <a:t>])</a:t>
            </a:r>
          </a:p>
          <a:p>
            <a:pPr lvl="1">
              <a:spcAft>
                <a:spcPts val="0"/>
              </a:spcAft>
            </a:pPr>
            <a:r>
              <a:rPr lang="en-US" dirty="0" smtClean="0">
                <a:latin typeface="Andale Mono"/>
                <a:cs typeface="Andale Mono"/>
              </a:rPr>
              <a:t>regexp_split_to_{array|table}</a:t>
            </a:r>
          </a:p>
        </p:txBody>
      </p:sp>
      <p:graphicFrame>
        <p:nvGraphicFramePr>
          <p:cNvPr id="11" name="Table 10"/>
          <p:cNvGraphicFramePr>
            <a:graphicFrameLocks noGrp="1"/>
          </p:cNvGraphicFramePr>
          <p:nvPr/>
        </p:nvGraphicFramePr>
        <p:xfrm>
          <a:off x="304800" y="1397000"/>
          <a:ext cx="8534400" cy="1112520"/>
        </p:xfrm>
        <a:graphic>
          <a:graphicData uri="http://schemas.openxmlformats.org/drawingml/2006/table">
            <a:tbl>
              <a:tblPr firstRow="1" bandRow="1">
                <a:tableStyleId>{5C22544A-7EE6-4342-B048-85BDC9FD1C3A}</a:tableStyleId>
              </a:tblPr>
              <a:tblGrid>
                <a:gridCol w="1219200"/>
                <a:gridCol w="3657600"/>
                <a:gridCol w="3657600"/>
              </a:tblGrid>
              <a:tr h="370840">
                <a:tc>
                  <a:txBody>
                    <a:bodyPr/>
                    <a:lstStyle/>
                    <a:p>
                      <a:r>
                        <a:rPr lang="en-US" dirty="0" smtClean="0"/>
                        <a:t>Operator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b="1" dirty="0" smtClean="0"/>
                        <a: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Case sensitive substring</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‘Greenplum’ ~ ‘^Green’ </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b="1" dirty="0" smtClean="0"/>
                        <a: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Case-insensitive substring</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‘Greenplum’ ~*’ee+’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Slide Number Placeholder 11"/>
          <p:cNvSpPr>
            <a:spLocks noGrp="1"/>
          </p:cNvSpPr>
          <p:nvPr>
            <p:ph type="sldNum" sz="quarter" idx="11"/>
          </p:nvPr>
        </p:nvSpPr>
        <p:spPr/>
        <p:txBody>
          <a:bodyPr/>
          <a:lstStyle/>
          <a:p>
            <a:pPr>
              <a:defRPr/>
            </a:pPr>
            <a:fld id="{5BA1DFFF-3F85-458B-986A-7762775E0CEF}" type="slidenum">
              <a:rPr lang="en-US" smtClean="0"/>
              <a:pPr>
                <a:defRPr/>
              </a:pPr>
              <a:t>74</a:t>
            </a:fld>
            <a:endParaRPr lang="en-US"/>
          </a:p>
        </p:txBody>
      </p:sp>
      <p:sp>
        <p:nvSpPr>
          <p:cNvPr id="13" name="Footer Placeholder 12"/>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Quantifiers</a:t>
            </a:r>
            <a:endParaRPr lang="en-US" dirty="0"/>
          </a:p>
        </p:txBody>
      </p:sp>
      <p:sp>
        <p:nvSpPr>
          <p:cNvPr id="3" name="Content Placeholder 2"/>
          <p:cNvSpPr>
            <a:spLocks noGrp="1"/>
          </p:cNvSpPr>
          <p:nvPr>
            <p:ph idx="1"/>
          </p:nvPr>
        </p:nvSpPr>
        <p:spPr>
          <a:xfrm>
            <a:off x="304800" y="914400"/>
            <a:ext cx="8458200" cy="762000"/>
          </a:xfrm>
        </p:spPr>
        <p:txBody>
          <a:bodyPr/>
          <a:lstStyle/>
          <a:p>
            <a:r>
              <a:rPr lang="en-US" dirty="0" smtClean="0"/>
              <a:t>Quantifier </a:t>
            </a:r>
          </a:p>
          <a:p>
            <a:endParaRPr lang="en-US" dirty="0"/>
          </a:p>
        </p:txBody>
      </p:sp>
      <p:graphicFrame>
        <p:nvGraphicFramePr>
          <p:cNvPr id="9" name="Table 8"/>
          <p:cNvGraphicFramePr>
            <a:graphicFrameLocks noGrp="1"/>
          </p:cNvGraphicFramePr>
          <p:nvPr/>
        </p:nvGraphicFramePr>
        <p:xfrm>
          <a:off x="304800" y="1395304"/>
          <a:ext cx="8534400" cy="4548296"/>
        </p:xfrm>
        <a:graphic>
          <a:graphicData uri="http://schemas.openxmlformats.org/drawingml/2006/table">
            <a:tbl>
              <a:tblPr firstRow="1" bandRow="1">
                <a:tableStyleId>{5C22544A-7EE6-4342-B048-85BDC9FD1C3A}</a:tableStyleId>
              </a:tblPr>
              <a:tblGrid>
                <a:gridCol w="3307080"/>
                <a:gridCol w="5227320"/>
              </a:tblGrid>
              <a:tr h="465667">
                <a:tc>
                  <a:txBody>
                    <a:bodyPr/>
                    <a:lstStyle/>
                    <a:p>
                      <a:r>
                        <a:rPr lang="en-US" sz="2400" dirty="0" smtClean="0"/>
                        <a:t>Expression</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Matches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Arbitrary character</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 And $ </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Virtual characters for beginning and end</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Preceding item zero or more times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Preceding item one or more times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Preceding item is optional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r>
                        <a:rPr lang="en-US" sz="2400" i="1" dirty="0" smtClean="0"/>
                        <a:t>n</a:t>
                      </a: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Preceding item </a:t>
                      </a:r>
                      <a:r>
                        <a:rPr lang="en-US" sz="2400" i="1" dirty="0" smtClean="0"/>
                        <a:t>n</a:t>
                      </a:r>
                      <a:r>
                        <a:rPr lang="en-US" sz="2400" dirty="0" smtClean="0"/>
                        <a:t> times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a|b</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Item </a:t>
                      </a:r>
                      <a:r>
                        <a:rPr lang="en-US" sz="2400" i="1" dirty="0" smtClean="0"/>
                        <a:t>a</a:t>
                      </a:r>
                      <a:r>
                        <a:rPr lang="en-US" sz="2400" dirty="0" smtClean="0"/>
                        <a:t> or </a:t>
                      </a:r>
                      <a:r>
                        <a:rPr lang="en-US" sz="2400" i="1" dirty="0" smtClean="0"/>
                        <a:t>b</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667">
                <a:tc>
                  <a:txBody>
                    <a:bodyPr/>
                    <a:lstStyle/>
                    <a:p>
                      <a:pPr algn="ctr"/>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75</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All mail with at least two + in x_spam_level:</a:t>
            </a:r>
          </a:p>
          <a:p>
            <a:pPr lvl="1"/>
            <a:r>
              <a:rPr lang="en-US" dirty="0" smtClean="0">
                <a:latin typeface="Andale Mono"/>
                <a:cs typeface="Andale Mono"/>
              </a:rPr>
              <a:t>SELECT * FROM mail</a:t>
            </a:r>
            <a:br>
              <a:rPr lang="en-US" dirty="0" smtClean="0">
                <a:latin typeface="Andale Mono"/>
                <a:cs typeface="Andale Mono"/>
              </a:rPr>
            </a:br>
            <a:r>
              <a:rPr lang="en-US" dirty="0" smtClean="0">
                <a:latin typeface="Andale Mono"/>
                <a:cs typeface="Andale Mono"/>
              </a:rPr>
              <a:t>WHERE x_spam_level ~ '\\+\\+*'</a:t>
            </a:r>
          </a:p>
          <a:p>
            <a:r>
              <a:rPr lang="en-US" dirty="0" smtClean="0"/>
              <a:t>All top-level domains of sender’s addresses:</a:t>
            </a:r>
          </a:p>
          <a:p>
            <a:pPr lvl="1"/>
            <a:r>
              <a:rPr lang="en-US" dirty="0" smtClean="0">
                <a:latin typeface="Andale Mono"/>
                <a:cs typeface="Andale Mono"/>
              </a:rPr>
              <a:t>SELECT substring("from" FROM</a:t>
            </a:r>
            <a:br>
              <a:rPr lang="en-US" dirty="0" smtClean="0">
                <a:latin typeface="Andale Mono"/>
                <a:cs typeface="Andale Mono"/>
              </a:rPr>
            </a:br>
            <a:r>
              <a:rPr lang="en-US" dirty="0" smtClean="0">
                <a:latin typeface="Andale Mono"/>
                <a:cs typeface="Andale Mono"/>
              </a:rPr>
              <a:t>'\\.[[:alnum:]]+$') FROM mail</a:t>
            </a:r>
          </a:p>
          <a:p>
            <a:r>
              <a:rPr lang="en-US" dirty="0" smtClean="0"/>
              <a:t>Remove [Spam] tag at beginning of subjects:</a:t>
            </a:r>
          </a:p>
          <a:p>
            <a:pPr lvl="1"/>
            <a:r>
              <a:rPr lang="en-US" dirty="0" smtClean="0">
                <a:latin typeface="Andale Mono"/>
                <a:cs typeface="Andale Mono"/>
              </a:rPr>
              <a:t>SELECT regex_replace(subject,</a:t>
            </a:r>
            <a:br>
              <a:rPr lang="en-US" dirty="0" smtClean="0">
                <a:latin typeface="Andale Mono"/>
                <a:cs typeface="Andale Mono"/>
              </a:rPr>
            </a:br>
            <a:r>
              <a:rPr lang="en-US" dirty="0" smtClean="0">
                <a:latin typeface="Andale Mono"/>
                <a:cs typeface="Andale Mono"/>
              </a:rPr>
              <a:t>'^</a:t>
            </a:r>
            <a:r>
              <a:rPr lang="en-US" dirty="0" smtClean="0">
                <a:solidFill>
                  <a:srgbClr val="8DC63F"/>
                </a:solidFill>
                <a:latin typeface="Andale Mono"/>
                <a:cs typeface="Andale Mono"/>
              </a:rPr>
              <a:t>(</a:t>
            </a:r>
            <a:r>
              <a:rPr lang="en-US" dirty="0" smtClean="0">
                <a:solidFill>
                  <a:schemeClr val="tx2"/>
                </a:solidFill>
                <a:latin typeface="Andale Mono"/>
                <a:cs typeface="Andale Mono"/>
              </a:rPr>
              <a:t>(</a:t>
            </a:r>
            <a:r>
              <a:rPr lang="en-US" dirty="0" smtClean="0">
                <a:latin typeface="Andale Mono"/>
                <a:cs typeface="Andale Mono"/>
              </a:rPr>
              <a:t>?:Re:[[:space:]]*</a:t>
            </a:r>
            <a:r>
              <a:rPr lang="en-US" dirty="0" smtClean="0">
                <a:solidFill>
                  <a:srgbClr val="007DC3"/>
                </a:solidFill>
                <a:latin typeface="Andale Mono"/>
                <a:cs typeface="Andale Mono"/>
              </a:rPr>
              <a:t>)</a:t>
            </a:r>
            <a:r>
              <a:rPr lang="en-US" dirty="0" smtClean="0">
                <a:latin typeface="Andale Mono"/>
                <a:cs typeface="Andale Mono"/>
              </a:rPr>
              <a:t>*</a:t>
            </a:r>
            <a:r>
              <a:rPr lang="en-US" dirty="0" smtClean="0">
                <a:solidFill>
                  <a:srgbClr val="8DC63F"/>
                </a:solidFill>
                <a:latin typeface="Andale Mono"/>
                <a:cs typeface="Andale Mono"/>
              </a:rPr>
              <a:t>)</a:t>
            </a:r>
            <a:r>
              <a:rPr lang="en-US" dirty="0" smtClean="0">
                <a:latin typeface="Andale Mono"/>
                <a:cs typeface="Andale Mono"/>
              </a:rPr>
              <a:t>\\[Spam\\]' || '(.*)', '\\1\\2') FROM mail</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76</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endParaRPr lang="en-US" dirty="0" smtClean="0">
              <a:solidFill>
                <a:srgbClr val="FF0000"/>
              </a:solidFill>
            </a:endParaRPr>
          </a:p>
        </p:txBody>
      </p:sp>
      <p:sp>
        <p:nvSpPr>
          <p:cNvPr id="16387" name="Content Placeholder 7"/>
          <p:cNvSpPr>
            <a:spLocks noGrp="1"/>
          </p:cNvSpPr>
          <p:nvPr>
            <p:ph idx="1"/>
          </p:nvPr>
        </p:nvSpPr>
        <p:spPr>
          <a:xfrm>
            <a:off x="304800" y="1295400"/>
            <a:ext cx="8458200" cy="4343400"/>
          </a:xfrm>
        </p:spPr>
        <p:txBody>
          <a:bodyPr>
            <a:normAutofit/>
          </a:bodyPr>
          <a:lstStyle/>
          <a:p>
            <a:pPr marL="457200" indent="-457200">
              <a:buFont typeface="+mj-lt"/>
              <a:buAutoNum type="arabicPeriod"/>
            </a:pPr>
            <a:r>
              <a:rPr lang="en-US" dirty="0" smtClean="0"/>
              <a:t>How would you use GROUPING SETS to produce the same results as the following GROUP BY CUBE?</a:t>
            </a:r>
          </a:p>
          <a:p>
            <a:pPr marL="457200" indent="-457200">
              <a:buFont typeface="+mj-lt"/>
              <a:buAutoNum type="arabicPeriod"/>
            </a:pPr>
            <a:r>
              <a:rPr lang="en-US" dirty="0" smtClean="0"/>
              <a:t>	SELECT state, productID, SUM(volume) FROM sales GROUP BY CUBE (state, productID) ORDER BY state, productID</a:t>
            </a:r>
          </a:p>
          <a:p>
            <a:pPr marL="457200" indent="-457200">
              <a:buFont typeface="+mj-lt"/>
              <a:buAutoNum type="arabicPeriod"/>
            </a:pPr>
            <a:r>
              <a:rPr lang="en-US" dirty="0" smtClean="0"/>
              <a:t>How would you show the sub-totals for each week, for each state, and for each product? (No other totals or grand totals are required.) Suppose the table structure is</a:t>
            </a:r>
          </a:p>
          <a:p>
            <a:pPr marL="457200" indent="-457200">
              <a:buFont typeface="+mj-lt"/>
              <a:buAutoNum type="arabicPeriod"/>
            </a:pPr>
            <a:r>
              <a:rPr lang="en-US" dirty="0" smtClean="0"/>
              <a:t>   TABLE sales (productID VARCHAR, state CHAR(2), week DATE, volume INT)</a:t>
            </a:r>
          </a:p>
          <a:p>
            <a:pPr marL="457200" indent="-457200">
              <a:buFont typeface="+mj-lt"/>
              <a:buAutoNum type="arabicPeriod"/>
            </a:pPr>
            <a:r>
              <a:rPr lang="en-US" dirty="0" smtClean="0"/>
              <a:t>Discuss the utility of grouping and group_id functions</a:t>
            </a:r>
          </a:p>
          <a:p>
            <a:endParaRPr lang="en-US" dirty="0" smtClean="0"/>
          </a:p>
          <a:p>
            <a:endParaRPr lang="en-US" dirty="0" smtClean="0"/>
          </a:p>
          <a:p>
            <a:endParaRPr lang="en-US" dirty="0" smtClean="0"/>
          </a:p>
          <a:p>
            <a:pPr>
              <a:defRPr/>
            </a:pPr>
            <a:endParaRPr lang="en-US" dirty="0" smtClean="0"/>
          </a:p>
          <a:p>
            <a:pPr>
              <a:defRPr/>
            </a:pPr>
            <a:endParaRPr lang="en-US" dirty="0" smtClean="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8153400" y="0"/>
            <a:ext cx="838200" cy="838200"/>
          </a:xfrm>
          <a:prstGeom prst="rect">
            <a:avLst/>
          </a:prstGeom>
          <a:noFill/>
        </p:spPr>
      </p:pic>
      <p:sp>
        <p:nvSpPr>
          <p:cNvPr id="8" name="TextBox 7"/>
          <p:cNvSpPr txBox="1"/>
          <p:nvPr/>
        </p:nvSpPr>
        <p:spPr>
          <a:xfrm>
            <a:off x="7924800" y="838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77</a:t>
            </a:fld>
            <a:endParaRPr lang="en-US"/>
          </a:p>
        </p:txBody>
      </p:sp>
      <p:sp>
        <p:nvSpPr>
          <p:cNvPr id="12" name="Footer Placeholder 11"/>
          <p:cNvSpPr>
            <a:spLocks noGrp="1"/>
          </p:cNvSpPr>
          <p:nvPr>
            <p:ph type="ftr" sz="quarter" idx="10"/>
          </p:nvPr>
        </p:nvSpPr>
        <p:spPr/>
        <p:txBody>
          <a:bodyPr/>
          <a:lstStyle/>
          <a:p>
            <a:pPr>
              <a:defRPr/>
            </a:pPr>
            <a:r>
              <a:rPr lang="en-US" smtClean="0"/>
              <a:t>Module 5: Advanced Analytics - Technology and Tools</a:t>
            </a:r>
            <a:endParaRPr lang="en-US" dirty="0"/>
          </a:p>
        </p:txBody>
      </p:sp>
    </p:spTree>
    <p:custDataLst>
      <p:tags r:id="rId1"/>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6"/>
          <p:cNvSpPr>
            <a:spLocks noGrp="1"/>
          </p:cNvSpPr>
          <p:nvPr>
            <p:ph type="title"/>
          </p:nvPr>
        </p:nvSpPr>
        <p:spPr/>
        <p:txBody>
          <a:bodyPr/>
          <a:lstStyle/>
          <a:p>
            <a:r>
              <a:rPr lang="en-US" dirty="0" smtClean="0"/>
              <a:t>Check Your Knowledge </a:t>
            </a:r>
            <a:r>
              <a:rPr lang="en-US" sz="2400" dirty="0" smtClean="0"/>
              <a:t>(Continued)</a:t>
            </a:r>
            <a:r>
              <a:rPr lang="en-US" dirty="0" smtClean="0"/>
              <a:t> </a:t>
            </a:r>
            <a:endParaRPr lang="en-US" dirty="0" smtClean="0">
              <a:solidFill>
                <a:srgbClr val="FF0000"/>
              </a:solidFill>
            </a:endParaRPr>
          </a:p>
        </p:txBody>
      </p:sp>
      <p:sp>
        <p:nvSpPr>
          <p:cNvPr id="16387" name="Content Placeholder 7"/>
          <p:cNvSpPr>
            <a:spLocks noGrp="1"/>
          </p:cNvSpPr>
          <p:nvPr>
            <p:ph idx="1"/>
          </p:nvPr>
        </p:nvSpPr>
        <p:spPr>
          <a:xfrm>
            <a:off x="304800" y="1371600"/>
            <a:ext cx="8458200" cy="4343400"/>
          </a:xfrm>
        </p:spPr>
        <p:txBody>
          <a:bodyPr>
            <a:normAutofit/>
          </a:bodyPr>
          <a:lstStyle/>
          <a:p>
            <a:pPr marL="457200" indent="-457200">
              <a:buFont typeface="+mj-lt"/>
              <a:buAutoNum type="arabicPeriod" startAt="6"/>
            </a:pPr>
            <a:r>
              <a:rPr lang="en-US" dirty="0" smtClean="0"/>
              <a:t>Give regular expressions for the following:</a:t>
            </a:r>
          </a:p>
          <a:p>
            <a:pPr lvl="1"/>
            <a:r>
              <a:rPr lang="en-US" dirty="0" smtClean="0"/>
              <a:t>A regex that, given a URL, captures the domain name</a:t>
            </a:r>
          </a:p>
          <a:p>
            <a:pPr lvl="1"/>
            <a:r>
              <a:rPr lang="en-US" dirty="0" smtClean="0"/>
              <a:t>A regex that captures PostgreSQL Dollar-quoted String literals Examples: </a:t>
            </a:r>
          </a:p>
          <a:p>
            <a:pPr lvl="2"/>
            <a:r>
              <a:rPr lang="en-US" dirty="0" smtClean="0"/>
              <a:t>$test$This is a string$test$</a:t>
            </a:r>
          </a:p>
          <a:p>
            <a:endParaRPr lang="en-US" dirty="0" smtClean="0"/>
          </a:p>
          <a:p>
            <a:endParaRPr lang="en-US" dirty="0" smtClean="0"/>
          </a:p>
          <a:p>
            <a:pPr>
              <a:defRPr/>
            </a:pPr>
            <a:endParaRPr lang="en-US" dirty="0" smtClean="0"/>
          </a:p>
          <a:p>
            <a:pPr>
              <a:defRPr/>
            </a:pPr>
            <a:endParaRPr lang="en-US" dirty="0" smtClean="0"/>
          </a:p>
        </p:txBody>
      </p:sp>
      <p:pic>
        <p:nvPicPr>
          <p:cNvPr id="7" name="Picture 1" descr="\\maho3fp3a\SDrive\Creative Dev - Icons\PNG files for PowerPoint\buttons\blue button-knowledgeworker.png"/>
          <p:cNvPicPr>
            <a:picLocks noChangeAspect="1" noChangeArrowheads="1"/>
          </p:cNvPicPr>
          <p:nvPr/>
        </p:nvPicPr>
        <p:blipFill>
          <a:blip r:embed="rId4" cstate="print"/>
          <a:srcRect/>
          <a:stretch>
            <a:fillRect/>
          </a:stretch>
        </p:blipFill>
        <p:spPr bwMode="auto">
          <a:xfrm>
            <a:off x="8001000" y="0"/>
            <a:ext cx="990600" cy="990600"/>
          </a:xfrm>
          <a:prstGeom prst="rect">
            <a:avLst/>
          </a:prstGeom>
          <a:noFill/>
        </p:spPr>
      </p:pic>
      <p:sp>
        <p:nvSpPr>
          <p:cNvPr id="8" name="TextBox 7"/>
          <p:cNvSpPr txBox="1"/>
          <p:nvPr/>
        </p:nvSpPr>
        <p:spPr>
          <a:xfrm>
            <a:off x="7924800" y="10668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11" name="Slide Number Placeholder 10"/>
          <p:cNvSpPr>
            <a:spLocks noGrp="1"/>
          </p:cNvSpPr>
          <p:nvPr>
            <p:ph type="sldNum" sz="quarter" idx="11"/>
          </p:nvPr>
        </p:nvSpPr>
        <p:spPr/>
        <p:txBody>
          <a:bodyPr/>
          <a:lstStyle/>
          <a:p>
            <a:pPr>
              <a:defRPr/>
            </a:pPr>
            <a:fld id="{5BA1DFFF-3F85-458B-986A-7762775E0CEF}" type="slidenum">
              <a:rPr lang="en-US" smtClean="0"/>
              <a:pPr>
                <a:defRPr/>
              </a:pPr>
              <a:t>78</a:t>
            </a:fld>
            <a:endParaRPr lang="en-US"/>
          </a:p>
        </p:txBody>
      </p:sp>
      <p:sp>
        <p:nvSpPr>
          <p:cNvPr id="12" name="Footer Placeholder 11"/>
          <p:cNvSpPr>
            <a:spLocks noGrp="1"/>
          </p:cNvSpPr>
          <p:nvPr>
            <p:ph type="ftr" sz="quarter" idx="10"/>
          </p:nvPr>
        </p:nvSpPr>
        <p:spPr/>
        <p:txBody>
          <a:bodyPr/>
          <a:lstStyle/>
          <a:p>
            <a:pPr>
              <a:defRPr/>
            </a:pPr>
            <a:r>
              <a:rPr lang="en-US" smtClean="0"/>
              <a:t>Module 5: Advanced Analytics - Technology and Tools</a:t>
            </a:r>
            <a:endParaRPr lang="en-US" dirty="0"/>
          </a:p>
        </p:txBody>
      </p:sp>
    </p:spTree>
    <p:custDataLst>
      <p:tags r:id="rId1"/>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295400"/>
            <a:ext cx="8305800" cy="1219200"/>
          </a:xfrm>
        </p:spPr>
        <p:txBody>
          <a:bodyPr/>
          <a:lstStyle/>
          <a:p>
            <a:pPr>
              <a:defRPr/>
            </a:pPr>
            <a:r>
              <a:rPr lang="en-US" dirty="0" smtClean="0"/>
              <a:t>Module 5: </a:t>
            </a:r>
            <a:r>
              <a:rPr lang="en-US" sz="2800" dirty="0" smtClean="0"/>
              <a:t>Advanced Analytics -  Technology and Tools</a:t>
            </a:r>
            <a:endParaRPr lang="en-US" dirty="0"/>
          </a:p>
        </p:txBody>
      </p:sp>
      <p:sp>
        <p:nvSpPr>
          <p:cNvPr id="7" name="Subtitle 6"/>
          <p:cNvSpPr>
            <a:spLocks noGrp="1"/>
          </p:cNvSpPr>
          <p:nvPr>
            <p:ph type="subTitle" idx="1"/>
          </p:nvPr>
        </p:nvSpPr>
        <p:spPr>
          <a:xfrm>
            <a:off x="1371600" y="3048000"/>
            <a:ext cx="7086600" cy="2667000"/>
          </a:xfrm>
        </p:spPr>
        <p:txBody>
          <a:bodyPr>
            <a:normAutofit/>
          </a:bodyPr>
          <a:lstStyle/>
          <a:p>
            <a:r>
              <a:rPr lang="en-US" dirty="0" smtClean="0"/>
              <a:t>During this lesson the following SQL Essentials topics were covered:</a:t>
            </a:r>
          </a:p>
          <a:p>
            <a:pPr marL="571500" indent="-514350">
              <a:buFont typeface="Arial" pitchFamily="34" charset="0"/>
              <a:buChar char="•"/>
            </a:pPr>
            <a:r>
              <a:rPr lang="en-US" dirty="0" smtClean="0"/>
              <a:t>Online analytical processing (OLAP) features</a:t>
            </a:r>
          </a:p>
          <a:p>
            <a:pPr marL="571500" indent="-514350">
              <a:buFont typeface="Arial" pitchFamily="34" charset="0"/>
              <a:buChar char="•"/>
            </a:pPr>
            <a:r>
              <a:rPr lang="en-US" dirty="0" smtClean="0"/>
              <a:t>GROUPING SETS, ROLLUP,CUBE</a:t>
            </a:r>
          </a:p>
          <a:p>
            <a:pPr marL="571500" indent="-514350">
              <a:buFont typeface="Arial" pitchFamily="34" charset="0"/>
              <a:buChar char="•"/>
            </a:pPr>
            <a:r>
              <a:rPr lang="en-US" dirty="0" smtClean="0"/>
              <a:t>GROUPING, GROUP_ID functions</a:t>
            </a:r>
          </a:p>
          <a:p>
            <a:pPr marL="571500" indent="-514350">
              <a:buFont typeface="Arial" pitchFamily="34" charset="0"/>
              <a:buChar char="•"/>
            </a:pPr>
            <a:r>
              <a:rPr lang="en-US" dirty="0" smtClean="0"/>
              <a:t>Text processing, Pattern matching</a:t>
            </a:r>
          </a:p>
          <a:p>
            <a:pPr lvl="1" indent="-223838" algn="l">
              <a:buClr>
                <a:srgbClr val="92D050"/>
              </a:buClr>
              <a:buSzPct val="110000"/>
              <a:defRPr/>
            </a:pPr>
            <a:endParaRPr lang="en-US" dirty="0">
              <a:solidFill>
                <a:schemeClr val="bg2">
                  <a:lumMod val="75000"/>
                </a:schemeClr>
              </a:solidFill>
            </a:endParaRPr>
          </a:p>
        </p:txBody>
      </p:sp>
      <p:sp>
        <p:nvSpPr>
          <p:cNvPr id="23556" name="Content Placeholder 7"/>
          <p:cNvSpPr>
            <a:spLocks noGrp="1"/>
          </p:cNvSpPr>
          <p:nvPr>
            <p:ph sz="quarter" idx="13"/>
          </p:nvPr>
        </p:nvSpPr>
        <p:spPr/>
        <p:txBody>
          <a:bodyPr/>
          <a:lstStyle/>
          <a:p>
            <a:r>
              <a:rPr lang="en-US" dirty="0" smtClean="0"/>
              <a:t>Lesson 3: Summary</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79</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accent1"/>
                </a:solidFill>
              </a:rPr>
              <a:t>When to Use MapReduce </a:t>
            </a:r>
            <a:endParaRPr lang="en-US" sz="2800" dirty="0">
              <a:solidFill>
                <a:schemeClr val="accent1"/>
              </a:solidFill>
            </a:endParaRPr>
          </a:p>
        </p:txBody>
      </p:sp>
      <p:sp>
        <p:nvSpPr>
          <p:cNvPr id="3" name="Content Placeholder 2"/>
          <p:cNvSpPr>
            <a:spLocks noGrp="1"/>
          </p:cNvSpPr>
          <p:nvPr>
            <p:ph idx="1"/>
          </p:nvPr>
        </p:nvSpPr>
        <p:spPr/>
        <p:txBody>
          <a:bodyPr>
            <a:normAutofit/>
          </a:bodyPr>
          <a:lstStyle/>
          <a:p>
            <a:pPr>
              <a:buClr>
                <a:srgbClr val="92D050"/>
              </a:buClr>
            </a:pPr>
            <a:r>
              <a:rPr lang="en-US" dirty="0" smtClean="0"/>
              <a:t>Problems that are “embarrassingly parallel”</a:t>
            </a:r>
          </a:p>
          <a:p>
            <a:pPr>
              <a:buClr>
                <a:srgbClr val="92D050"/>
              </a:buClr>
            </a:pPr>
            <a:r>
              <a:rPr lang="en-US" dirty="0" smtClean="0"/>
              <a:t>Examples</a:t>
            </a:r>
          </a:p>
          <a:p>
            <a:pPr lvl="1">
              <a:buClr>
                <a:srgbClr val="FFC000"/>
              </a:buClr>
            </a:pPr>
            <a:r>
              <a:rPr lang="en-US" dirty="0" smtClean="0"/>
              <a:t>Word count</a:t>
            </a:r>
          </a:p>
          <a:p>
            <a:pPr lvl="1">
              <a:buClr>
                <a:srgbClr val="FFC000"/>
              </a:buClr>
            </a:pPr>
            <a:r>
              <a:rPr lang="en-US" dirty="0" smtClean="0"/>
              <a:t>Reverse index</a:t>
            </a:r>
            <a:r>
              <a:rPr lang="en-US" b="1" dirty="0" smtClean="0"/>
              <a:t> </a:t>
            </a:r>
          </a:p>
          <a:p>
            <a:pPr lvl="1">
              <a:buClr>
                <a:srgbClr val="FFC000"/>
              </a:buClr>
            </a:pPr>
            <a:r>
              <a:rPr lang="en-US" dirty="0" smtClean="0"/>
              <a:t>tf-idf</a:t>
            </a:r>
          </a:p>
          <a:p>
            <a:pPr lvl="1">
              <a:buClr>
                <a:srgbClr val="FFC000"/>
              </a:buClr>
            </a:pPr>
            <a:r>
              <a:rPr lang="en-US" dirty="0" smtClean="0"/>
              <a:t>Distributed </a:t>
            </a:r>
            <a:r>
              <a:rPr lang="en-US" i="1" dirty="0" smtClean="0"/>
              <a:t>grep</a:t>
            </a:r>
            <a:r>
              <a:rPr lang="en-US" dirty="0" smtClean="0"/>
              <a:t> and distributed object recognition ("Where's Waldo?")</a:t>
            </a:r>
          </a:p>
          <a:p>
            <a:pPr lvl="1">
              <a:buClr>
                <a:srgbClr val="FFC000"/>
              </a:buClr>
            </a:pPr>
            <a:r>
              <a:rPr lang="en-US" dirty="0" smtClean="0"/>
              <a:t>Distributed "associative" aggregation (marginalization, sum; mean if you track both numerator and denominator; min or max; count)</a:t>
            </a:r>
          </a:p>
          <a:p>
            <a:pPr lvl="2">
              <a:buClr>
                <a:schemeClr val="accent5"/>
              </a:buClr>
            </a:pPr>
            <a:r>
              <a:rPr lang="en-US" dirty="0" smtClean="0"/>
              <a:t>Hadoop calls them "combiners"</a:t>
            </a:r>
          </a:p>
          <a:p>
            <a:endParaRPr lang="en-US" dirty="0"/>
          </a:p>
        </p:txBody>
      </p:sp>
      <p:sp>
        <p:nvSpPr>
          <p:cNvPr id="7" name="Slide Number Placeholder 4"/>
          <p:cNvSpPr txBox="1">
            <a:spLocks/>
          </p:cNvSpPr>
          <p:nvPr/>
        </p:nvSpPr>
        <p:spPr>
          <a:xfrm>
            <a:off x="8686800" y="6629400"/>
            <a:ext cx="457200" cy="2286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A1DFFF-3F85-458B-986A-7762775E0CEF}" type="slidenum">
              <a:rPr kumimoji="0" lang="en-US" sz="1000" b="0" i="0" u="none" strike="noStrike" kern="1200" cap="none" spc="0" normalizeH="0" baseline="0" noProof="0" smtClean="0">
                <a:ln>
                  <a:noFill/>
                </a:ln>
                <a:solidFill>
                  <a:schemeClr val="tx1"/>
                </a:solidFill>
                <a:effectLst/>
                <a:uLnTx/>
                <a:uFillTx/>
                <a:latin typeface="Calibri"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000" b="0" i="0" u="none" strike="noStrike" kern="1200" cap="none" spc="0" normalizeH="0" baseline="0" noProof="0" dirty="0">
              <a:ln>
                <a:noFill/>
              </a:ln>
              <a:solidFill>
                <a:schemeClr val="tx1"/>
              </a:solidFill>
              <a:effectLst/>
              <a:uLnTx/>
              <a:uFillTx/>
              <a:latin typeface="Calibri" pitchFamily="34" charset="0"/>
            </a:endParaRPr>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143000"/>
            <a:ext cx="8153400" cy="1219200"/>
          </a:xfrm>
        </p:spPr>
        <p:txBody>
          <a:bodyPr/>
          <a:lstStyle/>
          <a:p>
            <a:pPr>
              <a:defRPr/>
            </a:pPr>
            <a:r>
              <a:rPr lang="en-US" dirty="0" smtClean="0"/>
              <a:t>Module 5: </a:t>
            </a:r>
            <a:r>
              <a:rPr lang="en-US" sz="2800" dirty="0" smtClean="0"/>
              <a:t>Advanced Analytics -  Technology and Tools</a:t>
            </a:r>
            <a:endParaRPr lang="en-US" dirty="0"/>
          </a:p>
        </p:txBody>
      </p:sp>
      <p:sp>
        <p:nvSpPr>
          <p:cNvPr id="7" name="Subtitle 6"/>
          <p:cNvSpPr>
            <a:spLocks noGrp="1"/>
          </p:cNvSpPr>
          <p:nvPr>
            <p:ph type="subTitle" idx="1"/>
          </p:nvPr>
        </p:nvSpPr>
        <p:spPr>
          <a:xfrm>
            <a:off x="1295400" y="2895600"/>
            <a:ext cx="7086600" cy="2667000"/>
          </a:xfrm>
        </p:spPr>
        <p:txBody>
          <a:bodyPr>
            <a:normAutofit/>
          </a:bodyPr>
          <a:lstStyle/>
          <a:p>
            <a:r>
              <a:rPr lang="en-US" sz="2400" dirty="0" smtClean="0"/>
              <a:t>During this lesson the following topics are covered:</a:t>
            </a:r>
          </a:p>
          <a:p>
            <a:pPr lvl="1" indent="-223838" algn="l">
              <a:buClr>
                <a:srgbClr val="92D050"/>
              </a:buClr>
              <a:buSzPct val="110000"/>
              <a:defRPr/>
            </a:pPr>
            <a:r>
              <a:rPr lang="en-US" sz="2400" dirty="0" smtClean="0">
                <a:solidFill>
                  <a:schemeClr val="bg2">
                    <a:lumMod val="75000"/>
                  </a:schemeClr>
                </a:solidFill>
              </a:rPr>
              <a:t>Advanced SQL and MADlib:</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Window functions</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User defined functions and aggregates</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Ordered Aggregates</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MADlib</a:t>
            </a:r>
          </a:p>
          <a:p>
            <a:pPr lvl="1" indent="-223838" algn="l">
              <a:buClr>
                <a:srgbClr val="92D050"/>
              </a:buClr>
              <a:buSzPct val="110000"/>
              <a:buFont typeface="Arial" pitchFamily="34" charset="0"/>
              <a:buChar char="•"/>
              <a:defRPr/>
            </a:pPr>
            <a:endParaRPr lang="en-US" sz="2000" dirty="0" smtClean="0">
              <a:solidFill>
                <a:schemeClr val="bg2">
                  <a:lumMod val="75000"/>
                </a:schemeClr>
              </a:solidFill>
            </a:endParaRPr>
          </a:p>
        </p:txBody>
      </p:sp>
      <p:sp>
        <p:nvSpPr>
          <p:cNvPr id="23556" name="Content Placeholder 7"/>
          <p:cNvSpPr>
            <a:spLocks noGrp="1"/>
          </p:cNvSpPr>
          <p:nvPr>
            <p:ph sz="quarter" idx="13"/>
          </p:nvPr>
        </p:nvSpPr>
        <p:spPr>
          <a:xfrm>
            <a:off x="685800" y="2133600"/>
            <a:ext cx="7772400" cy="457200"/>
          </a:xfrm>
        </p:spPr>
        <p:txBody>
          <a:bodyPr/>
          <a:lstStyle/>
          <a:p>
            <a:r>
              <a:rPr lang="en-US" dirty="0" smtClean="0"/>
              <a:t>Lesson 4: Advanced SQL and MADlib</a:t>
            </a:r>
          </a:p>
        </p:txBody>
      </p:sp>
      <p:sp>
        <p:nvSpPr>
          <p:cNvPr id="8" name="Slide Number Placeholder 7"/>
          <p:cNvSpPr>
            <a:spLocks noGrp="1"/>
          </p:cNvSpPr>
          <p:nvPr>
            <p:ph type="sldNum" sz="quarter" idx="15"/>
          </p:nvPr>
        </p:nvSpPr>
        <p:spPr/>
        <p:txBody>
          <a:bodyPr/>
          <a:lstStyle/>
          <a:p>
            <a:pPr>
              <a:defRPr/>
            </a:pPr>
            <a:fld id="{E9C12BD9-86B3-4048-86CE-AC10D4E84307}" type="slidenum">
              <a:rPr lang="en-US" smtClean="0"/>
              <a:pPr>
                <a:defRPr/>
              </a:pPr>
              <a:t>80</a:t>
            </a:fld>
            <a:endParaRPr lang="en-US"/>
          </a:p>
        </p:txBody>
      </p:sp>
      <p:sp>
        <p:nvSpPr>
          <p:cNvPr id="10" name="Footer Placeholder 9"/>
          <p:cNvSpPr>
            <a:spLocks noGrp="1"/>
          </p:cNvSpPr>
          <p:nvPr>
            <p:ph type="ftr" sz="quarter" idx="14"/>
          </p:nvPr>
        </p:nvSpPr>
        <p:spPr/>
        <p:txBody>
          <a:bodyPr/>
          <a:lstStyle/>
          <a:p>
            <a:pPr>
              <a:defRPr/>
            </a:pPr>
            <a:r>
              <a:rPr lang="en-US" smtClean="0"/>
              <a:t>Module 5: Advanced Analytics - Technology and Tools</a:t>
            </a:r>
            <a:endParaRPr lang="en-US" dirty="0"/>
          </a:p>
        </p:txBody>
      </p:sp>
      <p:grpSp>
        <p:nvGrpSpPr>
          <p:cNvPr id="9" name="Group 8"/>
          <p:cNvGrpSpPr/>
          <p:nvPr/>
        </p:nvGrpSpPr>
        <p:grpSpPr>
          <a:xfrm>
            <a:off x="457200" y="76200"/>
            <a:ext cx="4834175" cy="914400"/>
            <a:chOff x="457200" y="0"/>
            <a:chExt cx="48341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2286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2286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981200" y="228600"/>
              <a:ext cx="719375" cy="6858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743200" y="2286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7" cstate="print"/>
            <a:srcRect/>
            <a:stretch>
              <a:fillRect/>
            </a:stretch>
          </p:blipFill>
          <p:spPr bwMode="auto">
            <a:xfrm>
              <a:off x="3505200" y="0"/>
              <a:ext cx="959167" cy="9144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572000" y="228600"/>
              <a:ext cx="719375" cy="685800"/>
            </a:xfrm>
            <a:prstGeom prst="rect">
              <a:avLst/>
            </a:prstGeom>
            <a:noFill/>
          </p:spPr>
        </p:pic>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Functions</a:t>
            </a:r>
            <a:endParaRPr lang="en-US" dirty="0"/>
          </a:p>
        </p:txBody>
      </p:sp>
      <p:sp>
        <p:nvSpPr>
          <p:cNvPr id="3" name="Content Placeholder 2"/>
          <p:cNvSpPr>
            <a:spLocks noGrp="1"/>
          </p:cNvSpPr>
          <p:nvPr>
            <p:ph idx="1"/>
          </p:nvPr>
        </p:nvSpPr>
        <p:spPr/>
        <p:txBody>
          <a:bodyPr/>
          <a:lstStyle/>
          <a:p>
            <a:r>
              <a:rPr lang="en-US" dirty="0" smtClean="0"/>
              <a:t>About Window Functions</a:t>
            </a:r>
          </a:p>
          <a:p>
            <a:pPr lvl="1"/>
            <a:r>
              <a:rPr lang="en-US" sz="2400" dirty="0" smtClean="0"/>
              <a:t>Returns a value per row, unlike aggregate functions</a:t>
            </a:r>
          </a:p>
          <a:p>
            <a:pPr lvl="1"/>
            <a:r>
              <a:rPr lang="en-US" sz="2400" dirty="0" smtClean="0"/>
              <a:t>Has its results interpreted in terms of the current row and its corresponding window partition or frame </a:t>
            </a:r>
          </a:p>
          <a:p>
            <a:pPr lvl="1"/>
            <a:r>
              <a:rPr lang="en-US" sz="2400" dirty="0" smtClean="0"/>
              <a:t>Is characterized by the use of the </a:t>
            </a:r>
            <a:r>
              <a:rPr lang="en-US" sz="2400" dirty="0" smtClean="0">
                <a:latin typeface="Courier New" pitchFamily="49" charset="0"/>
                <a:cs typeface="Courier New" pitchFamily="49" charset="0"/>
              </a:rPr>
              <a:t>OVER</a:t>
            </a:r>
            <a:r>
              <a:rPr lang="en-US" sz="2400" dirty="0" smtClean="0"/>
              <a:t> clause</a:t>
            </a:r>
          </a:p>
          <a:p>
            <a:pPr lvl="1"/>
            <a:r>
              <a:rPr lang="en-US" sz="2400" dirty="0" smtClean="0"/>
              <a:t>Defines the window partitions, or groups of rows to apply the function</a:t>
            </a:r>
          </a:p>
          <a:p>
            <a:pPr lvl="1"/>
            <a:r>
              <a:rPr lang="en-US" sz="2400" dirty="0" smtClean="0"/>
              <a:t>Defines ordering of data within a window</a:t>
            </a:r>
          </a:p>
          <a:p>
            <a:pPr lvl="1"/>
            <a:r>
              <a:rPr lang="en-US" sz="2400" dirty="0" smtClean="0"/>
              <a:t>Defines the positional or logical framing of a row with respect to its window</a:t>
            </a:r>
          </a:p>
          <a:p>
            <a:pPr lvl="1"/>
            <a:endParaRPr lang="en-US" dirty="0" smtClean="0"/>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81</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Functions </a:t>
            </a:r>
            <a:r>
              <a:rPr lang="en-US" sz="2400" dirty="0" smtClean="0"/>
              <a:t>(Continued)</a:t>
            </a:r>
            <a:endParaRPr lang="en-US" sz="2400" dirty="0"/>
          </a:p>
        </p:txBody>
      </p:sp>
      <p:sp>
        <p:nvSpPr>
          <p:cNvPr id="3" name="Content Placeholder 2"/>
          <p:cNvSpPr>
            <a:spLocks noGrp="1"/>
          </p:cNvSpPr>
          <p:nvPr>
            <p:ph idx="1"/>
          </p:nvPr>
        </p:nvSpPr>
        <p:spPr/>
        <p:txBody>
          <a:bodyPr/>
          <a:lstStyle/>
          <a:p>
            <a:r>
              <a:rPr lang="en-US" dirty="0" smtClean="0"/>
              <a:t>About Window Functions</a:t>
            </a:r>
          </a:p>
          <a:p>
            <a:pPr lvl="1"/>
            <a:r>
              <a:rPr lang="en-US" sz="2400" dirty="0" smtClean="0"/>
              <a:t>Returns a value per row, unlike aggregate functions</a:t>
            </a:r>
          </a:p>
          <a:p>
            <a:pPr lvl="1"/>
            <a:r>
              <a:rPr lang="en-US" sz="2400" dirty="0" smtClean="0"/>
              <a:t>Has its results interpreted in terms of the current row and its corresponding window partition or frame </a:t>
            </a:r>
          </a:p>
          <a:p>
            <a:pPr lvl="1"/>
            <a:r>
              <a:rPr lang="en-US" sz="2400" dirty="0" smtClean="0"/>
              <a:t>Is characterized by the use of the </a:t>
            </a:r>
            <a:r>
              <a:rPr lang="en-US" sz="2400" dirty="0" smtClean="0">
                <a:latin typeface="Courier New" pitchFamily="49" charset="0"/>
                <a:cs typeface="Courier New" pitchFamily="49" charset="0"/>
              </a:rPr>
              <a:t>OVER</a:t>
            </a:r>
            <a:r>
              <a:rPr lang="en-US" sz="2400" dirty="0" smtClean="0"/>
              <a:t> clause</a:t>
            </a:r>
          </a:p>
          <a:p>
            <a:pPr lvl="1"/>
            <a:r>
              <a:rPr lang="en-US" sz="2400" dirty="0" smtClean="0"/>
              <a:t>Defines the window partitions, or groups of rows to apply the function</a:t>
            </a:r>
          </a:p>
          <a:p>
            <a:pPr lvl="1"/>
            <a:r>
              <a:rPr lang="en-US" sz="2400" dirty="0" smtClean="0"/>
              <a:t>Defines ordering of data within a window</a:t>
            </a:r>
          </a:p>
          <a:p>
            <a:pPr lvl="1"/>
            <a:r>
              <a:rPr lang="en-US" sz="2400" dirty="0" smtClean="0"/>
              <a:t>Defines the positional or logical framing of a row with respect to its window</a:t>
            </a:r>
          </a:p>
          <a:p>
            <a:pPr lvl="1"/>
            <a:endParaRPr lang="en-US" dirty="0" smtClean="0"/>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82</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Window Specifications (OVER Clause)</a:t>
            </a:r>
            <a:endParaRPr lang="en-US" dirty="0"/>
          </a:p>
        </p:txBody>
      </p:sp>
      <p:sp>
        <p:nvSpPr>
          <p:cNvPr id="3" name="Content Placeholder 2"/>
          <p:cNvSpPr>
            <a:spLocks noGrp="1"/>
          </p:cNvSpPr>
          <p:nvPr>
            <p:ph idx="1"/>
          </p:nvPr>
        </p:nvSpPr>
        <p:spPr/>
        <p:txBody>
          <a:bodyPr/>
          <a:lstStyle/>
          <a:p>
            <a:pPr>
              <a:buNone/>
            </a:pPr>
            <a:r>
              <a:rPr lang="en-US" dirty="0" smtClean="0"/>
              <a:t>When defining the window function:</a:t>
            </a:r>
          </a:p>
          <a:p>
            <a:pPr lvl="1"/>
            <a:r>
              <a:rPr lang="en-US" dirty="0" smtClean="0"/>
              <a:t>Include an </a:t>
            </a:r>
            <a:r>
              <a:rPr lang="en-US" dirty="0" smtClean="0">
                <a:latin typeface="Courier New" pitchFamily="49" charset="0"/>
                <a:cs typeface="Courier New" pitchFamily="49" charset="0"/>
              </a:rPr>
              <a:t>OVER()</a:t>
            </a:r>
            <a:r>
              <a:rPr lang="en-US" dirty="0" smtClean="0"/>
              <a:t> clause </a:t>
            </a:r>
          </a:p>
          <a:p>
            <a:pPr lvl="1"/>
            <a:r>
              <a:rPr lang="en-US" dirty="0" smtClean="0"/>
              <a:t>Specify the window of data to which the function applies </a:t>
            </a:r>
          </a:p>
          <a:p>
            <a:r>
              <a:rPr lang="en-US" dirty="0" smtClean="0"/>
              <a:t>Define:</a:t>
            </a:r>
          </a:p>
          <a:p>
            <a:pPr lvl="1"/>
            <a:r>
              <a:rPr lang="en-US" dirty="0" smtClean="0"/>
              <a:t>Window partitions, using the </a:t>
            </a:r>
            <a:r>
              <a:rPr lang="en-US" dirty="0" smtClean="0">
                <a:latin typeface="Courier New" pitchFamily="49" charset="0"/>
                <a:cs typeface="Courier New" pitchFamily="49" charset="0"/>
              </a:rPr>
              <a:t>PARTITION BY</a:t>
            </a:r>
            <a:r>
              <a:rPr lang="en-US" dirty="0" smtClean="0"/>
              <a:t> clause</a:t>
            </a:r>
          </a:p>
          <a:p>
            <a:pPr lvl="1"/>
            <a:r>
              <a:rPr lang="en-US" dirty="0" smtClean="0"/>
              <a:t>Ordering within a window partition, using the </a:t>
            </a:r>
            <a:r>
              <a:rPr lang="en-US" dirty="0" smtClean="0">
                <a:latin typeface="Courier New" pitchFamily="49" charset="0"/>
                <a:cs typeface="Courier New" pitchFamily="49" charset="0"/>
              </a:rPr>
              <a:t>ORDER BY</a:t>
            </a:r>
            <a:r>
              <a:rPr lang="en-US" dirty="0" smtClean="0"/>
              <a:t> clause</a:t>
            </a:r>
          </a:p>
          <a:p>
            <a:pPr lvl="1"/>
            <a:r>
              <a:rPr lang="en-US" dirty="0" smtClean="0"/>
              <a:t>Framing within a window partition, using </a:t>
            </a:r>
            <a:r>
              <a:rPr lang="en-US" dirty="0" smtClean="0">
                <a:latin typeface="Courier New" pitchFamily="49" charset="0"/>
                <a:cs typeface="Courier New" pitchFamily="49" charset="0"/>
              </a:rPr>
              <a:t>ROWS</a:t>
            </a:r>
            <a:r>
              <a:rPr lang="en-US" dirty="0" smtClean="0"/>
              <a:t> and </a:t>
            </a:r>
            <a:r>
              <a:rPr lang="en-US" dirty="0" smtClean="0">
                <a:latin typeface="Courier New" pitchFamily="49" charset="0"/>
                <a:cs typeface="Courier New" pitchFamily="49" charset="0"/>
              </a:rPr>
              <a:t>RANGE</a:t>
            </a:r>
            <a:r>
              <a:rPr lang="en-US" dirty="0" smtClean="0"/>
              <a:t> clauses</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83</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smtClean="0">
                <a:latin typeface="Courier New" pitchFamily="49" charset="0"/>
                <a:cs typeface="Courier New" pitchFamily="49" charset="0"/>
              </a:rPr>
              <a:t>PARTITION BY</a:t>
            </a:r>
            <a:r>
              <a:rPr lang="en-US" dirty="0" smtClean="0"/>
              <a:t> Clause</a:t>
            </a:r>
            <a:endParaRPr lang="en-US" dirty="0"/>
          </a:p>
        </p:txBody>
      </p:sp>
      <p:sp>
        <p:nvSpPr>
          <p:cNvPr id="3" name="Content Placeholder 2"/>
          <p:cNvSpPr>
            <a:spLocks noGrp="1"/>
          </p:cNvSpPr>
          <p:nvPr>
            <p:ph idx="1"/>
          </p:nvPr>
        </p:nvSpPr>
        <p:spPr/>
        <p:txBody>
          <a:bodyPr/>
          <a:lstStyle/>
          <a:p>
            <a:pPr>
              <a:buNone/>
            </a:pPr>
            <a:r>
              <a:rPr lang="en-US" dirty="0" smtClean="0"/>
              <a:t>The </a:t>
            </a:r>
            <a:r>
              <a:rPr lang="en-US" dirty="0" smtClean="0">
                <a:latin typeface="Courier New" pitchFamily="49" charset="0"/>
                <a:cs typeface="Courier New" pitchFamily="49" charset="0"/>
              </a:rPr>
              <a:t>PARTITION BY</a:t>
            </a:r>
            <a:r>
              <a:rPr lang="en-US" dirty="0" smtClean="0"/>
              <a:t> clause:</a:t>
            </a:r>
          </a:p>
          <a:p>
            <a:r>
              <a:rPr lang="en-US" dirty="0" smtClean="0"/>
              <a:t>Can be used by all window functions</a:t>
            </a:r>
          </a:p>
          <a:p>
            <a:r>
              <a:rPr lang="en-US" dirty="0" smtClean="0"/>
              <a:t>Organizes result sets into groupings based on unique values</a:t>
            </a:r>
          </a:p>
          <a:p>
            <a:r>
              <a:rPr lang="en-US" dirty="0" smtClean="0"/>
              <a:t>Allows the function to be applied to each partition independently</a:t>
            </a:r>
          </a:p>
          <a:p>
            <a:endParaRPr lang="en-US" dirty="0"/>
          </a:p>
        </p:txBody>
      </p:sp>
      <p:grpSp>
        <p:nvGrpSpPr>
          <p:cNvPr id="4" name="Group 20"/>
          <p:cNvGrpSpPr/>
          <p:nvPr/>
        </p:nvGrpSpPr>
        <p:grpSpPr>
          <a:xfrm>
            <a:off x="228600" y="4953000"/>
            <a:ext cx="8610600" cy="1143000"/>
            <a:chOff x="0" y="4953000"/>
            <a:chExt cx="9144000" cy="1143000"/>
          </a:xfrm>
        </p:grpSpPr>
        <p:sp>
          <p:nvSpPr>
            <p:cNvPr id="7" name="Rectangle 6"/>
            <p:cNvSpPr/>
            <p:nvPr/>
          </p:nvSpPr>
          <p:spPr>
            <a:xfrm>
              <a:off x="0" y="5029200"/>
              <a:ext cx="9144000" cy="1066800"/>
            </a:xfrm>
            <a:prstGeom prst="rect">
              <a:avLst/>
            </a:prstGeom>
            <a:gradFill>
              <a:gsLst>
                <a:gs pos="0">
                  <a:srgbClr val="FFFFCC">
                    <a:alpha val="84000"/>
                  </a:srgbClr>
                </a:gs>
                <a:gs pos="50000">
                  <a:srgbClr val="FFFFCC">
                    <a:alpha val="52000"/>
                  </a:srgbClr>
                </a:gs>
                <a:gs pos="100000">
                  <a:srgbClr val="FFFFCC">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9"/>
            <p:cNvGrpSpPr/>
            <p:nvPr/>
          </p:nvGrpSpPr>
          <p:grpSpPr>
            <a:xfrm>
              <a:off x="381000" y="4953000"/>
              <a:ext cx="8482917" cy="990600"/>
              <a:chOff x="381000" y="4724400"/>
              <a:chExt cx="8482917" cy="990600"/>
            </a:xfrm>
          </p:grpSpPr>
          <p:grpSp>
            <p:nvGrpSpPr>
              <p:cNvPr id="6" name="Group 16"/>
              <p:cNvGrpSpPr/>
              <p:nvPr/>
            </p:nvGrpSpPr>
            <p:grpSpPr>
              <a:xfrm>
                <a:off x="381000" y="4724400"/>
                <a:ext cx="985715" cy="985743"/>
                <a:chOff x="1524000" y="4495800"/>
                <a:chExt cx="985715" cy="985743"/>
              </a:xfrm>
            </p:grpSpPr>
            <p:grpSp>
              <p:nvGrpSpPr>
                <p:cNvPr id="8" name="Group 15"/>
                <p:cNvGrpSpPr/>
                <p:nvPr/>
              </p:nvGrpSpPr>
              <p:grpSpPr>
                <a:xfrm>
                  <a:off x="1524000" y="4724400"/>
                  <a:ext cx="985715" cy="757143"/>
                  <a:chOff x="1524000" y="4724400"/>
                  <a:chExt cx="985715" cy="757143"/>
                </a:xfrm>
              </p:grpSpPr>
              <p:pic>
                <p:nvPicPr>
                  <p:cNvPr id="13" name="Picture 6" descr="C:\Documents and Settings\cantot\My Documents\Training\Supporting Materials\Icons\PNG files for PowerPoint\All Others\blank paper.png"/>
                  <p:cNvPicPr>
                    <a:picLocks noChangeAspect="1" noChangeArrowheads="1"/>
                  </p:cNvPicPr>
                  <p:nvPr/>
                </p:nvPicPr>
                <p:blipFill>
                  <a:blip r:embed="rId3" cstate="print"/>
                  <a:srcRect/>
                  <a:stretch>
                    <a:fillRect/>
                  </a:stretch>
                </p:blipFill>
                <p:spPr bwMode="auto">
                  <a:xfrm rot="16200000">
                    <a:off x="1638286" y="4610114"/>
                    <a:ext cx="757143" cy="985715"/>
                  </a:xfrm>
                  <a:prstGeom prst="rect">
                    <a:avLst/>
                  </a:prstGeom>
                  <a:noFill/>
                </p:spPr>
              </p:pic>
              <p:sp>
                <p:nvSpPr>
                  <p:cNvPr id="14" name="TextBox 13"/>
                  <p:cNvSpPr txBox="1"/>
                  <p:nvPr/>
                </p:nvSpPr>
                <p:spPr>
                  <a:xfrm>
                    <a:off x="1676400" y="4872335"/>
                    <a:ext cx="700833" cy="461665"/>
                  </a:xfrm>
                  <a:prstGeom prst="rect">
                    <a:avLst/>
                  </a:prstGeom>
                  <a:noFill/>
                </p:spPr>
                <p:txBody>
                  <a:bodyPr wrap="none" rtlCol="0">
                    <a:spAutoFit/>
                  </a:bodyPr>
                  <a:lstStyle/>
                  <a:p>
                    <a:r>
                      <a:rPr lang="en-US" sz="300" dirty="0" smtClean="0">
                        <a:latin typeface="Edwardian Script ITC" pitchFamily="66" charset="0"/>
                      </a:rPr>
                      <a:t>                   A fly and a flea in a flue</a:t>
                    </a:r>
                  </a:p>
                  <a:p>
                    <a:r>
                      <a:rPr lang="en-US" sz="300" dirty="0" smtClean="0">
                        <a:latin typeface="Edwardian Script ITC" pitchFamily="66" charset="0"/>
                      </a:rPr>
                      <a:t>                  Were imprisoned, so what could they do</a:t>
                    </a:r>
                  </a:p>
                  <a:p>
                    <a:r>
                      <a:rPr lang="en-US" sz="300" dirty="0" smtClean="0">
                        <a:latin typeface="Edwardian Script ITC" pitchFamily="66" charset="0"/>
                      </a:rPr>
                      <a:t>Said the fly, let us flee. Let us fly said the flee</a:t>
                    </a:r>
                  </a:p>
                  <a:p>
                    <a:r>
                      <a:rPr lang="en-US" sz="300" dirty="0" smtClean="0">
                        <a:latin typeface="Edwardian Script ITC" pitchFamily="66" charset="0"/>
                      </a:rPr>
                      <a:t>So they flew through a flaw in the flue.</a:t>
                    </a:r>
                  </a:p>
                  <a:p>
                    <a:r>
                      <a:rPr lang="en-US" sz="300" dirty="0" smtClean="0">
                        <a:latin typeface="Edwardian Script ITC" pitchFamily="66" charset="0"/>
                      </a:rPr>
                      <a:t>A canner exceedingly canny</a:t>
                    </a:r>
                  </a:p>
                  <a:p>
                    <a:r>
                      <a:rPr lang="en-US" sz="300" dirty="0" smtClean="0">
                        <a:latin typeface="Edwardian Script ITC" pitchFamily="66" charset="0"/>
                      </a:rPr>
                      <a:t>One morning remarked to his granny</a:t>
                    </a:r>
                  </a:p>
                  <a:p>
                    <a:r>
                      <a:rPr lang="en-US" sz="300" dirty="0" smtClean="0">
                        <a:latin typeface="Edwardian Script ITC" pitchFamily="66" charset="0"/>
                      </a:rPr>
                      <a:t>A canner can can anything that he can</a:t>
                    </a:r>
                  </a:p>
                  <a:p>
                    <a:r>
                      <a:rPr lang="en-US" sz="300" dirty="0" smtClean="0">
                        <a:latin typeface="Edwardian Script ITC" pitchFamily="66" charset="0"/>
                      </a:rPr>
                      <a:t>But a canner can’t can a can can he?</a:t>
                    </a:r>
                    <a:endParaRPr lang="en-US" sz="300" dirty="0">
                      <a:latin typeface="Edwardian Script ITC" pitchFamily="66" charset="0"/>
                    </a:endParaRPr>
                  </a:p>
                </p:txBody>
              </p:sp>
            </p:grpSp>
            <p:pic>
              <p:nvPicPr>
                <p:cNvPr id="12" name="Picture 2" descr="C:\Documents and Settings\cantot\My Documents\Training\Supporting Materials\Icons\PNG files for PowerPoint\All Others\Push Pin.png"/>
                <p:cNvPicPr>
                  <a:picLocks noChangeAspect="1" noChangeArrowheads="1"/>
                </p:cNvPicPr>
                <p:nvPr/>
              </p:nvPicPr>
              <p:blipFill>
                <a:blip r:embed="rId4" cstate="print"/>
                <a:srcRect/>
                <a:stretch>
                  <a:fillRect/>
                </a:stretch>
              </p:blipFill>
              <p:spPr bwMode="auto">
                <a:xfrm>
                  <a:off x="1905000" y="4495800"/>
                  <a:ext cx="548640" cy="548640"/>
                </a:xfrm>
                <a:prstGeom prst="rect">
                  <a:avLst/>
                </a:prstGeom>
                <a:noFill/>
              </p:spPr>
            </p:pic>
          </p:grpSp>
          <p:sp>
            <p:nvSpPr>
              <p:cNvPr id="10" name="TextBox 9"/>
              <p:cNvSpPr txBox="1"/>
              <p:nvPr/>
            </p:nvSpPr>
            <p:spPr>
              <a:xfrm>
                <a:off x="1371600" y="4884003"/>
                <a:ext cx="7492317" cy="830997"/>
              </a:xfrm>
              <a:prstGeom prst="rect">
                <a:avLst/>
              </a:prstGeom>
              <a:noFill/>
              <a:ln>
                <a:solidFill>
                  <a:srgbClr val="2C95DD"/>
                </a:solidFill>
              </a:ln>
            </p:spPr>
            <p:txBody>
              <a:bodyPr wrap="none" rtlCol="0">
                <a:spAutoFit/>
              </a:bodyPr>
              <a:lstStyle/>
              <a:p>
                <a:r>
                  <a:rPr lang="en-US" sz="2400" b="1" dirty="0" smtClean="0">
                    <a:solidFill>
                      <a:schemeClr val="bg2">
                        <a:lumMod val="75000"/>
                      </a:schemeClr>
                    </a:solidFill>
                    <a:latin typeface="Calibri" pitchFamily="34" charset="0"/>
                    <a:cs typeface="+mn-cs"/>
                  </a:rPr>
                  <a:t>Note:</a:t>
                </a:r>
                <a:r>
                  <a:rPr lang="en-US" sz="2400" dirty="0" smtClean="0">
                    <a:solidFill>
                      <a:schemeClr val="bg2">
                        <a:lumMod val="75000"/>
                      </a:schemeClr>
                    </a:solidFill>
                    <a:latin typeface="Calibri" pitchFamily="34" charset="0"/>
                    <a:cs typeface="+mn-cs"/>
                  </a:rPr>
                  <a:t> If the PARTITION BY clause is omitted, the entire</a:t>
                </a:r>
                <a:br>
                  <a:rPr lang="en-US" sz="2400" dirty="0" smtClean="0">
                    <a:solidFill>
                      <a:schemeClr val="bg2">
                        <a:lumMod val="75000"/>
                      </a:schemeClr>
                    </a:solidFill>
                    <a:latin typeface="Calibri" pitchFamily="34" charset="0"/>
                    <a:cs typeface="+mn-cs"/>
                  </a:rPr>
                </a:br>
                <a:r>
                  <a:rPr lang="en-US" sz="2400" dirty="0" smtClean="0">
                    <a:solidFill>
                      <a:schemeClr val="bg2">
                        <a:lumMod val="75000"/>
                      </a:schemeClr>
                    </a:solidFill>
                    <a:latin typeface="Calibri" pitchFamily="34" charset="0"/>
                    <a:cs typeface="+mn-cs"/>
                  </a:rPr>
                  <a:t>result set is treated as a single window partition.</a:t>
                </a:r>
              </a:p>
            </p:txBody>
          </p:sp>
        </p:grpSp>
      </p:grpSp>
      <p:sp>
        <p:nvSpPr>
          <p:cNvPr id="17" name="Slide Number Placeholder 16"/>
          <p:cNvSpPr>
            <a:spLocks noGrp="1"/>
          </p:cNvSpPr>
          <p:nvPr>
            <p:ph type="sldNum" sz="quarter" idx="11"/>
          </p:nvPr>
        </p:nvSpPr>
        <p:spPr/>
        <p:txBody>
          <a:bodyPr/>
          <a:lstStyle/>
          <a:p>
            <a:pPr>
              <a:defRPr/>
            </a:pPr>
            <a:fld id="{5BA1DFFF-3F85-458B-986A-7762775E0CEF}" type="slidenum">
              <a:rPr lang="en-US" smtClean="0"/>
              <a:pPr>
                <a:defRPr/>
              </a:pPr>
              <a:t>84</a:t>
            </a:fld>
            <a:endParaRPr lang="en-US"/>
          </a:p>
        </p:txBody>
      </p:sp>
      <p:sp>
        <p:nvSpPr>
          <p:cNvPr id="18" name="Footer Placeholder 17"/>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Partition Example</a:t>
            </a:r>
            <a:endParaRPr lang="en-US" dirty="0"/>
          </a:p>
        </p:txBody>
      </p:sp>
      <p:grpSp>
        <p:nvGrpSpPr>
          <p:cNvPr id="3" name="Group 16"/>
          <p:cNvGrpSpPr/>
          <p:nvPr/>
        </p:nvGrpSpPr>
        <p:grpSpPr>
          <a:xfrm>
            <a:off x="76200" y="914400"/>
            <a:ext cx="2286000" cy="1600200"/>
            <a:chOff x="457200" y="1752595"/>
            <a:chExt cx="7315200" cy="20958546"/>
          </a:xfrm>
        </p:grpSpPr>
        <p:sp>
          <p:nvSpPr>
            <p:cNvPr id="18" name="Rectangle 17"/>
            <p:cNvSpPr/>
            <p:nvPr/>
          </p:nvSpPr>
          <p:spPr>
            <a:xfrm>
              <a:off x="457200" y="1752595"/>
              <a:ext cx="7315200" cy="2095854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9" name="TextBox 18"/>
            <p:cNvSpPr txBox="1"/>
            <p:nvPr/>
          </p:nvSpPr>
          <p:spPr>
            <a:xfrm>
              <a:off x="510424" y="1854873"/>
              <a:ext cx="7185776" cy="19349235"/>
            </a:xfrm>
            <a:prstGeom prst="rect">
              <a:avLst/>
            </a:prstGeom>
            <a:noFill/>
          </p:spPr>
          <p:txBody>
            <a:bodyPr wrap="square" rtlCol="0">
              <a:spAutoFit/>
            </a:bodyPr>
            <a:lstStyle/>
            <a:p>
              <a:r>
                <a:rPr lang="en-US" dirty="0" smtClean="0">
                  <a:latin typeface="Courier New" pitchFamily="49" charset="0"/>
                  <a:cs typeface="Courier New" pitchFamily="49" charset="0"/>
                </a:rPr>
                <a:t>SELECT * ,  </a:t>
              </a:r>
            </a:p>
            <a:p>
              <a:r>
                <a:rPr lang="en-US" dirty="0" smtClean="0">
                  <a:latin typeface="Courier New" pitchFamily="49" charset="0"/>
                  <a:cs typeface="Courier New" pitchFamily="49" charset="0"/>
                </a:rPr>
                <a:t>row_number() </a:t>
              </a:r>
            </a:p>
            <a:p>
              <a:r>
                <a:rPr lang="en-US" dirty="0" smtClean="0">
                  <a:latin typeface="Courier New" pitchFamily="49" charset="0"/>
                  <a:cs typeface="Courier New" pitchFamily="49" charset="0"/>
                </a:rPr>
                <a:t>OVER()</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ORDER BY cn;</a:t>
              </a:r>
            </a:p>
          </p:txBody>
        </p:sp>
      </p:grpSp>
      <p:grpSp>
        <p:nvGrpSpPr>
          <p:cNvPr id="4" name="Group 19"/>
          <p:cNvGrpSpPr/>
          <p:nvPr/>
        </p:nvGrpSpPr>
        <p:grpSpPr>
          <a:xfrm>
            <a:off x="2743200" y="914400"/>
            <a:ext cx="6324600" cy="2514600"/>
            <a:chOff x="5822733" y="122036"/>
            <a:chExt cx="2754408" cy="7191022"/>
          </a:xfrm>
        </p:grpSpPr>
        <p:sp>
          <p:nvSpPr>
            <p:cNvPr id="21" name="Rounded Rectangle 20"/>
            <p:cNvSpPr/>
            <p:nvPr/>
          </p:nvSpPr>
          <p:spPr>
            <a:xfrm>
              <a:off x="5822733" y="122036"/>
              <a:ext cx="2754408" cy="7191022"/>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2" name="Rectangle 21"/>
            <p:cNvSpPr/>
            <p:nvPr/>
          </p:nvSpPr>
          <p:spPr>
            <a:xfrm>
              <a:off x="5866376" y="186084"/>
              <a:ext cx="2662442" cy="7010582"/>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urier New" pitchFamily="49" charset="0"/>
                <a:cs typeface="Courier New" pitchFamily="49" charset="0"/>
              </a:endParaRPr>
            </a:p>
          </p:txBody>
        </p:sp>
        <p:sp>
          <p:nvSpPr>
            <p:cNvPr id="23" name="TextBox 22"/>
            <p:cNvSpPr txBox="1"/>
            <p:nvPr/>
          </p:nvSpPr>
          <p:spPr>
            <a:xfrm>
              <a:off x="5871056" y="193893"/>
              <a:ext cx="2631395" cy="6495436"/>
            </a:xfrm>
            <a:prstGeom prst="rect">
              <a:avLst/>
            </a:prstGeom>
            <a:noFill/>
          </p:spPr>
          <p:txBody>
            <a:bodyPr wrap="square" rtlCol="0">
              <a:spAutoFit/>
            </a:bodyPr>
            <a:lstStyle/>
            <a:p>
              <a:r>
                <a:rPr lang="en-US" sz="1400" dirty="0" smtClean="0">
                  <a:latin typeface="Courier New" pitchFamily="49" charset="0"/>
                  <a:cs typeface="Courier New" pitchFamily="49" charset="0"/>
                </a:rPr>
                <a:t>row_number  | cn | vn | pn  | dt         | qty  | prc</a:t>
              </a: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1           | 1  | 10 | 200 | 1401-03-01 | 1    | 0</a:t>
              </a:r>
            </a:p>
            <a:p>
              <a:r>
                <a:rPr lang="en-US" sz="1400" dirty="0" smtClean="0">
                  <a:latin typeface="Courier New" pitchFamily="49" charset="0"/>
                  <a:cs typeface="Courier New" pitchFamily="49" charset="0"/>
                </a:rPr>
                <a:t>2           | 1  | 30 | 300 | 1401-05-02 | 1    | 0</a:t>
              </a:r>
            </a:p>
            <a:p>
              <a:r>
                <a:rPr lang="en-US" sz="1400" dirty="0" smtClean="0">
                  <a:latin typeface="Courier New" pitchFamily="49" charset="0"/>
                  <a:cs typeface="Courier New" pitchFamily="49" charset="0"/>
                </a:rPr>
                <a:t>3           | 1  | 50 | 400 | 1401-06-01 | 1    | 0</a:t>
              </a:r>
            </a:p>
            <a:p>
              <a:r>
                <a:rPr lang="en-US" sz="1400" dirty="0" smtClean="0">
                  <a:latin typeface="Courier New" pitchFamily="49" charset="0"/>
                  <a:cs typeface="Courier New" pitchFamily="49" charset="0"/>
                </a:rPr>
                <a:t>4           | 1  | 30 | 500 | 1401-06-01 | 12   | 5</a:t>
              </a:r>
            </a:p>
            <a:p>
              <a:r>
                <a:rPr lang="en-US" sz="1400" dirty="0" smtClean="0">
                  <a:latin typeface="Courier New" pitchFamily="49" charset="0"/>
                  <a:cs typeface="Courier New" pitchFamily="49" charset="0"/>
                </a:rPr>
                <a:t>5           | 1  | 20 | 100 | 1401-05-01 | 1    | 0</a:t>
              </a:r>
            </a:p>
            <a:p>
              <a:r>
                <a:rPr lang="en-US" sz="1400" dirty="0" smtClean="0">
                  <a:latin typeface="Courier New" pitchFamily="49" charset="0"/>
                  <a:cs typeface="Courier New" pitchFamily="49" charset="0"/>
                </a:rPr>
                <a:t>6           | 2  | 50 | 400 | 1401-06-01 | 1    | 0</a:t>
              </a:r>
            </a:p>
            <a:p>
              <a:r>
                <a:rPr lang="en-US" sz="1400" dirty="0" smtClean="0">
                  <a:latin typeface="Courier New" pitchFamily="49" charset="0"/>
                  <a:cs typeface="Courier New" pitchFamily="49" charset="0"/>
                </a:rPr>
                <a:t>7           | 2  | 40 | 100 | 1401-01-01 | 1100 | 2400</a:t>
              </a:r>
            </a:p>
            <a:p>
              <a:r>
                <a:rPr lang="en-US" sz="1400" dirty="0" smtClean="0">
                  <a:latin typeface="Courier New" pitchFamily="49" charset="0"/>
                  <a:cs typeface="Courier New" pitchFamily="49" charset="0"/>
                </a:rPr>
                <a:t>8           | 3  | 40 | 200 | 1401-04-01 | 1    | 0</a:t>
              </a:r>
            </a:p>
            <a:p>
              <a:r>
                <a:rPr lang="en-US" sz="1400" dirty="0" smtClean="0">
                  <a:latin typeface="Courier New" pitchFamily="49" charset="0"/>
                  <a:cs typeface="Courier New" pitchFamily="49" charset="0"/>
                </a:rPr>
                <a:t>(8 rows)</a:t>
              </a:r>
            </a:p>
          </p:txBody>
        </p:sp>
      </p:grpSp>
      <p:grpSp>
        <p:nvGrpSpPr>
          <p:cNvPr id="5" name="Group 23"/>
          <p:cNvGrpSpPr/>
          <p:nvPr/>
        </p:nvGrpSpPr>
        <p:grpSpPr>
          <a:xfrm>
            <a:off x="76200" y="3657600"/>
            <a:ext cx="2590800" cy="1885246"/>
            <a:chOff x="457200" y="1752595"/>
            <a:chExt cx="7315200" cy="24691923"/>
          </a:xfrm>
        </p:grpSpPr>
        <p:sp>
          <p:nvSpPr>
            <p:cNvPr id="25" name="Rectangle 24"/>
            <p:cNvSpPr/>
            <p:nvPr/>
          </p:nvSpPr>
          <p:spPr>
            <a:xfrm>
              <a:off x="457200" y="1752595"/>
              <a:ext cx="7315200" cy="2395262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6" name="TextBox 25"/>
            <p:cNvSpPr txBox="1"/>
            <p:nvPr/>
          </p:nvSpPr>
          <p:spPr>
            <a:xfrm>
              <a:off x="510426" y="1854873"/>
              <a:ext cx="7185776" cy="24589645"/>
            </a:xfrm>
            <a:prstGeom prst="rect">
              <a:avLst/>
            </a:prstGeom>
            <a:noFill/>
          </p:spPr>
          <p:txBody>
            <a:bodyPr wrap="square" rtlCol="0">
              <a:spAutoFit/>
            </a:bodyPr>
            <a:lstStyle/>
            <a:p>
              <a:r>
                <a:rPr lang="en-US" dirty="0" smtClean="0">
                  <a:latin typeface="Courier New" pitchFamily="49" charset="0"/>
                  <a:cs typeface="Courier New" pitchFamily="49" charset="0"/>
                </a:rPr>
                <a:t>SELECT * ,  </a:t>
              </a:r>
            </a:p>
            <a:p>
              <a:r>
                <a:rPr lang="en-US" dirty="0" smtClean="0">
                  <a:latin typeface="Courier New" pitchFamily="49" charset="0"/>
                  <a:cs typeface="Courier New" pitchFamily="49" charset="0"/>
                </a:rPr>
                <a:t>row_number() </a:t>
              </a:r>
            </a:p>
            <a:p>
              <a:r>
                <a:rPr lang="en-US" sz="2000" b="1" dirty="0" smtClean="0">
                  <a:latin typeface="Courier New" pitchFamily="49" charset="0"/>
                  <a:cs typeface="Courier New" pitchFamily="49" charset="0"/>
                </a:rPr>
                <a:t>OVER(PARTITION BY cn)</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ORDER BY cn;</a:t>
              </a:r>
            </a:p>
          </p:txBody>
        </p:sp>
      </p:grpSp>
      <p:grpSp>
        <p:nvGrpSpPr>
          <p:cNvPr id="6" name="Group 26"/>
          <p:cNvGrpSpPr/>
          <p:nvPr/>
        </p:nvGrpSpPr>
        <p:grpSpPr>
          <a:xfrm>
            <a:off x="2743200" y="3664998"/>
            <a:ext cx="6324600" cy="2507202"/>
            <a:chOff x="5822733" y="122036"/>
            <a:chExt cx="2754408" cy="7191022"/>
          </a:xfrm>
        </p:grpSpPr>
        <p:sp>
          <p:nvSpPr>
            <p:cNvPr id="28" name="Rounded Rectangle 27"/>
            <p:cNvSpPr/>
            <p:nvPr/>
          </p:nvSpPr>
          <p:spPr>
            <a:xfrm>
              <a:off x="5822733" y="122036"/>
              <a:ext cx="2754408" cy="7191022"/>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Rectangle 28"/>
            <p:cNvSpPr/>
            <p:nvPr/>
          </p:nvSpPr>
          <p:spPr>
            <a:xfrm>
              <a:off x="5866376" y="186084"/>
              <a:ext cx="2662442" cy="7010582"/>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urier New" pitchFamily="49" charset="0"/>
                <a:cs typeface="Courier New" pitchFamily="49" charset="0"/>
              </a:endParaRPr>
            </a:p>
          </p:txBody>
        </p:sp>
        <p:sp>
          <p:nvSpPr>
            <p:cNvPr id="30" name="TextBox 29"/>
            <p:cNvSpPr txBox="1"/>
            <p:nvPr/>
          </p:nvSpPr>
          <p:spPr>
            <a:xfrm>
              <a:off x="5871056" y="193892"/>
              <a:ext cx="2631395" cy="7061987"/>
            </a:xfrm>
            <a:prstGeom prst="rect">
              <a:avLst/>
            </a:prstGeom>
            <a:noFill/>
          </p:spPr>
          <p:txBody>
            <a:bodyPr wrap="square" rtlCol="0">
              <a:spAutoFit/>
            </a:bodyPr>
            <a:lstStyle/>
            <a:p>
              <a:r>
                <a:rPr lang="en-US" sz="1400" dirty="0" smtClean="0">
                  <a:latin typeface="Courier New" pitchFamily="49" charset="0"/>
                  <a:cs typeface="Courier New" pitchFamily="49" charset="0"/>
                </a:rPr>
                <a:t>row_number  | </a:t>
              </a:r>
              <a:r>
                <a:rPr lang="en-US" sz="1400" b="1" dirty="0" smtClean="0">
                  <a:solidFill>
                    <a:schemeClr val="accent4">
                      <a:lumMod val="75000"/>
                    </a:schemeClr>
                  </a:solidFill>
                  <a:latin typeface="Courier New" pitchFamily="49" charset="0"/>
                  <a:cs typeface="Courier New" pitchFamily="49" charset="0"/>
                </a:rPr>
                <a:t>cn</a:t>
              </a:r>
              <a:r>
                <a:rPr lang="en-US" sz="1400" dirty="0" smtClean="0">
                  <a:latin typeface="Courier New" pitchFamily="49" charset="0"/>
                  <a:cs typeface="Courier New" pitchFamily="49" charset="0"/>
                </a:rPr>
                <a:t> | vn | pn  | dt         | qty  | prc</a:t>
              </a: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1           | </a:t>
              </a:r>
              <a:r>
                <a:rPr lang="en-US" sz="1400" b="1" dirty="0" smtClean="0">
                  <a:solidFill>
                    <a:schemeClr val="accent4">
                      <a:lumMod val="75000"/>
                    </a:schemeClr>
                  </a:solidFill>
                  <a:latin typeface="Courier New" pitchFamily="49" charset="0"/>
                  <a:cs typeface="Courier New" pitchFamily="49" charset="0"/>
                </a:rPr>
                <a:t>1</a:t>
              </a:r>
              <a:r>
                <a:rPr lang="en-US" sz="1400" dirty="0" smtClean="0">
                  <a:latin typeface="Courier New" pitchFamily="49" charset="0"/>
                  <a:cs typeface="Courier New" pitchFamily="49" charset="0"/>
                </a:rPr>
                <a:t>  | 10 | 200 | 1401-03-01 | 1    | 0</a:t>
              </a:r>
            </a:p>
            <a:p>
              <a:r>
                <a:rPr lang="en-US" sz="1400" dirty="0" smtClean="0">
                  <a:latin typeface="Courier New" pitchFamily="49" charset="0"/>
                  <a:cs typeface="Courier New" pitchFamily="49" charset="0"/>
                </a:rPr>
                <a:t>2           | </a:t>
              </a:r>
              <a:r>
                <a:rPr lang="en-US" sz="1400" b="1" dirty="0" smtClean="0">
                  <a:solidFill>
                    <a:schemeClr val="accent4">
                      <a:lumMod val="75000"/>
                    </a:schemeClr>
                  </a:solidFill>
                  <a:latin typeface="Courier New" pitchFamily="49" charset="0"/>
                  <a:cs typeface="Courier New" pitchFamily="49" charset="0"/>
                </a:rPr>
                <a:t>1</a:t>
              </a:r>
              <a:r>
                <a:rPr lang="en-US" sz="1400" dirty="0" smtClean="0">
                  <a:latin typeface="Courier New" pitchFamily="49" charset="0"/>
                  <a:cs typeface="Courier New" pitchFamily="49" charset="0"/>
                </a:rPr>
                <a:t>  | 30 | 300 | 1401-05-02 | 1    | 0</a:t>
              </a:r>
            </a:p>
            <a:p>
              <a:r>
                <a:rPr lang="en-US" sz="1400" dirty="0" smtClean="0">
                  <a:latin typeface="Courier New" pitchFamily="49" charset="0"/>
                  <a:cs typeface="Courier New" pitchFamily="49" charset="0"/>
                </a:rPr>
                <a:t>3           | </a:t>
              </a:r>
              <a:r>
                <a:rPr lang="en-US" sz="1400" b="1" dirty="0" smtClean="0">
                  <a:solidFill>
                    <a:schemeClr val="accent4">
                      <a:lumMod val="75000"/>
                    </a:schemeClr>
                  </a:solidFill>
                  <a:latin typeface="Courier New" pitchFamily="49" charset="0"/>
                  <a:cs typeface="Courier New" pitchFamily="49" charset="0"/>
                </a:rPr>
                <a:t>1</a:t>
              </a:r>
              <a:r>
                <a:rPr lang="en-US" sz="1400" dirty="0" smtClean="0">
                  <a:latin typeface="Courier New" pitchFamily="49" charset="0"/>
                  <a:cs typeface="Courier New" pitchFamily="49" charset="0"/>
                </a:rPr>
                <a:t>  | 50 | 400 | 1401-06-01 | 1    | 0</a:t>
              </a:r>
            </a:p>
            <a:p>
              <a:r>
                <a:rPr lang="en-US" sz="1400" dirty="0" smtClean="0">
                  <a:latin typeface="Courier New" pitchFamily="49" charset="0"/>
                  <a:cs typeface="Courier New" pitchFamily="49" charset="0"/>
                </a:rPr>
                <a:t>4           | </a:t>
              </a:r>
              <a:r>
                <a:rPr lang="en-US" sz="1400" b="1" dirty="0" smtClean="0">
                  <a:solidFill>
                    <a:schemeClr val="accent4">
                      <a:lumMod val="75000"/>
                    </a:schemeClr>
                  </a:solidFill>
                  <a:latin typeface="Courier New" pitchFamily="49" charset="0"/>
                  <a:cs typeface="Courier New" pitchFamily="49" charset="0"/>
                </a:rPr>
                <a:t>1</a:t>
              </a:r>
              <a:r>
                <a:rPr lang="en-US" sz="1400" dirty="0" smtClean="0">
                  <a:latin typeface="Courier New" pitchFamily="49" charset="0"/>
                  <a:cs typeface="Courier New" pitchFamily="49" charset="0"/>
                </a:rPr>
                <a:t>  | 30 | 500 | 1401-06-01 | 12   | 5</a:t>
              </a:r>
            </a:p>
            <a:p>
              <a:r>
                <a:rPr lang="en-US" sz="1400" dirty="0" smtClean="0">
                  <a:latin typeface="Courier New" pitchFamily="49" charset="0"/>
                  <a:cs typeface="Courier New" pitchFamily="49" charset="0"/>
                </a:rPr>
                <a:t>5           | </a:t>
              </a:r>
              <a:r>
                <a:rPr lang="en-US" sz="1400" b="1" dirty="0" smtClean="0">
                  <a:solidFill>
                    <a:schemeClr val="accent4">
                      <a:lumMod val="75000"/>
                    </a:schemeClr>
                  </a:solidFill>
                  <a:latin typeface="Courier New" pitchFamily="49" charset="0"/>
                  <a:cs typeface="Courier New" pitchFamily="49" charset="0"/>
                </a:rPr>
                <a:t>1</a:t>
              </a:r>
              <a:r>
                <a:rPr lang="en-US" sz="1400" dirty="0" smtClean="0">
                  <a:latin typeface="Courier New" pitchFamily="49" charset="0"/>
                  <a:cs typeface="Courier New" pitchFamily="49" charset="0"/>
                </a:rPr>
                <a:t>  | 20 | 100 | 1401-05-01 | 1    | 0</a:t>
              </a:r>
            </a:p>
            <a:p>
              <a:r>
                <a:rPr lang="en-US" sz="1400" dirty="0" smtClean="0">
                  <a:latin typeface="Courier New" pitchFamily="49" charset="0"/>
                  <a:cs typeface="Courier New" pitchFamily="49" charset="0"/>
                </a:rPr>
                <a:t>1           | </a:t>
              </a:r>
              <a:r>
                <a:rPr lang="en-US" sz="1400" b="1" dirty="0" smtClean="0">
                  <a:solidFill>
                    <a:schemeClr val="accent4">
                      <a:lumMod val="75000"/>
                    </a:schemeClr>
                  </a:solidFill>
                  <a:latin typeface="Courier New" pitchFamily="49" charset="0"/>
                  <a:cs typeface="Courier New" pitchFamily="49" charset="0"/>
                </a:rPr>
                <a:t>2</a:t>
              </a:r>
              <a:r>
                <a:rPr lang="en-US" sz="1400" dirty="0" smtClean="0">
                  <a:latin typeface="Courier New" pitchFamily="49" charset="0"/>
                  <a:cs typeface="Courier New" pitchFamily="49" charset="0"/>
                </a:rPr>
                <a:t>  | 50 | 400 | 1401-06-01 | 1    | 0</a:t>
              </a:r>
            </a:p>
            <a:p>
              <a:r>
                <a:rPr lang="en-US" sz="1400" dirty="0" smtClean="0">
                  <a:latin typeface="Courier New" pitchFamily="49" charset="0"/>
                  <a:cs typeface="Courier New" pitchFamily="49" charset="0"/>
                </a:rPr>
                <a:t>2           | </a:t>
              </a:r>
              <a:r>
                <a:rPr lang="en-US" sz="1400" b="1" dirty="0" smtClean="0">
                  <a:solidFill>
                    <a:schemeClr val="accent4">
                      <a:lumMod val="75000"/>
                    </a:schemeClr>
                  </a:solidFill>
                  <a:latin typeface="Courier New" pitchFamily="49" charset="0"/>
                  <a:cs typeface="Courier New" pitchFamily="49" charset="0"/>
                </a:rPr>
                <a:t>2</a:t>
              </a:r>
              <a:r>
                <a:rPr lang="en-US" sz="1400" dirty="0" smtClean="0">
                  <a:latin typeface="Courier New" pitchFamily="49" charset="0"/>
                  <a:cs typeface="Courier New" pitchFamily="49" charset="0"/>
                </a:rPr>
                <a:t>  | 40 | 100 | 1401-01-01 | 1100 | 2400</a:t>
              </a:r>
            </a:p>
            <a:p>
              <a:r>
                <a:rPr lang="en-US" sz="1400" dirty="0" smtClean="0">
                  <a:latin typeface="Courier New" pitchFamily="49" charset="0"/>
                  <a:cs typeface="Courier New" pitchFamily="49" charset="0"/>
                </a:rPr>
                <a:t>1           | </a:t>
              </a:r>
              <a:r>
                <a:rPr lang="en-US" sz="1400" b="1" dirty="0" smtClean="0">
                  <a:solidFill>
                    <a:schemeClr val="accent4">
                      <a:lumMod val="75000"/>
                    </a:schemeClr>
                  </a:solidFill>
                  <a:latin typeface="Courier New" pitchFamily="49" charset="0"/>
                  <a:cs typeface="Courier New" pitchFamily="49" charset="0"/>
                </a:rPr>
                <a:t>3</a:t>
              </a:r>
              <a:r>
                <a:rPr lang="en-US" sz="1400" dirty="0" smtClean="0">
                  <a:latin typeface="Courier New" pitchFamily="49" charset="0"/>
                  <a:cs typeface="Courier New" pitchFamily="49" charset="0"/>
                </a:rPr>
                <a:t>  | 40 | 200 | 1401-04-01 | 1    | 0</a:t>
              </a:r>
            </a:p>
            <a:p>
              <a:r>
                <a:rPr lang="en-US" sz="1400" dirty="0" smtClean="0">
                  <a:latin typeface="Courier New" pitchFamily="49" charset="0"/>
                  <a:cs typeface="Courier New" pitchFamily="49" charset="0"/>
                </a:rPr>
                <a:t>(8 rows)</a:t>
              </a:r>
            </a:p>
          </p:txBody>
        </p:sp>
      </p:grpSp>
      <p:sp>
        <p:nvSpPr>
          <p:cNvPr id="31" name="Rounded Rectangle 30"/>
          <p:cNvSpPr/>
          <p:nvPr/>
        </p:nvSpPr>
        <p:spPr>
          <a:xfrm>
            <a:off x="2895600" y="4099034"/>
            <a:ext cx="5943600" cy="1082566"/>
          </a:xfrm>
          <a:prstGeom prst="roundRect">
            <a:avLst>
              <a:gd name="adj" fmla="val 971"/>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Rounded Rectangle 31"/>
          <p:cNvSpPr/>
          <p:nvPr/>
        </p:nvSpPr>
        <p:spPr>
          <a:xfrm>
            <a:off x="2895600" y="5242034"/>
            <a:ext cx="5943600" cy="381000"/>
          </a:xfrm>
          <a:prstGeom prst="roundRect">
            <a:avLst>
              <a:gd name="adj" fmla="val 971"/>
            </a:avLst>
          </a:prstGeom>
          <a:solidFill>
            <a:schemeClr val="accent4">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ounded Rectangle 32"/>
          <p:cNvSpPr/>
          <p:nvPr/>
        </p:nvSpPr>
        <p:spPr>
          <a:xfrm>
            <a:off x="2895600" y="5670332"/>
            <a:ext cx="5943600" cy="212834"/>
          </a:xfrm>
          <a:prstGeom prst="roundRect">
            <a:avLst>
              <a:gd name="adj" fmla="val 971"/>
            </a:avLst>
          </a:prstGeom>
          <a:solidFill>
            <a:schemeClr val="tx2">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4" name="Shape 33"/>
          <p:cNvCxnSpPr>
            <a:stCxn id="18" idx="2"/>
          </p:cNvCxnSpPr>
          <p:nvPr/>
        </p:nvCxnSpPr>
        <p:spPr>
          <a:xfrm rot="16200000" flipH="1">
            <a:off x="1866900" y="1866900"/>
            <a:ext cx="228600" cy="1524000"/>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hape 34"/>
          <p:cNvCxnSpPr>
            <a:stCxn id="26" idx="2"/>
          </p:cNvCxnSpPr>
          <p:nvPr/>
        </p:nvCxnSpPr>
        <p:spPr>
          <a:xfrm rot="16200000" flipH="1">
            <a:off x="1931189" y="4979189"/>
            <a:ext cx="324554" cy="1451868"/>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Slide Number Placeholder 35"/>
          <p:cNvSpPr>
            <a:spLocks noGrp="1"/>
          </p:cNvSpPr>
          <p:nvPr>
            <p:ph type="sldNum" sz="quarter" idx="11"/>
          </p:nvPr>
        </p:nvSpPr>
        <p:spPr/>
        <p:txBody>
          <a:bodyPr/>
          <a:lstStyle/>
          <a:p>
            <a:pPr>
              <a:defRPr/>
            </a:pPr>
            <a:fld id="{5BA1DFFF-3F85-458B-986A-7762775E0CEF}" type="slidenum">
              <a:rPr lang="en-US" smtClean="0"/>
              <a:pPr>
                <a:defRPr/>
              </a:pPr>
              <a:t>85</a:t>
            </a:fld>
            <a:endParaRPr lang="en-US"/>
          </a:p>
        </p:txBody>
      </p:sp>
      <p:sp>
        <p:nvSpPr>
          <p:cNvPr id="37" name="Footer Placeholder 3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t>
            </a:r>
            <a:r>
              <a:rPr lang="en-US" dirty="0" smtClean="0">
                <a:latin typeface="Courier New" pitchFamily="49" charset="0"/>
                <a:cs typeface="Courier New" pitchFamily="49" charset="0"/>
              </a:rPr>
              <a:t>ORDER BY</a:t>
            </a:r>
            <a:r>
              <a:rPr lang="en-US" dirty="0" smtClean="0"/>
              <a:t> Clause</a:t>
            </a:r>
            <a:endParaRPr lang="en-US" dirty="0"/>
          </a:p>
        </p:txBody>
      </p:sp>
      <p:sp>
        <p:nvSpPr>
          <p:cNvPr id="3" name="Content Placeholder 2"/>
          <p:cNvSpPr>
            <a:spLocks noGrp="1"/>
          </p:cNvSpPr>
          <p:nvPr>
            <p:ph idx="1"/>
          </p:nvPr>
        </p:nvSpPr>
        <p:spPr/>
        <p:txBody>
          <a:bodyPr/>
          <a:lstStyle/>
          <a:p>
            <a:pPr>
              <a:buNone/>
            </a:pPr>
            <a:r>
              <a:rPr lang="en-US" dirty="0" smtClean="0"/>
              <a:t>The </a:t>
            </a:r>
            <a:r>
              <a:rPr lang="en-US" dirty="0" smtClean="0">
                <a:latin typeface="Courier New" pitchFamily="49" charset="0"/>
                <a:cs typeface="Courier New" pitchFamily="49" charset="0"/>
              </a:rPr>
              <a:t>ORDER BY</a:t>
            </a:r>
            <a:r>
              <a:rPr lang="en-US" dirty="0" smtClean="0"/>
              <a:t> clause:</a:t>
            </a:r>
          </a:p>
          <a:p>
            <a:r>
              <a:rPr lang="en-US" dirty="0" smtClean="0"/>
              <a:t>Can always be used by window functions</a:t>
            </a:r>
          </a:p>
          <a:p>
            <a:r>
              <a:rPr lang="en-US" dirty="0" smtClean="0"/>
              <a:t>Is required by some window functions such as </a:t>
            </a:r>
            <a:r>
              <a:rPr lang="en-US" dirty="0" smtClean="0">
                <a:latin typeface="Courier New" pitchFamily="49" charset="0"/>
                <a:cs typeface="Courier New" pitchFamily="49" charset="0"/>
              </a:rPr>
              <a:t>RANK</a:t>
            </a:r>
          </a:p>
          <a:p>
            <a:r>
              <a:rPr lang="en-US" dirty="0" smtClean="0"/>
              <a:t>Specifies ordering within a window partition</a:t>
            </a:r>
          </a:p>
          <a:p>
            <a:pPr>
              <a:buNone/>
            </a:pPr>
            <a:r>
              <a:rPr lang="en-US" dirty="0" smtClean="0"/>
              <a:t>The </a:t>
            </a:r>
            <a:r>
              <a:rPr lang="en-US" dirty="0" smtClean="0">
                <a:latin typeface="Courier New" pitchFamily="49" charset="0"/>
                <a:cs typeface="Courier New" pitchFamily="49" charset="0"/>
              </a:rPr>
              <a:t>RANK</a:t>
            </a:r>
            <a:r>
              <a:rPr lang="en-US" dirty="0" smtClean="0"/>
              <a:t> built-in function:</a:t>
            </a:r>
          </a:p>
          <a:p>
            <a:r>
              <a:rPr lang="en-US" dirty="0" smtClean="0"/>
              <a:t>Calculates the rank of a row</a:t>
            </a:r>
          </a:p>
          <a:p>
            <a:r>
              <a:rPr lang="en-US" dirty="0" smtClean="0"/>
              <a:t>Gives rows with equal values  for the specified criteria the same rank</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86</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smtClean="0">
                <a:latin typeface="Courier New" pitchFamily="49" charset="0"/>
                <a:cs typeface="Courier New" pitchFamily="49" charset="0"/>
              </a:rPr>
              <a:t>OVER (ORDER BY…)</a:t>
            </a:r>
            <a:r>
              <a:rPr lang="en-US" dirty="0" smtClean="0"/>
              <a:t> Clause</a:t>
            </a:r>
            <a:endParaRPr lang="en-US" dirty="0"/>
          </a:p>
        </p:txBody>
      </p:sp>
      <p:grpSp>
        <p:nvGrpSpPr>
          <p:cNvPr id="3" name="Group 8"/>
          <p:cNvGrpSpPr/>
          <p:nvPr/>
        </p:nvGrpSpPr>
        <p:grpSpPr>
          <a:xfrm>
            <a:off x="76200" y="914400"/>
            <a:ext cx="3429000" cy="1295400"/>
            <a:chOff x="457200" y="1752595"/>
            <a:chExt cx="7315200" cy="23952624"/>
          </a:xfrm>
        </p:grpSpPr>
        <p:sp>
          <p:nvSpPr>
            <p:cNvPr id="7" name="Rectangle 6"/>
            <p:cNvSpPr/>
            <p:nvPr/>
          </p:nvSpPr>
          <p:spPr>
            <a:xfrm>
              <a:off x="457200" y="1752595"/>
              <a:ext cx="7315200" cy="2395262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8" name="TextBox 7"/>
            <p:cNvSpPr txBox="1"/>
            <p:nvPr/>
          </p:nvSpPr>
          <p:spPr>
            <a:xfrm>
              <a:off x="510426" y="1854873"/>
              <a:ext cx="7185776" cy="22977204"/>
            </a:xfrm>
            <a:prstGeom prst="rect">
              <a:avLst/>
            </a:prstGeom>
            <a:noFill/>
          </p:spPr>
          <p:txBody>
            <a:bodyPr wrap="square" rtlCol="0">
              <a:spAutoFit/>
            </a:bodyPr>
            <a:lstStyle/>
            <a:p>
              <a:r>
                <a:rPr lang="en-US" dirty="0" smtClean="0">
                  <a:latin typeface="Courier New" pitchFamily="49" charset="0"/>
                  <a:cs typeface="Courier New" pitchFamily="49" charset="0"/>
                </a:rPr>
                <a:t>SELECT vn, sum(prc*qty)</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GROUP BY vn</a:t>
              </a:r>
            </a:p>
            <a:p>
              <a:r>
                <a:rPr lang="en-US" dirty="0" smtClean="0">
                  <a:latin typeface="Courier New" pitchFamily="49" charset="0"/>
                  <a:cs typeface="Courier New" pitchFamily="49" charset="0"/>
                </a:rPr>
                <a:t>ORDER BY 2 DESC;</a:t>
              </a:r>
            </a:p>
          </p:txBody>
        </p:sp>
      </p:grpSp>
      <p:grpSp>
        <p:nvGrpSpPr>
          <p:cNvPr id="4" name="Group 14"/>
          <p:cNvGrpSpPr/>
          <p:nvPr/>
        </p:nvGrpSpPr>
        <p:grpSpPr>
          <a:xfrm>
            <a:off x="5105400" y="914400"/>
            <a:ext cx="2209800" cy="2133600"/>
            <a:chOff x="5822733" y="122036"/>
            <a:chExt cx="2754408" cy="6101473"/>
          </a:xfrm>
        </p:grpSpPr>
        <p:sp>
          <p:nvSpPr>
            <p:cNvPr id="10" name="Rounded Rectangle 9"/>
            <p:cNvSpPr/>
            <p:nvPr/>
          </p:nvSpPr>
          <p:spPr>
            <a:xfrm>
              <a:off x="5822733" y="122036"/>
              <a:ext cx="2754408" cy="6101473"/>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10"/>
            <p:cNvSpPr/>
            <p:nvPr/>
          </p:nvSpPr>
          <p:spPr>
            <a:xfrm>
              <a:off x="5866376" y="186085"/>
              <a:ext cx="2662442" cy="594837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12" name="TextBox 11"/>
            <p:cNvSpPr txBox="1"/>
            <p:nvPr/>
          </p:nvSpPr>
          <p:spPr>
            <a:xfrm>
              <a:off x="5871055" y="193892"/>
              <a:ext cx="2631394" cy="5897012"/>
            </a:xfrm>
            <a:prstGeom prst="rect">
              <a:avLst/>
            </a:prstGeom>
            <a:noFill/>
          </p:spPr>
          <p:txBody>
            <a:bodyPr wrap="square" rtlCol="0">
              <a:spAutoFit/>
            </a:bodyPr>
            <a:lstStyle/>
            <a:p>
              <a:r>
                <a:rPr lang="en-US" sz="1600" dirty="0" smtClean="0">
                  <a:latin typeface="Courier New" pitchFamily="49" charset="0"/>
                  <a:cs typeface="Courier New" pitchFamily="49" charset="0"/>
                </a:rPr>
                <a:t>vn  | sum</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40  | 2640002</a:t>
              </a:r>
            </a:p>
            <a:p>
              <a:r>
                <a:rPr lang="en-US" sz="1600" dirty="0" smtClean="0">
                  <a:latin typeface="Courier New" pitchFamily="49" charset="0"/>
                  <a:cs typeface="Courier New" pitchFamily="49" charset="0"/>
                </a:rPr>
                <a:t>30  | 180</a:t>
              </a:r>
            </a:p>
            <a:p>
              <a:r>
                <a:rPr lang="en-US" sz="1600" dirty="0" smtClean="0">
                  <a:latin typeface="Courier New" pitchFamily="49" charset="0"/>
                  <a:cs typeface="Courier New" pitchFamily="49" charset="0"/>
                </a:rPr>
                <a:t>50  | 0</a:t>
              </a:r>
            </a:p>
            <a:p>
              <a:r>
                <a:rPr lang="en-US" sz="1600" dirty="0" smtClean="0">
                  <a:latin typeface="Courier New" pitchFamily="49" charset="0"/>
                  <a:cs typeface="Courier New" pitchFamily="49" charset="0"/>
                </a:rPr>
                <a:t>20  | 0</a:t>
              </a:r>
            </a:p>
            <a:p>
              <a:r>
                <a:rPr lang="en-US" sz="1600" dirty="0" smtClean="0">
                  <a:latin typeface="Courier New" pitchFamily="49" charset="0"/>
                  <a:cs typeface="Courier New" pitchFamily="49" charset="0"/>
                </a:rPr>
                <a:t>10  | 0</a:t>
              </a:r>
            </a:p>
            <a:p>
              <a:r>
                <a:rPr lang="en-US" sz="1600" dirty="0" smtClean="0">
                  <a:latin typeface="Courier New" pitchFamily="49" charset="0"/>
                  <a:cs typeface="Courier New" pitchFamily="49" charset="0"/>
                </a:rPr>
                <a:t>(5 rows)</a:t>
              </a:r>
            </a:p>
          </p:txBody>
        </p:sp>
      </p:grpSp>
      <p:grpSp>
        <p:nvGrpSpPr>
          <p:cNvPr id="5" name="Group 18"/>
          <p:cNvGrpSpPr/>
          <p:nvPr/>
        </p:nvGrpSpPr>
        <p:grpSpPr>
          <a:xfrm>
            <a:off x="76200" y="3657600"/>
            <a:ext cx="4648200" cy="1854468"/>
            <a:chOff x="457200" y="1752595"/>
            <a:chExt cx="7315200" cy="24288809"/>
          </a:xfrm>
        </p:grpSpPr>
        <p:sp>
          <p:nvSpPr>
            <p:cNvPr id="14" name="Rectangle 13"/>
            <p:cNvSpPr/>
            <p:nvPr/>
          </p:nvSpPr>
          <p:spPr>
            <a:xfrm>
              <a:off x="457200" y="1752595"/>
              <a:ext cx="7315200" cy="2395262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5" name="TextBox 14"/>
            <p:cNvSpPr txBox="1"/>
            <p:nvPr/>
          </p:nvSpPr>
          <p:spPr>
            <a:xfrm>
              <a:off x="510426" y="1854873"/>
              <a:ext cx="7185775" cy="24186531"/>
            </a:xfrm>
            <a:prstGeom prst="rect">
              <a:avLst/>
            </a:prstGeom>
            <a:noFill/>
          </p:spPr>
          <p:txBody>
            <a:bodyPr wrap="square" rtlCol="0">
              <a:spAutoFit/>
            </a:bodyPr>
            <a:lstStyle/>
            <a:p>
              <a:r>
                <a:rPr lang="en-US" dirty="0" smtClean="0">
                  <a:latin typeface="Courier New" pitchFamily="49" charset="0"/>
                  <a:cs typeface="Courier New" pitchFamily="49" charset="0"/>
                </a:rPr>
                <a:t>SELECT vn, sum(prc*qty), </a:t>
              </a:r>
              <a:r>
                <a:rPr lang="en-US" sz="2000" b="1" dirty="0" smtClean="0">
                  <a:latin typeface="Courier New" pitchFamily="49" charset="0"/>
                  <a:cs typeface="Courier New" pitchFamily="49" charset="0"/>
                </a:rPr>
                <a:t>rank()</a:t>
              </a:r>
              <a:r>
                <a:rPr lang="en-US" dirty="0" smtClean="0">
                  <a:latin typeface="Courier New" pitchFamily="49" charset="0"/>
                  <a:cs typeface="Courier New" pitchFamily="49" charset="0"/>
                </a:rPr>
                <a:t> </a:t>
              </a:r>
            </a:p>
            <a:p>
              <a:r>
                <a:rPr lang="en-US" sz="2000" b="1" dirty="0" smtClean="0">
                  <a:latin typeface="Courier New" pitchFamily="49" charset="0"/>
                  <a:cs typeface="Courier New" pitchFamily="49" charset="0"/>
                </a:rPr>
                <a:t>OVER (ORDER BY sum(prc*qty) DESC)</a:t>
              </a:r>
            </a:p>
            <a:p>
              <a:r>
                <a:rPr lang="en-US" dirty="0" smtClean="0">
                  <a:latin typeface="Courier New" pitchFamily="49" charset="0"/>
                  <a:cs typeface="Courier New" pitchFamily="49" charset="0"/>
                </a:rPr>
                <a:t>FROM sale</a:t>
              </a:r>
            </a:p>
            <a:p>
              <a:r>
                <a:rPr lang="en-US" dirty="0" smtClean="0">
                  <a:latin typeface="Courier New" pitchFamily="49" charset="0"/>
                  <a:cs typeface="Courier New" pitchFamily="49" charset="0"/>
                </a:rPr>
                <a:t>GROUP BY vn</a:t>
              </a:r>
            </a:p>
            <a:p>
              <a:r>
                <a:rPr lang="en-US" dirty="0" smtClean="0">
                  <a:latin typeface="Courier New" pitchFamily="49" charset="0"/>
                  <a:cs typeface="Courier New" pitchFamily="49" charset="0"/>
                </a:rPr>
                <a:t>ORDER BY 2 DESC;</a:t>
              </a:r>
            </a:p>
          </p:txBody>
        </p:sp>
      </p:grpSp>
      <p:grpSp>
        <p:nvGrpSpPr>
          <p:cNvPr id="6" name="Group 21"/>
          <p:cNvGrpSpPr/>
          <p:nvPr/>
        </p:nvGrpSpPr>
        <p:grpSpPr>
          <a:xfrm>
            <a:off x="5105399" y="3664998"/>
            <a:ext cx="3059723" cy="2202402"/>
            <a:chOff x="5822733" y="122036"/>
            <a:chExt cx="2754408" cy="8695236"/>
          </a:xfrm>
        </p:grpSpPr>
        <p:sp>
          <p:nvSpPr>
            <p:cNvPr id="17" name="Rounded Rectangle 16"/>
            <p:cNvSpPr/>
            <p:nvPr/>
          </p:nvSpPr>
          <p:spPr>
            <a:xfrm>
              <a:off x="5822733" y="122036"/>
              <a:ext cx="2754408" cy="8695236"/>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Rectangle 17"/>
            <p:cNvSpPr/>
            <p:nvPr/>
          </p:nvSpPr>
          <p:spPr>
            <a:xfrm>
              <a:off x="5866376" y="186086"/>
              <a:ext cx="2662442" cy="8477054"/>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19" name="TextBox 18"/>
            <p:cNvSpPr txBox="1"/>
            <p:nvPr/>
          </p:nvSpPr>
          <p:spPr>
            <a:xfrm>
              <a:off x="5871056" y="193895"/>
              <a:ext cx="2631395" cy="8141326"/>
            </a:xfrm>
            <a:prstGeom prst="rect">
              <a:avLst/>
            </a:prstGeom>
            <a:noFill/>
          </p:spPr>
          <p:txBody>
            <a:bodyPr wrap="square" rtlCol="0">
              <a:spAutoFit/>
            </a:bodyPr>
            <a:lstStyle/>
            <a:p>
              <a:r>
                <a:rPr lang="en-US" sz="1600" dirty="0" smtClean="0">
                  <a:latin typeface="Courier New" pitchFamily="49" charset="0"/>
                  <a:cs typeface="Courier New" pitchFamily="49" charset="0"/>
                </a:rPr>
                <a:t>vn  | sum     | </a:t>
              </a:r>
              <a:r>
                <a:rPr lang="en-US" sz="1600" b="1" dirty="0" smtClean="0">
                  <a:solidFill>
                    <a:schemeClr val="accent4">
                      <a:lumMod val="75000"/>
                    </a:schemeClr>
                  </a:solidFill>
                  <a:latin typeface="Courier New" pitchFamily="49" charset="0"/>
                  <a:cs typeface="Courier New" pitchFamily="49" charset="0"/>
                </a:rPr>
                <a:t>rank</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40  | 2640002 | </a:t>
              </a:r>
              <a:r>
                <a:rPr lang="en-US" sz="1600" b="1" dirty="0" smtClean="0">
                  <a:solidFill>
                    <a:schemeClr val="accent4">
                      <a:lumMod val="75000"/>
                    </a:schemeClr>
                  </a:solidFill>
                  <a:latin typeface="Courier New" pitchFamily="49" charset="0"/>
                  <a:cs typeface="Courier New" pitchFamily="49" charset="0"/>
                </a:rPr>
                <a:t>1</a:t>
              </a:r>
            </a:p>
            <a:p>
              <a:r>
                <a:rPr lang="en-US" sz="1600" dirty="0" smtClean="0">
                  <a:latin typeface="Courier New" pitchFamily="49" charset="0"/>
                  <a:cs typeface="Courier New" pitchFamily="49" charset="0"/>
                </a:rPr>
                <a:t>30  | 180     | </a:t>
              </a:r>
              <a:r>
                <a:rPr lang="en-US" sz="1600" b="1" dirty="0" smtClean="0">
                  <a:solidFill>
                    <a:schemeClr val="accent4">
                      <a:lumMod val="75000"/>
                    </a:schemeClr>
                  </a:solidFill>
                  <a:latin typeface="Courier New" pitchFamily="49" charset="0"/>
                  <a:cs typeface="Courier New" pitchFamily="49" charset="0"/>
                </a:rPr>
                <a:t>2</a:t>
              </a:r>
            </a:p>
            <a:p>
              <a:r>
                <a:rPr lang="en-US" sz="1600" dirty="0" smtClean="0">
                  <a:latin typeface="Courier New" pitchFamily="49" charset="0"/>
                  <a:cs typeface="Courier New" pitchFamily="49" charset="0"/>
                </a:rPr>
                <a:t>50  | 0       | </a:t>
              </a:r>
              <a:r>
                <a:rPr lang="en-US" sz="1600" b="1" dirty="0" smtClean="0">
                  <a:solidFill>
                    <a:schemeClr val="accent4">
                      <a:lumMod val="75000"/>
                    </a:schemeClr>
                  </a:solidFill>
                  <a:latin typeface="Courier New" pitchFamily="49" charset="0"/>
                  <a:cs typeface="Courier New" pitchFamily="49" charset="0"/>
                </a:rPr>
                <a:t>3</a:t>
              </a:r>
            </a:p>
            <a:p>
              <a:r>
                <a:rPr lang="en-US" sz="1600" dirty="0" smtClean="0">
                  <a:latin typeface="Courier New" pitchFamily="49" charset="0"/>
                  <a:cs typeface="Courier New" pitchFamily="49" charset="0"/>
                </a:rPr>
                <a:t>20  | 0       | </a:t>
              </a:r>
              <a:r>
                <a:rPr lang="en-US" sz="1600" b="1" dirty="0" smtClean="0">
                  <a:solidFill>
                    <a:schemeClr val="accent4">
                      <a:lumMod val="75000"/>
                    </a:schemeClr>
                  </a:solidFill>
                  <a:latin typeface="Courier New" pitchFamily="49" charset="0"/>
                  <a:cs typeface="Courier New" pitchFamily="49" charset="0"/>
                </a:rPr>
                <a:t>3</a:t>
              </a:r>
            </a:p>
            <a:p>
              <a:r>
                <a:rPr lang="en-US" sz="1600" dirty="0" smtClean="0">
                  <a:latin typeface="Courier New" pitchFamily="49" charset="0"/>
                  <a:cs typeface="Courier New" pitchFamily="49" charset="0"/>
                </a:rPr>
                <a:t>10  | 0       | </a:t>
              </a:r>
              <a:r>
                <a:rPr lang="en-US" sz="1600" b="1" dirty="0" smtClean="0">
                  <a:solidFill>
                    <a:schemeClr val="accent4">
                      <a:lumMod val="75000"/>
                    </a:schemeClr>
                  </a:solidFill>
                  <a:latin typeface="Courier New" pitchFamily="49" charset="0"/>
                  <a:cs typeface="Courier New" pitchFamily="49" charset="0"/>
                </a:rPr>
                <a:t>3</a:t>
              </a:r>
            </a:p>
            <a:p>
              <a:r>
                <a:rPr lang="en-US" sz="1600" dirty="0" smtClean="0">
                  <a:latin typeface="Courier New" pitchFamily="49" charset="0"/>
                  <a:cs typeface="Courier New" pitchFamily="49" charset="0"/>
                </a:rPr>
                <a:t>(5 rows)</a:t>
              </a:r>
            </a:p>
          </p:txBody>
        </p:sp>
      </p:grpSp>
      <p:sp>
        <p:nvSpPr>
          <p:cNvPr id="20" name="Rounded Rectangle 19"/>
          <p:cNvSpPr/>
          <p:nvPr/>
        </p:nvSpPr>
        <p:spPr>
          <a:xfrm>
            <a:off x="7086600" y="3718034"/>
            <a:ext cx="685800" cy="1844566"/>
          </a:xfrm>
          <a:prstGeom prst="roundRect">
            <a:avLst>
              <a:gd name="adj" fmla="val 971"/>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21" name="Shape 29"/>
          <p:cNvCxnSpPr>
            <a:stCxn id="7" idx="2"/>
            <a:endCxn id="10" idx="2"/>
          </p:cNvCxnSpPr>
          <p:nvPr/>
        </p:nvCxnSpPr>
        <p:spPr>
          <a:xfrm rot="16200000" flipH="1">
            <a:off x="3581400" y="419100"/>
            <a:ext cx="838200" cy="4419600"/>
          </a:xfrm>
          <a:prstGeom prst="bentConnector3">
            <a:avLst>
              <a:gd name="adj1" fmla="val 12727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hape 32"/>
          <p:cNvCxnSpPr>
            <a:stCxn id="14" idx="2"/>
            <a:endCxn id="17" idx="2"/>
          </p:cNvCxnSpPr>
          <p:nvPr/>
        </p:nvCxnSpPr>
        <p:spPr>
          <a:xfrm rot="16200000" flipH="1">
            <a:off x="4327280" y="3559419"/>
            <a:ext cx="381000" cy="4234961"/>
          </a:xfrm>
          <a:prstGeom prst="bentConnector3">
            <a:avLst>
              <a:gd name="adj1" fmla="val 16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Slide Number Placeholder 24"/>
          <p:cNvSpPr>
            <a:spLocks noGrp="1"/>
          </p:cNvSpPr>
          <p:nvPr>
            <p:ph type="sldNum" sz="quarter" idx="11"/>
          </p:nvPr>
        </p:nvSpPr>
        <p:spPr/>
        <p:txBody>
          <a:bodyPr/>
          <a:lstStyle/>
          <a:p>
            <a:pPr>
              <a:defRPr/>
            </a:pPr>
            <a:fld id="{5BA1DFFF-3F85-458B-986A-7762775E0CEF}" type="slidenum">
              <a:rPr lang="en-US" smtClean="0"/>
              <a:pPr>
                <a:defRPr/>
              </a:pPr>
              <a:t>87</a:t>
            </a:fld>
            <a:endParaRPr lang="en-US"/>
          </a:p>
        </p:txBody>
      </p:sp>
      <p:sp>
        <p:nvSpPr>
          <p:cNvPr id="26" name="Footer Placeholder 25"/>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Designating a Sliding (Moving) Window</a:t>
            </a:r>
            <a:endParaRPr lang="en-US" dirty="0"/>
          </a:p>
        </p:txBody>
      </p:sp>
      <p:sp>
        <p:nvSpPr>
          <p:cNvPr id="3" name="Content Placeholder 2"/>
          <p:cNvSpPr>
            <a:spLocks noGrp="1"/>
          </p:cNvSpPr>
          <p:nvPr>
            <p:ph idx="1"/>
          </p:nvPr>
        </p:nvSpPr>
        <p:spPr/>
        <p:txBody>
          <a:bodyPr/>
          <a:lstStyle/>
          <a:p>
            <a:pPr>
              <a:buNone/>
            </a:pPr>
            <a:r>
              <a:rPr lang="en-US" dirty="0" smtClean="0"/>
              <a:t>A moving window:</a:t>
            </a:r>
          </a:p>
          <a:p>
            <a:r>
              <a:rPr lang="en-US" dirty="0" smtClean="0"/>
              <a:t>Defines a set or rows in a window partition</a:t>
            </a:r>
          </a:p>
          <a:p>
            <a:r>
              <a:rPr lang="en-US" dirty="0" smtClean="0"/>
              <a:t>Allows you to define the first row and last row</a:t>
            </a:r>
          </a:p>
          <a:p>
            <a:r>
              <a:rPr lang="en-US" dirty="0" smtClean="0"/>
              <a:t>Uses the current row as the reference point</a:t>
            </a:r>
          </a:p>
          <a:p>
            <a:r>
              <a:rPr lang="en-US" dirty="0" smtClean="0"/>
              <a:t>Can be expressed in rows with the </a:t>
            </a:r>
            <a:r>
              <a:rPr lang="en-US" dirty="0" smtClean="0">
                <a:latin typeface="Courier New" pitchFamily="49" charset="0"/>
                <a:cs typeface="Courier New" pitchFamily="49" charset="0"/>
              </a:rPr>
              <a:t>ROWS</a:t>
            </a:r>
            <a:r>
              <a:rPr lang="en-US" dirty="0" smtClean="0"/>
              <a:t> clause</a:t>
            </a:r>
          </a:p>
          <a:p>
            <a:r>
              <a:rPr lang="en-US" dirty="0" smtClean="0"/>
              <a:t>Can be expressed as a range with the </a:t>
            </a:r>
            <a:r>
              <a:rPr lang="en-US" dirty="0" smtClean="0">
                <a:latin typeface="Courier New" pitchFamily="49" charset="0"/>
                <a:cs typeface="Courier New" pitchFamily="49" charset="0"/>
              </a:rPr>
              <a:t>RANGE</a:t>
            </a:r>
            <a:r>
              <a:rPr lang="en-US" dirty="0" smtClean="0"/>
              <a:t> clause</a:t>
            </a:r>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88</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Moving Windows </a:t>
            </a:r>
            <a:r>
              <a:rPr lang="en-US" sz="2400" dirty="0" smtClean="0"/>
              <a:t>(Continued)</a:t>
            </a:r>
            <a:endParaRPr lang="en-US" sz="2400" dirty="0"/>
          </a:p>
        </p:txBody>
      </p:sp>
      <p:sp>
        <p:nvSpPr>
          <p:cNvPr id="3" name="Content Placeholder 2"/>
          <p:cNvSpPr>
            <a:spLocks noGrp="1"/>
          </p:cNvSpPr>
          <p:nvPr>
            <p:ph idx="1"/>
          </p:nvPr>
        </p:nvSpPr>
        <p:spPr>
          <a:xfrm>
            <a:off x="304800" y="914400"/>
            <a:ext cx="8458200" cy="1219200"/>
          </a:xfrm>
        </p:spPr>
        <p:txBody>
          <a:bodyPr/>
          <a:lstStyle/>
          <a:p>
            <a:pPr>
              <a:buNone/>
            </a:pPr>
            <a:r>
              <a:rPr lang="en-US" dirty="0" smtClean="0"/>
              <a:t>A moving window:</a:t>
            </a:r>
          </a:p>
          <a:p>
            <a:r>
              <a:rPr lang="en-US" dirty="0" smtClean="0"/>
              <a:t>Is defined as part of a window with the ORDER BY clause as follows:</a:t>
            </a:r>
            <a:endParaRPr lang="en-US" sz="1600" dirty="0" smtClean="0">
              <a:latin typeface="Courier New" pitchFamily="49" charset="0"/>
              <a:cs typeface="Courier New" pitchFamily="49" charset="0"/>
            </a:endParaRPr>
          </a:p>
          <a:p>
            <a:pPr>
              <a:buNone/>
            </a:pPr>
            <a:endParaRPr lang="en-US" dirty="0"/>
          </a:p>
        </p:txBody>
      </p:sp>
      <p:sp>
        <p:nvSpPr>
          <p:cNvPr id="7" name="TextBox 6"/>
          <p:cNvSpPr txBox="1"/>
          <p:nvPr/>
        </p:nvSpPr>
        <p:spPr>
          <a:xfrm>
            <a:off x="365785" y="2141408"/>
            <a:ext cx="8233703" cy="2862322"/>
          </a:xfrm>
          <a:prstGeom prst="rect">
            <a:avLst/>
          </a:prstGeom>
          <a:noFill/>
        </p:spPr>
        <p:txBody>
          <a:bodyPr wrap="square" rtlCol="0">
            <a:spAutoFit/>
          </a:bodyPr>
          <a:lstStyle/>
          <a:p>
            <a:r>
              <a:rPr lang="en-US" dirty="0" smtClean="0">
                <a:latin typeface="Courier New" pitchFamily="49" charset="0"/>
                <a:cs typeface="Courier New" pitchFamily="49" charset="0"/>
              </a:rPr>
              <a:t>WINDOW window_name AS (window_specification)</a:t>
            </a:r>
            <a:br>
              <a:rPr lang="en-US" dirty="0" smtClean="0">
                <a:latin typeface="Courier New" pitchFamily="49" charset="0"/>
                <a:cs typeface="Courier New" pitchFamily="49" charset="0"/>
              </a:rPr>
            </a:br>
            <a:r>
              <a:rPr lang="en-US" dirty="0" smtClean="0">
                <a:latin typeface="Calibri" pitchFamily="34" charset="0"/>
                <a:cs typeface="Courier New" pitchFamily="49" charset="0"/>
              </a:rPr>
              <a:t>where window_specification can be:</a:t>
            </a:r>
            <a:br>
              <a:rPr lang="en-US" dirty="0" smtClean="0">
                <a:latin typeface="Calibri" pitchFamily="34" charset="0"/>
                <a:cs typeface="Courier New" pitchFamily="49" charset="0"/>
              </a:rPr>
            </a:br>
            <a:r>
              <a:rPr lang="en-US" dirty="0" smtClean="0">
                <a:latin typeface="Courier New" pitchFamily="49" charset="0"/>
                <a:cs typeface="Courier New" pitchFamily="49" charset="0"/>
              </a:rPr>
              <a:t>[window_name]</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[PARTITION BY expression [, ...]]</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[ORDER BY expression [ASC | DESC | USING operator] [, ...]</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[{RANGE | ROWS}</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UNBOUNDED PRECEDING</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expression PRECEDING</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CURRENT ROW</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BETWEEN window_frame_bound AND window_frame_bound }]]</a:t>
            </a:r>
          </a:p>
        </p:txBody>
      </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89</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Map part of MapReduce</a:t>
            </a:r>
            <a:endParaRPr lang="en-US" dirty="0"/>
          </a:p>
        </p:txBody>
      </p:sp>
      <p:sp>
        <p:nvSpPr>
          <p:cNvPr id="3" name="Content Placeholder 2"/>
          <p:cNvSpPr>
            <a:spLocks noGrp="1"/>
          </p:cNvSpPr>
          <p:nvPr>
            <p:ph idx="1"/>
          </p:nvPr>
        </p:nvSpPr>
        <p:spPr/>
        <p:txBody>
          <a:bodyPr/>
          <a:lstStyle/>
          <a:p>
            <a:r>
              <a:rPr lang="en-US" dirty="0" smtClean="0"/>
              <a:t>Transform </a:t>
            </a:r>
          </a:p>
          <a:p>
            <a:pPr lvl="1"/>
            <a:r>
              <a:rPr lang="en-US" dirty="0" smtClean="0"/>
              <a:t>(Map) input values to output values: &lt;k1,v1&gt; </a:t>
            </a:r>
            <a:r>
              <a:rPr lang="en-US" dirty="0" smtClean="0">
                <a:sym typeface="Wingdings" pitchFamily="2" charset="2"/>
              </a:rPr>
              <a:t> &lt;k2,v2&gt;</a:t>
            </a:r>
            <a:endParaRPr lang="en-US" dirty="0" smtClean="0"/>
          </a:p>
          <a:p>
            <a:r>
              <a:rPr lang="en-US" dirty="0" smtClean="0"/>
              <a:t>Input – Key/Value Pairs</a:t>
            </a:r>
          </a:p>
          <a:p>
            <a:pPr lvl="1"/>
            <a:r>
              <a:rPr lang="en-US" dirty="0" smtClean="0"/>
              <a:t>For instance, Key = line number, Value = text string</a:t>
            </a:r>
          </a:p>
          <a:p>
            <a:r>
              <a:rPr lang="en-US" dirty="0" smtClean="0"/>
              <a:t>Map Function </a:t>
            </a:r>
          </a:p>
          <a:p>
            <a:pPr lvl="1"/>
            <a:r>
              <a:rPr lang="en-US" dirty="0" smtClean="0"/>
              <a:t>Steps to transform input pairs to output pairs </a:t>
            </a:r>
          </a:p>
          <a:p>
            <a:pPr lvl="2"/>
            <a:r>
              <a:rPr lang="en-US" dirty="0" smtClean="0"/>
              <a:t>For example, count the different words in the input</a:t>
            </a:r>
          </a:p>
          <a:p>
            <a:r>
              <a:rPr lang="en-US" dirty="0" smtClean="0"/>
              <a:t>Output – Key/Value Pairs</a:t>
            </a:r>
          </a:p>
          <a:p>
            <a:pPr lvl="1"/>
            <a:r>
              <a:rPr lang="en-US" dirty="0" smtClean="0"/>
              <a:t>For example, Key = &lt;word&gt;, Value = &lt;count&gt;</a:t>
            </a:r>
          </a:p>
          <a:p>
            <a:r>
              <a:rPr lang="en-US" dirty="0" smtClean="0"/>
              <a:t>Map output is the input to Reduce</a:t>
            </a:r>
          </a:p>
          <a:p>
            <a:endParaRPr lang="en-US" dirty="0"/>
          </a:p>
        </p:txBody>
      </p:sp>
      <p:pic>
        <p:nvPicPr>
          <p:cNvPr id="9" name="Picture 2"/>
          <p:cNvPicPr>
            <a:picLocks noChangeAspect="1" noChangeArrowheads="1"/>
          </p:cNvPicPr>
          <p:nvPr/>
        </p:nvPicPr>
        <p:blipFill>
          <a:blip r:embed="rId3" cstate="print"/>
          <a:srcRect l="30555" t="25630" r="16667" b="24027"/>
          <a:stretch>
            <a:fillRect/>
          </a:stretch>
        </p:blipFill>
        <p:spPr bwMode="auto">
          <a:xfrm>
            <a:off x="6096000" y="3886200"/>
            <a:ext cx="2473036" cy="1519989"/>
          </a:xfrm>
          <a:prstGeom prst="rect">
            <a:avLst/>
          </a:prstGeom>
          <a:noFill/>
          <a:ln w="9525">
            <a:noFill/>
            <a:miter lim="800000"/>
            <a:headEnd/>
            <a:tailEnd/>
          </a:ln>
        </p:spPr>
      </p:pic>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9</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228600" y="1387366"/>
            <a:ext cx="8763000" cy="3641834"/>
          </a:xfrm>
          <a:prstGeom prst="roundRect">
            <a:avLst>
              <a:gd name="adj" fmla="val 4029"/>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Designating the Moving Window</a:t>
            </a:r>
            <a:endParaRPr lang="en-US" dirty="0"/>
          </a:p>
        </p:txBody>
      </p:sp>
      <p:sp>
        <p:nvSpPr>
          <p:cNvPr id="8" name="Content Placeholder 7"/>
          <p:cNvSpPr>
            <a:spLocks noGrp="1"/>
          </p:cNvSpPr>
          <p:nvPr>
            <p:ph idx="1"/>
          </p:nvPr>
        </p:nvSpPr>
        <p:spPr/>
        <p:txBody>
          <a:bodyPr/>
          <a:lstStyle/>
          <a:p>
            <a:pPr marL="0" indent="0">
              <a:buNone/>
            </a:pPr>
            <a:r>
              <a:rPr lang="en-US" dirty="0" smtClean="0"/>
              <a:t>The window frame is defined with:</a:t>
            </a:r>
          </a:p>
          <a:p>
            <a:r>
              <a:rPr lang="en-US" dirty="0" smtClean="0">
                <a:latin typeface="Courier New" pitchFamily="49" charset="0"/>
                <a:cs typeface="Courier New" pitchFamily="49" charset="0"/>
              </a:rPr>
              <a:t>UNBOUNDED|</a:t>
            </a:r>
            <a:r>
              <a:rPr lang="en-US" i="1" dirty="0" smtClean="0">
                <a:latin typeface="Courier New" pitchFamily="49" charset="0"/>
                <a:cs typeface="Courier New" pitchFamily="49" charset="0"/>
              </a:rPr>
              <a:t>expression</a:t>
            </a:r>
            <a:r>
              <a:rPr lang="en-US" dirty="0" smtClean="0">
                <a:latin typeface="Courier New" pitchFamily="49" charset="0"/>
                <a:cs typeface="Courier New" pitchFamily="49" charset="0"/>
              </a:rPr>
              <a:t> PRECEDING</a:t>
            </a:r>
            <a:br>
              <a:rPr lang="en-US" dirty="0" smtClean="0">
                <a:latin typeface="Courier New" pitchFamily="49" charset="0"/>
                <a:cs typeface="Courier New" pitchFamily="49" charset="0"/>
              </a:rPr>
            </a:br>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UNBOUNDED|</a:t>
            </a:r>
            <a:r>
              <a:rPr lang="en-US" i="1" dirty="0" smtClean="0">
                <a:latin typeface="Courier New" pitchFamily="49" charset="0"/>
                <a:cs typeface="Courier New" pitchFamily="49" charset="0"/>
              </a:rPr>
              <a:t>expression</a:t>
            </a:r>
            <a:r>
              <a:rPr lang="en-US" dirty="0" smtClean="0">
                <a:latin typeface="Courier New" pitchFamily="49" charset="0"/>
                <a:cs typeface="Courier New" pitchFamily="49" charset="0"/>
              </a:rPr>
              <a:t> FOLLOWING</a:t>
            </a:r>
          </a:p>
          <a:p>
            <a:pPr>
              <a:buNone/>
            </a:pPr>
            <a:r>
              <a:rPr lang="en-US" dirty="0" smtClean="0">
                <a:latin typeface="Courier New" pitchFamily="49" charset="0"/>
                <a:cs typeface="Courier New" pitchFamily="49" charset="0"/>
              </a:rPr>
              <a:t/>
            </a:r>
            <a:br>
              <a:rPr lang="en-US" dirty="0" smtClean="0">
                <a:latin typeface="Courier New" pitchFamily="49" charset="0"/>
                <a:cs typeface="Courier New" pitchFamily="49" charset="0"/>
              </a:rPr>
            </a:br>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BETWEEN </a:t>
            </a:r>
            <a:r>
              <a:rPr lang="en-US" i="1" dirty="0" smtClean="0">
                <a:latin typeface="Courier New" pitchFamily="49" charset="0"/>
                <a:cs typeface="Courier New" pitchFamily="49" charset="0"/>
              </a:rPr>
              <a:t>window_frame</a:t>
            </a:r>
            <a:r>
              <a:rPr lang="en-US" dirty="0" smtClean="0">
                <a:latin typeface="Courier New" pitchFamily="49" charset="0"/>
                <a:cs typeface="Courier New" pitchFamily="49" charset="0"/>
              </a:rPr>
              <a:t> and </a:t>
            </a:r>
            <a:r>
              <a:rPr lang="en-US" i="1" dirty="0" smtClean="0">
                <a:latin typeface="Courier New" pitchFamily="49" charset="0"/>
                <a:cs typeface="Courier New" pitchFamily="49" charset="0"/>
              </a:rPr>
              <a:t>window_frame</a:t>
            </a:r>
          </a:p>
          <a:p>
            <a:pPr>
              <a:buNone/>
            </a:pPr>
            <a:r>
              <a:rPr lang="en-US" i="1" dirty="0" smtClean="0">
                <a:latin typeface="Courier New" pitchFamily="49" charset="0"/>
                <a:cs typeface="Courier New" pitchFamily="49" charset="0"/>
              </a:rPr>
              <a:t/>
            </a:r>
            <a:br>
              <a:rPr lang="en-US" i="1" dirty="0" smtClean="0">
                <a:latin typeface="Courier New" pitchFamily="49" charset="0"/>
                <a:cs typeface="Courier New" pitchFamily="49" charset="0"/>
              </a:rPr>
            </a:br>
            <a:endParaRPr lang="en-US" i="1" dirty="0" smtClean="0">
              <a:latin typeface="Courier New" pitchFamily="49" charset="0"/>
              <a:cs typeface="Courier New" pitchFamily="49" charset="0"/>
            </a:endParaRPr>
          </a:p>
          <a:p>
            <a:r>
              <a:rPr lang="en-US" dirty="0" smtClean="0">
                <a:solidFill>
                  <a:schemeClr val="bg1">
                    <a:lumMod val="65000"/>
                  </a:schemeClr>
                </a:solidFill>
                <a:latin typeface="Courier New" pitchFamily="49" charset="0"/>
                <a:cs typeface="Courier New" pitchFamily="49" charset="0"/>
              </a:rPr>
              <a:t>CURRENT ROW</a:t>
            </a:r>
          </a:p>
        </p:txBody>
      </p:sp>
      <p:grpSp>
        <p:nvGrpSpPr>
          <p:cNvPr id="2" name="Group 21"/>
          <p:cNvGrpSpPr/>
          <p:nvPr/>
        </p:nvGrpSpPr>
        <p:grpSpPr>
          <a:xfrm>
            <a:off x="381000" y="1784132"/>
            <a:ext cx="8382000" cy="457200"/>
            <a:chOff x="457200" y="1752595"/>
            <a:chExt cx="7315200" cy="5988156"/>
          </a:xfrm>
        </p:grpSpPr>
        <p:sp>
          <p:nvSpPr>
            <p:cNvPr id="23" name="Rectangle 22"/>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4" name="TextBox 23"/>
            <p:cNvSpPr txBox="1"/>
            <p:nvPr/>
          </p:nvSpPr>
          <p:spPr>
            <a:xfrm>
              <a:off x="510423" y="1854860"/>
              <a:ext cx="7185777" cy="4837309"/>
            </a:xfrm>
            <a:prstGeom prst="rect">
              <a:avLst/>
            </a:prstGeom>
            <a:noFill/>
          </p:spPr>
          <p:txBody>
            <a:bodyPr wrap="square" rtlCol="0">
              <a:spAutoFit/>
            </a:bodyPr>
            <a:lstStyle/>
            <a:p>
              <a:r>
                <a:rPr lang="en-US" dirty="0" smtClean="0">
                  <a:latin typeface="Courier New" pitchFamily="49" charset="0"/>
                  <a:cs typeface="Courier New" pitchFamily="49" charset="0"/>
                </a:rPr>
                <a:t>… ROWS 5 PRECEDING</a:t>
              </a:r>
            </a:p>
          </p:txBody>
        </p:sp>
      </p:grpSp>
      <p:grpSp>
        <p:nvGrpSpPr>
          <p:cNvPr id="3" name="Group 24"/>
          <p:cNvGrpSpPr/>
          <p:nvPr/>
        </p:nvGrpSpPr>
        <p:grpSpPr>
          <a:xfrm>
            <a:off x="381000" y="2971800"/>
            <a:ext cx="8382000" cy="457200"/>
            <a:chOff x="457200" y="1752595"/>
            <a:chExt cx="7315200" cy="5988156"/>
          </a:xfrm>
        </p:grpSpPr>
        <p:sp>
          <p:nvSpPr>
            <p:cNvPr id="26" name="Rectangle 25"/>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7" name="TextBox 26"/>
            <p:cNvSpPr txBox="1"/>
            <p:nvPr/>
          </p:nvSpPr>
          <p:spPr>
            <a:xfrm>
              <a:off x="510423" y="1854860"/>
              <a:ext cx="7185777" cy="4837309"/>
            </a:xfrm>
            <a:prstGeom prst="rect">
              <a:avLst/>
            </a:prstGeom>
            <a:noFill/>
          </p:spPr>
          <p:txBody>
            <a:bodyPr wrap="square" rtlCol="0">
              <a:spAutoFit/>
            </a:bodyPr>
            <a:lstStyle/>
            <a:p>
              <a:r>
                <a:rPr lang="en-US" dirty="0" smtClean="0">
                  <a:latin typeface="Courier New" pitchFamily="49" charset="0"/>
                  <a:cs typeface="Courier New" pitchFamily="49" charset="0"/>
                </a:rPr>
                <a:t>… ROWS 5 FOLLOWING</a:t>
              </a:r>
            </a:p>
          </p:txBody>
        </p:sp>
      </p:grpSp>
      <p:grpSp>
        <p:nvGrpSpPr>
          <p:cNvPr id="4" name="Group 27"/>
          <p:cNvGrpSpPr/>
          <p:nvPr/>
        </p:nvGrpSpPr>
        <p:grpSpPr>
          <a:xfrm>
            <a:off x="381000" y="4267200"/>
            <a:ext cx="8382000" cy="457200"/>
            <a:chOff x="457200" y="1752595"/>
            <a:chExt cx="7315200" cy="5988156"/>
          </a:xfrm>
        </p:grpSpPr>
        <p:sp>
          <p:nvSpPr>
            <p:cNvPr id="29" name="Rectangle 28"/>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30" name="TextBox 29"/>
            <p:cNvSpPr txBox="1"/>
            <p:nvPr/>
          </p:nvSpPr>
          <p:spPr>
            <a:xfrm>
              <a:off x="510423" y="1854860"/>
              <a:ext cx="7185777" cy="4837309"/>
            </a:xfrm>
            <a:prstGeom prst="rect">
              <a:avLst/>
            </a:prstGeom>
            <a:noFill/>
          </p:spPr>
          <p:txBody>
            <a:bodyPr wrap="square" rtlCol="0">
              <a:spAutoFit/>
            </a:bodyPr>
            <a:lstStyle/>
            <a:p>
              <a:r>
                <a:rPr lang="en-US" dirty="0" smtClean="0">
                  <a:latin typeface="Courier New" pitchFamily="49" charset="0"/>
                  <a:cs typeface="Courier New" pitchFamily="49" charset="0"/>
                </a:rPr>
                <a:t>… ROWS BETWEEN 5 PRECEDING AND UNBOUNDED FOLLOWING</a:t>
              </a:r>
            </a:p>
          </p:txBody>
        </p:sp>
      </p:grpSp>
      <p:grpSp>
        <p:nvGrpSpPr>
          <p:cNvPr id="5" name="Group 30"/>
          <p:cNvGrpSpPr/>
          <p:nvPr/>
        </p:nvGrpSpPr>
        <p:grpSpPr>
          <a:xfrm>
            <a:off x="381000" y="5486400"/>
            <a:ext cx="8382000" cy="457200"/>
            <a:chOff x="457200" y="1752595"/>
            <a:chExt cx="7315200" cy="5988156"/>
          </a:xfrm>
        </p:grpSpPr>
        <p:sp>
          <p:nvSpPr>
            <p:cNvPr id="32" name="Rectangle 31"/>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33" name="TextBox 32"/>
            <p:cNvSpPr txBox="1"/>
            <p:nvPr/>
          </p:nvSpPr>
          <p:spPr>
            <a:xfrm>
              <a:off x="510423" y="1854860"/>
              <a:ext cx="7185777" cy="4837309"/>
            </a:xfrm>
            <a:prstGeom prst="rect">
              <a:avLst/>
            </a:prstGeom>
            <a:noFill/>
          </p:spPr>
          <p:txBody>
            <a:bodyPr wrap="square" rtlCol="0">
              <a:spAutoFit/>
            </a:bodyPr>
            <a:lstStyle/>
            <a:p>
              <a:r>
                <a:rPr lang="en-US" dirty="0" smtClean="0">
                  <a:solidFill>
                    <a:schemeClr val="bg1">
                      <a:lumMod val="65000"/>
                    </a:schemeClr>
                  </a:solidFill>
                  <a:latin typeface="Courier New" pitchFamily="49" charset="0"/>
                  <a:cs typeface="Courier New" pitchFamily="49" charset="0"/>
                </a:rPr>
                <a:t>… ROWS BETWEEEN CURRENT ROW AND 5 FOLLOWING</a:t>
              </a:r>
            </a:p>
          </p:txBody>
        </p:sp>
      </p:grpSp>
      <p:sp>
        <p:nvSpPr>
          <p:cNvPr id="21" name="Slide Number Placeholder 20"/>
          <p:cNvSpPr>
            <a:spLocks noGrp="1"/>
          </p:cNvSpPr>
          <p:nvPr>
            <p:ph type="sldNum" sz="quarter" idx="11"/>
          </p:nvPr>
        </p:nvSpPr>
        <p:spPr/>
        <p:txBody>
          <a:bodyPr/>
          <a:lstStyle/>
          <a:p>
            <a:pPr>
              <a:defRPr/>
            </a:pPr>
            <a:fld id="{5BA1DFFF-3F85-458B-986A-7762775E0CEF}" type="slidenum">
              <a:rPr lang="en-US" smtClean="0"/>
              <a:pPr>
                <a:defRPr/>
              </a:pPr>
              <a:t>90</a:t>
            </a:fld>
            <a:endParaRPr lang="en-US"/>
          </a:p>
        </p:txBody>
      </p:sp>
      <p:sp>
        <p:nvSpPr>
          <p:cNvPr id="22" name="Footer Placeholder 2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228600" y="5121166"/>
            <a:ext cx="8686800" cy="959068"/>
          </a:xfrm>
          <a:prstGeom prst="roundRect">
            <a:avLst>
              <a:gd name="adj" fmla="val 7576"/>
            </a:avLst>
          </a:prstGeom>
          <a:solidFill>
            <a:schemeClr val="bg1"/>
          </a:solidFill>
          <a:effectLst>
            <a:glow rad="63500">
              <a:schemeClr val="accent3">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Designating the Moving Window </a:t>
            </a:r>
            <a:r>
              <a:rPr lang="en-US" sz="2400" dirty="0" smtClean="0"/>
              <a:t>(Continued)</a:t>
            </a:r>
            <a:endParaRPr lang="en-US" sz="2400" dirty="0"/>
          </a:p>
        </p:txBody>
      </p:sp>
      <p:sp>
        <p:nvSpPr>
          <p:cNvPr id="10" name="Content Placeholder 9"/>
          <p:cNvSpPr>
            <a:spLocks noGrp="1"/>
          </p:cNvSpPr>
          <p:nvPr>
            <p:ph idx="1"/>
          </p:nvPr>
        </p:nvSpPr>
        <p:spPr/>
        <p:txBody>
          <a:bodyPr/>
          <a:lstStyle/>
          <a:p>
            <a:pPr marL="0" indent="0">
              <a:buNone/>
            </a:pPr>
            <a:r>
              <a:rPr lang="en-US" dirty="0" smtClean="0"/>
              <a:t>The window frame is defined with:</a:t>
            </a:r>
          </a:p>
          <a:p>
            <a:r>
              <a:rPr lang="en-US" dirty="0" smtClean="0">
                <a:solidFill>
                  <a:schemeClr val="bg1">
                    <a:lumMod val="65000"/>
                  </a:schemeClr>
                </a:solidFill>
                <a:latin typeface="Courier New" pitchFamily="49" charset="0"/>
                <a:cs typeface="Courier New" pitchFamily="49" charset="0"/>
              </a:rPr>
              <a:t>UNBOUNDED|</a:t>
            </a:r>
            <a:r>
              <a:rPr lang="en-US" i="1" dirty="0" smtClean="0">
                <a:solidFill>
                  <a:schemeClr val="bg1">
                    <a:lumMod val="65000"/>
                  </a:schemeClr>
                </a:solidFill>
                <a:latin typeface="Courier New" pitchFamily="49" charset="0"/>
                <a:cs typeface="Courier New" pitchFamily="49" charset="0"/>
              </a:rPr>
              <a:t>expression</a:t>
            </a:r>
            <a:r>
              <a:rPr lang="en-US" dirty="0" smtClean="0">
                <a:solidFill>
                  <a:schemeClr val="bg1">
                    <a:lumMod val="65000"/>
                  </a:schemeClr>
                </a:solidFill>
                <a:latin typeface="Courier New" pitchFamily="49" charset="0"/>
                <a:cs typeface="Courier New" pitchFamily="49" charset="0"/>
              </a:rPr>
              <a:t> PRECEDING</a:t>
            </a:r>
            <a:br>
              <a:rPr lang="en-US" dirty="0" smtClean="0">
                <a:solidFill>
                  <a:schemeClr val="bg1">
                    <a:lumMod val="65000"/>
                  </a:schemeClr>
                </a:solidFill>
                <a:latin typeface="Courier New" pitchFamily="49" charset="0"/>
                <a:cs typeface="Courier New" pitchFamily="49" charset="0"/>
              </a:rPr>
            </a:br>
            <a:endParaRPr lang="en-US" dirty="0" smtClean="0">
              <a:solidFill>
                <a:schemeClr val="bg1">
                  <a:lumMod val="65000"/>
                </a:schemeClr>
              </a:solidFill>
              <a:latin typeface="Courier New" pitchFamily="49" charset="0"/>
              <a:cs typeface="Courier New" pitchFamily="49" charset="0"/>
            </a:endParaRPr>
          </a:p>
          <a:p>
            <a:endParaRPr lang="en-US" dirty="0" smtClean="0">
              <a:solidFill>
                <a:schemeClr val="bg1">
                  <a:lumMod val="65000"/>
                </a:schemeClr>
              </a:solidFill>
              <a:latin typeface="Courier New" pitchFamily="49" charset="0"/>
              <a:cs typeface="Courier New" pitchFamily="49" charset="0"/>
            </a:endParaRPr>
          </a:p>
          <a:p>
            <a:r>
              <a:rPr lang="en-US" dirty="0" smtClean="0">
                <a:solidFill>
                  <a:schemeClr val="bg1">
                    <a:lumMod val="65000"/>
                  </a:schemeClr>
                </a:solidFill>
                <a:latin typeface="Courier New" pitchFamily="49" charset="0"/>
                <a:cs typeface="Courier New" pitchFamily="49" charset="0"/>
              </a:rPr>
              <a:t>UNBOUNDED|</a:t>
            </a:r>
            <a:r>
              <a:rPr lang="en-US" i="1" dirty="0" smtClean="0">
                <a:solidFill>
                  <a:schemeClr val="bg1">
                    <a:lumMod val="65000"/>
                  </a:schemeClr>
                </a:solidFill>
                <a:latin typeface="Courier New" pitchFamily="49" charset="0"/>
                <a:cs typeface="Courier New" pitchFamily="49" charset="0"/>
              </a:rPr>
              <a:t>expression</a:t>
            </a:r>
            <a:r>
              <a:rPr lang="en-US" dirty="0" smtClean="0">
                <a:solidFill>
                  <a:schemeClr val="bg1">
                    <a:lumMod val="65000"/>
                  </a:schemeClr>
                </a:solidFill>
                <a:latin typeface="Courier New" pitchFamily="49" charset="0"/>
                <a:cs typeface="Courier New" pitchFamily="49" charset="0"/>
              </a:rPr>
              <a:t> FOLLOWING</a:t>
            </a:r>
          </a:p>
          <a:p>
            <a:pPr>
              <a:buNone/>
            </a:pPr>
            <a:r>
              <a:rPr lang="en-US" dirty="0" smtClean="0">
                <a:solidFill>
                  <a:schemeClr val="bg1">
                    <a:lumMod val="65000"/>
                  </a:schemeClr>
                </a:solidFill>
                <a:latin typeface="Courier New" pitchFamily="49" charset="0"/>
                <a:cs typeface="Courier New" pitchFamily="49" charset="0"/>
              </a:rPr>
              <a:t/>
            </a:r>
            <a:br>
              <a:rPr lang="en-US" dirty="0" smtClean="0">
                <a:solidFill>
                  <a:schemeClr val="bg1">
                    <a:lumMod val="65000"/>
                  </a:schemeClr>
                </a:solidFill>
                <a:latin typeface="Courier New" pitchFamily="49" charset="0"/>
                <a:cs typeface="Courier New" pitchFamily="49" charset="0"/>
              </a:rPr>
            </a:br>
            <a:endParaRPr lang="en-US" dirty="0" smtClean="0">
              <a:solidFill>
                <a:schemeClr val="bg1">
                  <a:lumMod val="65000"/>
                </a:schemeClr>
              </a:solidFill>
              <a:latin typeface="Courier New" pitchFamily="49" charset="0"/>
              <a:cs typeface="Courier New" pitchFamily="49" charset="0"/>
            </a:endParaRPr>
          </a:p>
          <a:p>
            <a:r>
              <a:rPr lang="en-US" dirty="0" smtClean="0">
                <a:solidFill>
                  <a:schemeClr val="bg1">
                    <a:lumMod val="65000"/>
                  </a:schemeClr>
                </a:solidFill>
                <a:latin typeface="Courier New" pitchFamily="49" charset="0"/>
                <a:cs typeface="Courier New" pitchFamily="49" charset="0"/>
              </a:rPr>
              <a:t>BETWEEN </a:t>
            </a:r>
            <a:r>
              <a:rPr lang="en-US" i="1" dirty="0" smtClean="0">
                <a:solidFill>
                  <a:schemeClr val="bg1">
                    <a:lumMod val="65000"/>
                  </a:schemeClr>
                </a:solidFill>
                <a:latin typeface="Courier New" pitchFamily="49" charset="0"/>
                <a:cs typeface="Courier New" pitchFamily="49" charset="0"/>
              </a:rPr>
              <a:t>window_frame</a:t>
            </a:r>
            <a:r>
              <a:rPr lang="en-US" dirty="0" smtClean="0">
                <a:solidFill>
                  <a:schemeClr val="bg1">
                    <a:lumMod val="65000"/>
                  </a:schemeClr>
                </a:solidFill>
                <a:latin typeface="Courier New" pitchFamily="49" charset="0"/>
                <a:cs typeface="Courier New" pitchFamily="49" charset="0"/>
              </a:rPr>
              <a:t> and </a:t>
            </a:r>
            <a:r>
              <a:rPr lang="en-US" i="1" dirty="0" smtClean="0">
                <a:solidFill>
                  <a:schemeClr val="bg1">
                    <a:lumMod val="65000"/>
                  </a:schemeClr>
                </a:solidFill>
                <a:latin typeface="Courier New" pitchFamily="49" charset="0"/>
                <a:cs typeface="Courier New" pitchFamily="49" charset="0"/>
              </a:rPr>
              <a:t>window_frame</a:t>
            </a:r>
          </a:p>
          <a:p>
            <a:pPr>
              <a:buNone/>
            </a:pPr>
            <a:r>
              <a:rPr lang="en-US" i="1" dirty="0" smtClean="0">
                <a:solidFill>
                  <a:schemeClr val="bg1">
                    <a:lumMod val="65000"/>
                  </a:schemeClr>
                </a:solidFill>
                <a:latin typeface="Courier New" pitchFamily="49" charset="0"/>
                <a:cs typeface="Courier New" pitchFamily="49" charset="0"/>
              </a:rPr>
              <a:t/>
            </a:r>
            <a:br>
              <a:rPr lang="en-US" i="1" dirty="0" smtClean="0">
                <a:solidFill>
                  <a:schemeClr val="bg1">
                    <a:lumMod val="65000"/>
                  </a:schemeClr>
                </a:solidFill>
                <a:latin typeface="Courier New" pitchFamily="49" charset="0"/>
                <a:cs typeface="Courier New" pitchFamily="49" charset="0"/>
              </a:rPr>
            </a:br>
            <a:endParaRPr lang="en-US" i="1" dirty="0" smtClean="0">
              <a:solidFill>
                <a:schemeClr val="bg1">
                  <a:lumMod val="65000"/>
                </a:schemeClr>
              </a:solidFill>
              <a:latin typeface="Courier New" pitchFamily="49" charset="0"/>
              <a:cs typeface="Courier New" pitchFamily="49" charset="0"/>
            </a:endParaRPr>
          </a:p>
          <a:p>
            <a:r>
              <a:rPr lang="en-US" dirty="0" smtClean="0">
                <a:solidFill>
                  <a:schemeClr val="tx1"/>
                </a:solidFill>
                <a:latin typeface="Courier New" pitchFamily="49" charset="0"/>
                <a:cs typeface="Courier New" pitchFamily="49" charset="0"/>
              </a:rPr>
              <a:t>CURRENT ROW</a:t>
            </a:r>
          </a:p>
        </p:txBody>
      </p:sp>
      <p:grpSp>
        <p:nvGrpSpPr>
          <p:cNvPr id="2" name="Group 10"/>
          <p:cNvGrpSpPr/>
          <p:nvPr/>
        </p:nvGrpSpPr>
        <p:grpSpPr>
          <a:xfrm>
            <a:off x="381000" y="1784132"/>
            <a:ext cx="8382000" cy="457200"/>
            <a:chOff x="457200" y="1752595"/>
            <a:chExt cx="7315200" cy="5988156"/>
          </a:xfrm>
        </p:grpSpPr>
        <p:sp>
          <p:nvSpPr>
            <p:cNvPr id="12" name="Rectangle 11"/>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Courier New" pitchFamily="49" charset="0"/>
                <a:cs typeface="Courier New" pitchFamily="49" charset="0"/>
              </a:endParaRPr>
            </a:p>
          </p:txBody>
        </p:sp>
        <p:sp>
          <p:nvSpPr>
            <p:cNvPr id="13" name="TextBox 12"/>
            <p:cNvSpPr txBox="1"/>
            <p:nvPr/>
          </p:nvSpPr>
          <p:spPr>
            <a:xfrm>
              <a:off x="510423" y="1854860"/>
              <a:ext cx="7185777" cy="4837309"/>
            </a:xfrm>
            <a:prstGeom prst="rect">
              <a:avLst/>
            </a:prstGeom>
            <a:noFill/>
          </p:spPr>
          <p:txBody>
            <a:bodyPr wrap="square" rtlCol="0">
              <a:spAutoFit/>
            </a:bodyPr>
            <a:lstStyle/>
            <a:p>
              <a:r>
                <a:rPr lang="en-US" dirty="0" smtClean="0">
                  <a:solidFill>
                    <a:schemeClr val="bg1">
                      <a:lumMod val="65000"/>
                    </a:schemeClr>
                  </a:solidFill>
                  <a:latin typeface="Courier New" pitchFamily="49" charset="0"/>
                  <a:cs typeface="Courier New" pitchFamily="49" charset="0"/>
                </a:rPr>
                <a:t>… ROWS 5 PRECEDING</a:t>
              </a:r>
            </a:p>
          </p:txBody>
        </p:sp>
      </p:grpSp>
      <p:grpSp>
        <p:nvGrpSpPr>
          <p:cNvPr id="3" name="Group 13"/>
          <p:cNvGrpSpPr/>
          <p:nvPr/>
        </p:nvGrpSpPr>
        <p:grpSpPr>
          <a:xfrm>
            <a:off x="381000" y="2971800"/>
            <a:ext cx="8382000" cy="457200"/>
            <a:chOff x="457200" y="1752595"/>
            <a:chExt cx="7315200" cy="5988156"/>
          </a:xfrm>
        </p:grpSpPr>
        <p:sp>
          <p:nvSpPr>
            <p:cNvPr id="15" name="Rectangle 14"/>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Courier New" pitchFamily="49" charset="0"/>
                <a:cs typeface="Courier New" pitchFamily="49" charset="0"/>
              </a:endParaRPr>
            </a:p>
          </p:txBody>
        </p:sp>
        <p:sp>
          <p:nvSpPr>
            <p:cNvPr id="16" name="TextBox 15"/>
            <p:cNvSpPr txBox="1"/>
            <p:nvPr/>
          </p:nvSpPr>
          <p:spPr>
            <a:xfrm>
              <a:off x="510423" y="1854860"/>
              <a:ext cx="7185777" cy="4837309"/>
            </a:xfrm>
            <a:prstGeom prst="rect">
              <a:avLst/>
            </a:prstGeom>
            <a:noFill/>
          </p:spPr>
          <p:txBody>
            <a:bodyPr wrap="square" rtlCol="0">
              <a:spAutoFit/>
            </a:bodyPr>
            <a:lstStyle/>
            <a:p>
              <a:r>
                <a:rPr lang="en-US" dirty="0" smtClean="0">
                  <a:solidFill>
                    <a:schemeClr val="bg1">
                      <a:lumMod val="65000"/>
                    </a:schemeClr>
                  </a:solidFill>
                  <a:latin typeface="Courier New" pitchFamily="49" charset="0"/>
                  <a:cs typeface="Courier New" pitchFamily="49" charset="0"/>
                </a:rPr>
                <a:t>… ROWS 5 FOLLOWING</a:t>
              </a:r>
            </a:p>
          </p:txBody>
        </p:sp>
      </p:grpSp>
      <p:grpSp>
        <p:nvGrpSpPr>
          <p:cNvPr id="4" name="Group 16"/>
          <p:cNvGrpSpPr/>
          <p:nvPr/>
        </p:nvGrpSpPr>
        <p:grpSpPr>
          <a:xfrm>
            <a:off x="381000" y="4267200"/>
            <a:ext cx="8382000" cy="457200"/>
            <a:chOff x="457200" y="1752595"/>
            <a:chExt cx="7315200" cy="5988156"/>
          </a:xfrm>
        </p:grpSpPr>
        <p:sp>
          <p:nvSpPr>
            <p:cNvPr id="18" name="Rectangle 17"/>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65000"/>
                  </a:schemeClr>
                </a:solidFill>
                <a:latin typeface="Courier New" pitchFamily="49" charset="0"/>
                <a:cs typeface="Courier New" pitchFamily="49" charset="0"/>
              </a:endParaRPr>
            </a:p>
          </p:txBody>
        </p:sp>
        <p:sp>
          <p:nvSpPr>
            <p:cNvPr id="19" name="TextBox 18"/>
            <p:cNvSpPr txBox="1"/>
            <p:nvPr/>
          </p:nvSpPr>
          <p:spPr>
            <a:xfrm>
              <a:off x="510423" y="1854860"/>
              <a:ext cx="7185777" cy="4837309"/>
            </a:xfrm>
            <a:prstGeom prst="rect">
              <a:avLst/>
            </a:prstGeom>
            <a:noFill/>
          </p:spPr>
          <p:txBody>
            <a:bodyPr wrap="square" rtlCol="0">
              <a:spAutoFit/>
            </a:bodyPr>
            <a:lstStyle/>
            <a:p>
              <a:r>
                <a:rPr lang="en-US" dirty="0" smtClean="0">
                  <a:solidFill>
                    <a:schemeClr val="bg1">
                      <a:lumMod val="65000"/>
                    </a:schemeClr>
                  </a:solidFill>
                  <a:latin typeface="Courier New" pitchFamily="49" charset="0"/>
                  <a:cs typeface="Courier New" pitchFamily="49" charset="0"/>
                </a:rPr>
                <a:t>… ROWS BETWEEN 5 PRECEDING AND UNBOUNDED FOLLOWING</a:t>
              </a:r>
            </a:p>
          </p:txBody>
        </p:sp>
      </p:grpSp>
      <p:grpSp>
        <p:nvGrpSpPr>
          <p:cNvPr id="5" name="Group 19"/>
          <p:cNvGrpSpPr/>
          <p:nvPr/>
        </p:nvGrpSpPr>
        <p:grpSpPr>
          <a:xfrm>
            <a:off x="381000" y="5486400"/>
            <a:ext cx="8382000" cy="457200"/>
            <a:chOff x="457200" y="1752595"/>
            <a:chExt cx="7315200" cy="5988156"/>
          </a:xfrm>
        </p:grpSpPr>
        <p:sp>
          <p:nvSpPr>
            <p:cNvPr id="21" name="Rectangle 20"/>
            <p:cNvSpPr/>
            <p:nvPr/>
          </p:nvSpPr>
          <p:spPr>
            <a:xfrm>
              <a:off x="457200" y="1752595"/>
              <a:ext cx="7315200" cy="5988156"/>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22" name="TextBox 21"/>
            <p:cNvSpPr txBox="1"/>
            <p:nvPr/>
          </p:nvSpPr>
          <p:spPr>
            <a:xfrm>
              <a:off x="510423" y="1854860"/>
              <a:ext cx="7185777" cy="4837309"/>
            </a:xfrm>
            <a:prstGeom prst="rect">
              <a:avLst/>
            </a:prstGeom>
            <a:noFill/>
          </p:spPr>
          <p:txBody>
            <a:bodyPr wrap="square" rtlCol="0">
              <a:spAutoFit/>
            </a:bodyPr>
            <a:lstStyle/>
            <a:p>
              <a:r>
                <a:rPr lang="en-US" dirty="0" smtClean="0">
                  <a:latin typeface="Courier New" pitchFamily="49" charset="0"/>
                  <a:cs typeface="Courier New" pitchFamily="49" charset="0"/>
                </a:rPr>
                <a:t>… ROWS BETWEEEN CURRENT ROW AND 5 FOLLOWING</a:t>
              </a:r>
            </a:p>
          </p:txBody>
        </p:sp>
      </p:grpSp>
      <p:sp>
        <p:nvSpPr>
          <p:cNvPr id="25" name="Slide Number Placeholder 24"/>
          <p:cNvSpPr>
            <a:spLocks noGrp="1"/>
          </p:cNvSpPr>
          <p:nvPr>
            <p:ph type="sldNum" sz="quarter" idx="11"/>
          </p:nvPr>
        </p:nvSpPr>
        <p:spPr/>
        <p:txBody>
          <a:bodyPr/>
          <a:lstStyle/>
          <a:p>
            <a:pPr>
              <a:defRPr/>
            </a:pPr>
            <a:fld id="{5BA1DFFF-3F85-458B-986A-7762775E0CEF}" type="slidenum">
              <a:rPr lang="en-US" smtClean="0"/>
              <a:pPr>
                <a:defRPr/>
              </a:pPr>
              <a:t>91</a:t>
            </a:fld>
            <a:endParaRPr lang="en-US"/>
          </a:p>
        </p:txBody>
      </p:sp>
      <p:sp>
        <p:nvSpPr>
          <p:cNvPr id="26" name="Footer Placeholder 25"/>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Window Framing Example</a:t>
            </a:r>
            <a:endParaRPr lang="en-US" dirty="0"/>
          </a:p>
        </p:txBody>
      </p:sp>
      <p:sp>
        <p:nvSpPr>
          <p:cNvPr id="8" name="Content Placeholder 7"/>
          <p:cNvSpPr>
            <a:spLocks noGrp="1"/>
          </p:cNvSpPr>
          <p:nvPr>
            <p:ph idx="1"/>
          </p:nvPr>
        </p:nvSpPr>
        <p:spPr/>
        <p:txBody>
          <a:bodyPr/>
          <a:lstStyle/>
          <a:p>
            <a:pPr marL="0" indent="0">
              <a:buNone/>
            </a:pPr>
            <a:r>
              <a:rPr lang="en-US" dirty="0" smtClean="0"/>
              <a:t>A rolling window moves through</a:t>
            </a:r>
            <a:br>
              <a:rPr lang="en-US" dirty="0" smtClean="0"/>
            </a:br>
            <a:r>
              <a:rPr lang="en-US" dirty="0" smtClean="0"/>
              <a:t>a partition of data, one row at a</a:t>
            </a:r>
            <a:br>
              <a:rPr lang="en-US" dirty="0" smtClean="0"/>
            </a:br>
            <a:r>
              <a:rPr lang="en-US" dirty="0" smtClean="0"/>
              <a:t>time.</a:t>
            </a:r>
            <a:endParaRPr lang="en-US" dirty="0"/>
          </a:p>
        </p:txBody>
      </p:sp>
      <p:cxnSp>
        <p:nvCxnSpPr>
          <p:cNvPr id="16" name="Shape 29"/>
          <p:cNvCxnSpPr/>
          <p:nvPr/>
        </p:nvCxnSpPr>
        <p:spPr>
          <a:xfrm flipV="1">
            <a:off x="4299746" y="2915300"/>
            <a:ext cx="805654" cy="740593"/>
          </a:xfrm>
          <a:prstGeom prst="bentConnector3">
            <a:avLst>
              <a:gd name="adj1" fmla="val 5000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58"/>
          <p:cNvGrpSpPr/>
          <p:nvPr/>
        </p:nvGrpSpPr>
        <p:grpSpPr>
          <a:xfrm>
            <a:off x="5105400" y="972200"/>
            <a:ext cx="3810000" cy="4057000"/>
            <a:chOff x="5105400" y="457200"/>
            <a:chExt cx="3810000" cy="4057000"/>
          </a:xfrm>
        </p:grpSpPr>
        <p:grpSp>
          <p:nvGrpSpPr>
            <p:cNvPr id="3" name="Group 14"/>
            <p:cNvGrpSpPr/>
            <p:nvPr/>
          </p:nvGrpSpPr>
          <p:grpSpPr>
            <a:xfrm>
              <a:off x="5105400" y="457200"/>
              <a:ext cx="3810000" cy="4057000"/>
              <a:chOff x="5822733" y="122036"/>
              <a:chExt cx="2754408" cy="11601835"/>
            </a:xfrm>
          </p:grpSpPr>
          <p:sp>
            <p:nvSpPr>
              <p:cNvPr id="13" name="Rounded Rectangle 12"/>
              <p:cNvSpPr/>
              <p:nvPr/>
            </p:nvSpPr>
            <p:spPr>
              <a:xfrm>
                <a:off x="5822733" y="122036"/>
                <a:ext cx="2754408" cy="11113397"/>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ectangle 13"/>
              <p:cNvSpPr/>
              <p:nvPr/>
            </p:nvSpPr>
            <p:spPr>
              <a:xfrm>
                <a:off x="5866376" y="186085"/>
                <a:ext cx="2662442" cy="10834541"/>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15" name="TextBox 14"/>
              <p:cNvSpPr txBox="1"/>
              <p:nvPr/>
            </p:nvSpPr>
            <p:spPr>
              <a:xfrm>
                <a:off x="5871055" y="193892"/>
                <a:ext cx="2631394" cy="11529979"/>
              </a:xfrm>
              <a:prstGeom prst="rect">
                <a:avLst/>
              </a:prstGeom>
              <a:noFill/>
            </p:spPr>
            <p:txBody>
              <a:bodyPr wrap="square" rtlCol="0">
                <a:spAutoFit/>
              </a:bodyPr>
              <a:lstStyle/>
              <a:p>
                <a:r>
                  <a:rPr lang="en-US" sz="1600" dirty="0" smtClean="0">
                    <a:latin typeface="Courier New" pitchFamily="49" charset="0"/>
                    <a:cs typeface="Courier New" pitchFamily="49" charset="0"/>
                  </a:rPr>
                  <a:t>vn  | dt         | avg</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10  | 03012008   | 30</a:t>
                </a:r>
              </a:p>
              <a:p>
                <a:r>
                  <a:rPr lang="en-US" sz="1600" dirty="0" smtClean="0">
                    <a:latin typeface="Courier New" pitchFamily="49" charset="0"/>
                    <a:cs typeface="Courier New" pitchFamily="49" charset="0"/>
                  </a:rPr>
                  <a:t>20  | 05012008   | 20</a:t>
                </a:r>
              </a:p>
              <a:p>
                <a:r>
                  <a:rPr lang="en-US" sz="1600" b="1" dirty="0" smtClean="0">
                    <a:solidFill>
                      <a:schemeClr val="accent4">
                        <a:lumMod val="75000"/>
                      </a:schemeClr>
                    </a:solidFill>
                    <a:latin typeface="Courier New" pitchFamily="49" charset="0"/>
                    <a:cs typeface="Courier New" pitchFamily="49" charset="0"/>
                  </a:rPr>
                  <a:t>30  | 05022008   | 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dirty="0" smtClean="0">
                    <a:latin typeface="Courier New" pitchFamily="49" charset="0"/>
                    <a:cs typeface="Courier New" pitchFamily="49" charset="0"/>
                  </a:rPr>
                  <a:t>40  | 06012008   | 140 </a:t>
                </a:r>
              </a:p>
              <a:p>
                <a:r>
                  <a:rPr lang="en-US" sz="1600" dirty="0" smtClean="0">
                    <a:latin typeface="Courier New" pitchFamily="49" charset="0"/>
                    <a:cs typeface="Courier New" pitchFamily="49" charset="0"/>
                  </a:rPr>
                  <a:t>40  | 06042008   | 90</a:t>
                </a:r>
              </a:p>
              <a:p>
                <a:r>
                  <a:rPr lang="en-US" sz="1600" dirty="0" smtClean="0">
                    <a:latin typeface="Courier New" pitchFamily="49" charset="0"/>
                    <a:cs typeface="Courier New" pitchFamily="49" charset="0"/>
                  </a:rPr>
                  <a:t>40  | 06052008   | 120</a:t>
                </a:r>
              </a:p>
              <a:p>
                <a:r>
                  <a:rPr lang="en-US" sz="1600" dirty="0" smtClean="0">
                    <a:latin typeface="Courier New" pitchFamily="49" charset="0"/>
                    <a:cs typeface="Courier New" pitchFamily="49" charset="0"/>
                  </a:rPr>
                  <a:t>40  | 06052008   | 100</a:t>
                </a:r>
              </a:p>
              <a:p>
                <a:r>
                  <a:rPr lang="en-US" sz="1600" dirty="0" smtClean="0">
                    <a:latin typeface="Courier New" pitchFamily="49" charset="0"/>
                    <a:cs typeface="Courier New" pitchFamily="49" charset="0"/>
                  </a:rPr>
                  <a:t>50  | 06012008   | 30</a:t>
                </a:r>
              </a:p>
              <a:p>
                <a:r>
                  <a:rPr lang="en-US" sz="1600" dirty="0" smtClean="0">
                    <a:latin typeface="Courier New" pitchFamily="49" charset="0"/>
                    <a:cs typeface="Courier New" pitchFamily="49" charset="0"/>
                  </a:rPr>
                  <a:t>50  | 06012008   | 10</a:t>
                </a:r>
              </a:p>
              <a:p>
                <a:r>
                  <a:rPr lang="en-US" sz="1600" dirty="0" smtClean="0">
                    <a:latin typeface="Courier New" pitchFamily="49" charset="0"/>
                    <a:cs typeface="Courier New" pitchFamily="49" charset="0"/>
                  </a:rPr>
                  <a:t>(12 rows)</a:t>
                </a:r>
              </a:p>
              <a:p>
                <a:endParaRPr lang="en-US" sz="1600" dirty="0" smtClean="0">
                  <a:latin typeface="Courier New" pitchFamily="49" charset="0"/>
                  <a:cs typeface="Courier New" pitchFamily="49" charset="0"/>
                </a:endParaRPr>
              </a:p>
            </p:txBody>
          </p:sp>
        </p:grpSp>
        <p:sp>
          <p:nvSpPr>
            <p:cNvPr id="20" name="Rounded Rectangle 19"/>
            <p:cNvSpPr/>
            <p:nvPr/>
          </p:nvSpPr>
          <p:spPr>
            <a:xfrm>
              <a:off x="5105400" y="1479332"/>
              <a:ext cx="3733800" cy="1022132"/>
            </a:xfrm>
            <a:prstGeom prst="roundRect">
              <a:avLst>
                <a:gd name="adj" fmla="val 971"/>
              </a:avLst>
            </a:prstGeom>
            <a:solidFill>
              <a:schemeClr val="accent1">
                <a:lumMod val="20000"/>
                <a:lumOff val="80000"/>
                <a:alpha val="25098"/>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4" name="Group 8"/>
          <p:cNvGrpSpPr/>
          <p:nvPr/>
        </p:nvGrpSpPr>
        <p:grpSpPr>
          <a:xfrm>
            <a:off x="152400" y="2496200"/>
            <a:ext cx="4191000" cy="2362200"/>
            <a:chOff x="457200" y="1752595"/>
            <a:chExt cx="7315200" cy="43678314"/>
          </a:xfrm>
        </p:grpSpPr>
        <p:sp>
          <p:nvSpPr>
            <p:cNvPr id="10" name="Rectangle 9"/>
            <p:cNvSpPr/>
            <p:nvPr/>
          </p:nvSpPr>
          <p:spPr>
            <a:xfrm>
              <a:off x="457200" y="1752595"/>
              <a:ext cx="7315200" cy="43678314"/>
            </a:xfrm>
            <a:prstGeom prst="rect">
              <a:avLst/>
            </a:prstGeom>
            <a:solidFill>
              <a:schemeClr val="bg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itchFamily="49" charset="0"/>
                <a:cs typeface="Courier New" pitchFamily="49" charset="0"/>
              </a:endParaRPr>
            </a:p>
          </p:txBody>
        </p:sp>
        <p:sp>
          <p:nvSpPr>
            <p:cNvPr id="11" name="TextBox 10"/>
            <p:cNvSpPr txBox="1"/>
            <p:nvPr/>
          </p:nvSpPr>
          <p:spPr>
            <a:xfrm>
              <a:off x="510428" y="1854866"/>
              <a:ext cx="7185776" cy="42682118"/>
            </a:xfrm>
            <a:prstGeom prst="rect">
              <a:avLst/>
            </a:prstGeom>
            <a:noFill/>
          </p:spPr>
          <p:txBody>
            <a:bodyPr wrap="square" rtlCol="0">
              <a:spAutoFit/>
            </a:bodyPr>
            <a:lstStyle/>
            <a:p>
              <a:r>
                <a:rPr lang="en-US" dirty="0" smtClean="0">
                  <a:latin typeface="Courier New" pitchFamily="49" charset="0"/>
                  <a:cs typeface="Courier New" pitchFamily="49" charset="0"/>
                </a:rPr>
                <a:t>SELECT vn, dt,</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AVG(prc*qty)</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OVER (PARTITION BY vn</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ORDER BY dt</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ROWS BETWEEN</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2 PRECEDING AND</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	 2 FOLLOWING)</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FROM sale;</a:t>
              </a:r>
            </a:p>
          </p:txBody>
        </p:sp>
      </p:grpSp>
      <p:sp>
        <p:nvSpPr>
          <p:cNvPr id="19" name="Slide Number Placeholder 18"/>
          <p:cNvSpPr>
            <a:spLocks noGrp="1"/>
          </p:cNvSpPr>
          <p:nvPr>
            <p:ph type="sldNum" sz="quarter" idx="11"/>
          </p:nvPr>
        </p:nvSpPr>
        <p:spPr/>
        <p:txBody>
          <a:bodyPr/>
          <a:lstStyle/>
          <a:p>
            <a:pPr>
              <a:defRPr/>
            </a:pPr>
            <a:fld id="{5BA1DFFF-3F85-458B-986A-7762775E0CEF}" type="slidenum">
              <a:rPr lang="en-US" smtClean="0"/>
              <a:pPr>
                <a:defRPr/>
              </a:pPr>
              <a:t>92</a:t>
            </a:fld>
            <a:endParaRPr lang="en-US"/>
          </a:p>
        </p:txBody>
      </p:sp>
      <p:sp>
        <p:nvSpPr>
          <p:cNvPr id="21" name="Footer Placeholder 2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p:txBody>
          <a:bodyPr/>
          <a:lstStyle/>
          <a:p>
            <a:r>
              <a:rPr lang="en-US" dirty="0" smtClean="0"/>
              <a:t>Window Framing Example </a:t>
            </a:r>
            <a:r>
              <a:rPr lang="en-US" sz="2400" dirty="0" smtClean="0"/>
              <a:t>(Continued)</a:t>
            </a:r>
            <a:endParaRPr lang="en-US" sz="2400" dirty="0"/>
          </a:p>
        </p:txBody>
      </p:sp>
      <p:grpSp>
        <p:nvGrpSpPr>
          <p:cNvPr id="2" name="Group 54"/>
          <p:cNvGrpSpPr/>
          <p:nvPr/>
        </p:nvGrpSpPr>
        <p:grpSpPr>
          <a:xfrm>
            <a:off x="304800" y="838200"/>
            <a:ext cx="3505200" cy="2409651"/>
            <a:chOff x="304800" y="838200"/>
            <a:chExt cx="3505200" cy="2409651"/>
          </a:xfrm>
        </p:grpSpPr>
        <p:grpSp>
          <p:nvGrpSpPr>
            <p:cNvPr id="3" name="Group 6"/>
            <p:cNvGrpSpPr/>
            <p:nvPr/>
          </p:nvGrpSpPr>
          <p:grpSpPr>
            <a:xfrm>
              <a:off x="730468" y="914400"/>
              <a:ext cx="3079532" cy="2333451"/>
              <a:chOff x="120868" y="4419600"/>
              <a:chExt cx="3810000" cy="2333451"/>
            </a:xfrm>
          </p:grpSpPr>
          <p:grpSp>
            <p:nvGrpSpPr>
              <p:cNvPr id="4" name="Group 14"/>
              <p:cNvGrpSpPr/>
              <p:nvPr/>
            </p:nvGrpSpPr>
            <p:grpSpPr>
              <a:xfrm>
                <a:off x="120868" y="4419600"/>
                <a:ext cx="3810000" cy="2333451"/>
                <a:chOff x="5822733" y="122036"/>
                <a:chExt cx="2754408" cy="6672988"/>
              </a:xfrm>
            </p:grpSpPr>
            <p:sp>
              <p:nvSpPr>
                <p:cNvPr id="11" name="Rounded Rectangle 10"/>
                <p:cNvSpPr/>
                <p:nvPr/>
              </p:nvSpPr>
              <p:spPr>
                <a:xfrm>
                  <a:off x="5822733" y="122036"/>
                  <a:ext cx="2754408" cy="6101473"/>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Rectangle 11"/>
                <p:cNvSpPr/>
                <p:nvPr/>
              </p:nvSpPr>
              <p:spPr>
                <a:xfrm>
                  <a:off x="5866376" y="186085"/>
                  <a:ext cx="2662442" cy="594837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13" name="TextBox 12"/>
                <p:cNvSpPr txBox="1"/>
                <p:nvPr/>
              </p:nvSpPr>
              <p:spPr>
                <a:xfrm>
                  <a:off x="5871055" y="193892"/>
                  <a:ext cx="2631394" cy="6601132"/>
                </a:xfrm>
                <a:prstGeom prst="rect">
                  <a:avLst/>
                </a:prstGeom>
                <a:noFill/>
              </p:spPr>
              <p:txBody>
                <a:bodyPr wrap="square" rtlCol="0">
                  <a:spAutoFit/>
                </a:bodyPr>
                <a:lstStyle/>
                <a:p>
                  <a:r>
                    <a:rPr lang="en-US" sz="1600" dirty="0" smtClean="0">
                      <a:latin typeface="Courier New" pitchFamily="49" charset="0"/>
                      <a:cs typeface="Courier New" pitchFamily="49" charset="0"/>
                    </a:rPr>
                    <a:t>vn  | dt         | avg</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a:t>
                  </a:r>
                </a:p>
                <a:p>
                  <a:r>
                    <a:rPr lang="en-US" sz="1600" b="1" dirty="0" smtClean="0">
                      <a:solidFill>
                        <a:schemeClr val="accent4">
                          <a:lumMod val="75000"/>
                        </a:schemeClr>
                      </a:solidFill>
                      <a:latin typeface="Courier New" pitchFamily="49" charset="0"/>
                      <a:cs typeface="Courier New" pitchFamily="49" charset="0"/>
                    </a:rPr>
                    <a:t>30  | 05022008   | 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p:txBody>
            </p:sp>
          </p:grpSp>
          <p:sp>
            <p:nvSpPr>
              <p:cNvPr id="9" name="Rounded Rectangle 8"/>
              <p:cNvSpPr/>
              <p:nvPr/>
            </p:nvSpPr>
            <p:spPr>
              <a:xfrm>
                <a:off x="152400" y="5194736"/>
                <a:ext cx="3733800" cy="1022132"/>
              </a:xfrm>
              <a:prstGeom prst="roundRect">
                <a:avLst>
                  <a:gd name="adj" fmla="val 971"/>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ounded Rectangle 9"/>
              <p:cNvSpPr/>
              <p:nvPr/>
            </p:nvSpPr>
            <p:spPr>
              <a:xfrm>
                <a:off x="228600" y="5242034"/>
                <a:ext cx="3513719" cy="685800"/>
              </a:xfrm>
              <a:prstGeom prst="roundRect">
                <a:avLst>
                  <a:gd name="adj" fmla="val 971"/>
                </a:avLst>
              </a:prstGeom>
              <a:solidFill>
                <a:schemeClr val="accent4">
                  <a:lumMod val="20000"/>
                  <a:lumOff val="80000"/>
                  <a:alpha val="25098"/>
                </a:schemeClr>
              </a:solidFill>
              <a:ln w="38100">
                <a:solidFill>
                  <a:schemeClr val="tx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50" name="Oval 49"/>
            <p:cNvSpPr/>
            <p:nvPr/>
          </p:nvSpPr>
          <p:spPr>
            <a:xfrm>
              <a:off x="304800" y="838200"/>
              <a:ext cx="457200" cy="457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t>1</a:t>
              </a:r>
              <a:endParaRPr lang="en-US" sz="2400" b="1" dirty="0"/>
            </a:p>
          </p:txBody>
        </p:sp>
      </p:grpSp>
      <p:grpSp>
        <p:nvGrpSpPr>
          <p:cNvPr id="5" name="Group 55"/>
          <p:cNvGrpSpPr/>
          <p:nvPr/>
        </p:nvGrpSpPr>
        <p:grpSpPr>
          <a:xfrm>
            <a:off x="4876800" y="838200"/>
            <a:ext cx="3536732" cy="2409651"/>
            <a:chOff x="4876800" y="838200"/>
            <a:chExt cx="3536732" cy="2409651"/>
          </a:xfrm>
        </p:grpSpPr>
        <p:grpSp>
          <p:nvGrpSpPr>
            <p:cNvPr id="6" name="Group 13"/>
            <p:cNvGrpSpPr/>
            <p:nvPr/>
          </p:nvGrpSpPr>
          <p:grpSpPr>
            <a:xfrm>
              <a:off x="5334000" y="914400"/>
              <a:ext cx="3079532" cy="2333451"/>
              <a:chOff x="120868" y="4419600"/>
              <a:chExt cx="3810000" cy="2333451"/>
            </a:xfrm>
          </p:grpSpPr>
          <p:grpSp>
            <p:nvGrpSpPr>
              <p:cNvPr id="7" name="Group 14"/>
              <p:cNvGrpSpPr/>
              <p:nvPr/>
            </p:nvGrpSpPr>
            <p:grpSpPr>
              <a:xfrm>
                <a:off x="120868" y="4419600"/>
                <a:ext cx="3810000" cy="2333451"/>
                <a:chOff x="5822733" y="122036"/>
                <a:chExt cx="2754408" cy="6672988"/>
              </a:xfrm>
            </p:grpSpPr>
            <p:sp>
              <p:nvSpPr>
                <p:cNvPr id="18" name="Rounded Rectangle 17"/>
                <p:cNvSpPr/>
                <p:nvPr/>
              </p:nvSpPr>
              <p:spPr>
                <a:xfrm>
                  <a:off x="5822733" y="122036"/>
                  <a:ext cx="2754408" cy="6101473"/>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Rectangle 18"/>
                <p:cNvSpPr/>
                <p:nvPr/>
              </p:nvSpPr>
              <p:spPr>
                <a:xfrm>
                  <a:off x="5866376" y="186085"/>
                  <a:ext cx="2662442" cy="594837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20" name="TextBox 19"/>
                <p:cNvSpPr txBox="1"/>
                <p:nvPr/>
              </p:nvSpPr>
              <p:spPr>
                <a:xfrm>
                  <a:off x="5871055" y="193892"/>
                  <a:ext cx="2631394" cy="6601132"/>
                </a:xfrm>
                <a:prstGeom prst="rect">
                  <a:avLst/>
                </a:prstGeom>
                <a:noFill/>
              </p:spPr>
              <p:txBody>
                <a:bodyPr wrap="square" rtlCol="0">
                  <a:spAutoFit/>
                </a:bodyPr>
                <a:lstStyle/>
                <a:p>
                  <a:r>
                    <a:rPr lang="en-US" sz="1600" dirty="0" smtClean="0">
                      <a:latin typeface="Courier New" pitchFamily="49" charset="0"/>
                      <a:cs typeface="Courier New" pitchFamily="49" charset="0"/>
                    </a:rPr>
                    <a:t>vn  | dt         | avg</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30  | 05022008   | 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p:txBody>
            </p:sp>
          </p:grpSp>
          <p:sp>
            <p:nvSpPr>
              <p:cNvPr id="16" name="Rounded Rectangle 15"/>
              <p:cNvSpPr/>
              <p:nvPr/>
            </p:nvSpPr>
            <p:spPr>
              <a:xfrm>
                <a:off x="152400" y="5194736"/>
                <a:ext cx="3733800" cy="1022132"/>
              </a:xfrm>
              <a:prstGeom prst="roundRect">
                <a:avLst>
                  <a:gd name="adj" fmla="val 971"/>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ounded Rectangle 16"/>
              <p:cNvSpPr/>
              <p:nvPr/>
            </p:nvSpPr>
            <p:spPr>
              <a:xfrm>
                <a:off x="228600" y="5242034"/>
                <a:ext cx="3513719" cy="930166"/>
              </a:xfrm>
              <a:prstGeom prst="roundRect">
                <a:avLst>
                  <a:gd name="adj" fmla="val 971"/>
                </a:avLst>
              </a:prstGeom>
              <a:solidFill>
                <a:schemeClr val="accent4">
                  <a:lumMod val="20000"/>
                  <a:lumOff val="80000"/>
                  <a:alpha val="25098"/>
                </a:schemeClr>
              </a:solidFill>
              <a:ln w="38100">
                <a:solidFill>
                  <a:schemeClr val="tx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51" name="Oval 50"/>
            <p:cNvSpPr/>
            <p:nvPr/>
          </p:nvSpPr>
          <p:spPr>
            <a:xfrm>
              <a:off x="4876800" y="838200"/>
              <a:ext cx="457200" cy="457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t>2</a:t>
              </a:r>
              <a:endParaRPr lang="en-US" sz="2400" b="1" dirty="0"/>
            </a:p>
          </p:txBody>
        </p:sp>
      </p:grpSp>
      <p:grpSp>
        <p:nvGrpSpPr>
          <p:cNvPr id="8" name="Group 53"/>
          <p:cNvGrpSpPr/>
          <p:nvPr/>
        </p:nvGrpSpPr>
        <p:grpSpPr>
          <a:xfrm>
            <a:off x="4873752" y="3429000"/>
            <a:ext cx="3492064" cy="2438400"/>
            <a:chOff x="304800" y="3429000"/>
            <a:chExt cx="3492064" cy="2438400"/>
          </a:xfrm>
        </p:grpSpPr>
        <p:grpSp>
          <p:nvGrpSpPr>
            <p:cNvPr id="14" name="Group 34"/>
            <p:cNvGrpSpPr/>
            <p:nvPr/>
          </p:nvGrpSpPr>
          <p:grpSpPr>
            <a:xfrm>
              <a:off x="717332" y="3533949"/>
              <a:ext cx="3079532" cy="2333451"/>
              <a:chOff x="120868" y="4419600"/>
              <a:chExt cx="3810000" cy="2333451"/>
            </a:xfrm>
          </p:grpSpPr>
          <p:grpSp>
            <p:nvGrpSpPr>
              <p:cNvPr id="15" name="Group 14"/>
              <p:cNvGrpSpPr/>
              <p:nvPr/>
            </p:nvGrpSpPr>
            <p:grpSpPr>
              <a:xfrm>
                <a:off x="120868" y="4419600"/>
                <a:ext cx="3810000" cy="2333451"/>
                <a:chOff x="5822733" y="122036"/>
                <a:chExt cx="2754408" cy="6672988"/>
              </a:xfrm>
            </p:grpSpPr>
            <p:sp>
              <p:nvSpPr>
                <p:cNvPr id="39" name="Rounded Rectangle 38"/>
                <p:cNvSpPr/>
                <p:nvPr/>
              </p:nvSpPr>
              <p:spPr>
                <a:xfrm>
                  <a:off x="5822733" y="122036"/>
                  <a:ext cx="2754408" cy="6101473"/>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0" name="Rectangle 39"/>
                <p:cNvSpPr/>
                <p:nvPr/>
              </p:nvSpPr>
              <p:spPr>
                <a:xfrm>
                  <a:off x="5866376" y="186085"/>
                  <a:ext cx="2662442" cy="594837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41" name="TextBox 40"/>
                <p:cNvSpPr txBox="1"/>
                <p:nvPr/>
              </p:nvSpPr>
              <p:spPr>
                <a:xfrm>
                  <a:off x="5871055" y="193892"/>
                  <a:ext cx="2631394" cy="6601132"/>
                </a:xfrm>
                <a:prstGeom prst="rect">
                  <a:avLst/>
                </a:prstGeom>
                <a:noFill/>
              </p:spPr>
              <p:txBody>
                <a:bodyPr wrap="square" rtlCol="0">
                  <a:spAutoFit/>
                </a:bodyPr>
                <a:lstStyle/>
                <a:p>
                  <a:r>
                    <a:rPr lang="en-US" sz="1600" dirty="0" smtClean="0">
                      <a:latin typeface="Courier New" pitchFamily="49" charset="0"/>
                      <a:cs typeface="Courier New" pitchFamily="49" charset="0"/>
                    </a:rPr>
                    <a:t>vn  | dt         | avg</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30  | 05022008   | 0</a:t>
                  </a:r>
                </a:p>
                <a:p>
                  <a:r>
                    <a:rPr lang="en-US" sz="1600" dirty="0" smtClean="0">
                      <a:latin typeface="Courier New" pitchFamily="49" charset="0"/>
                      <a:cs typeface="Courier New" pitchFamily="49" charset="0"/>
                    </a:rPr>
                    <a:t>30  | 06012008   | 60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p:txBody>
            </p:sp>
          </p:grpSp>
          <p:sp>
            <p:nvSpPr>
              <p:cNvPr id="37" name="Rounded Rectangle 36"/>
              <p:cNvSpPr/>
              <p:nvPr/>
            </p:nvSpPr>
            <p:spPr>
              <a:xfrm>
                <a:off x="152400" y="5194736"/>
                <a:ext cx="3733800" cy="1022132"/>
              </a:xfrm>
              <a:prstGeom prst="roundRect">
                <a:avLst>
                  <a:gd name="adj" fmla="val 971"/>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 name="Rounded Rectangle 37"/>
              <p:cNvSpPr/>
              <p:nvPr/>
            </p:nvSpPr>
            <p:spPr>
              <a:xfrm>
                <a:off x="228600" y="5242032"/>
                <a:ext cx="3513719" cy="914400"/>
              </a:xfrm>
              <a:prstGeom prst="roundRect">
                <a:avLst>
                  <a:gd name="adj" fmla="val 971"/>
                </a:avLst>
              </a:prstGeom>
              <a:solidFill>
                <a:schemeClr val="accent4">
                  <a:lumMod val="20000"/>
                  <a:lumOff val="80000"/>
                  <a:alpha val="25098"/>
                </a:schemeClr>
              </a:solidFill>
              <a:ln w="38100">
                <a:solidFill>
                  <a:schemeClr val="tx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52" name="Oval 51"/>
            <p:cNvSpPr/>
            <p:nvPr/>
          </p:nvSpPr>
          <p:spPr>
            <a:xfrm>
              <a:off x="304800" y="3429000"/>
              <a:ext cx="457200" cy="457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t>3</a:t>
              </a:r>
              <a:endParaRPr lang="en-US" sz="2400" b="1" dirty="0"/>
            </a:p>
          </p:txBody>
        </p:sp>
      </p:grpSp>
      <p:grpSp>
        <p:nvGrpSpPr>
          <p:cNvPr id="21" name="Group 56"/>
          <p:cNvGrpSpPr/>
          <p:nvPr/>
        </p:nvGrpSpPr>
        <p:grpSpPr>
          <a:xfrm>
            <a:off x="301752" y="3429000"/>
            <a:ext cx="3523596" cy="2438400"/>
            <a:chOff x="4876800" y="3429000"/>
            <a:chExt cx="3523596" cy="2438400"/>
          </a:xfrm>
        </p:grpSpPr>
        <p:grpSp>
          <p:nvGrpSpPr>
            <p:cNvPr id="22" name="Group 41"/>
            <p:cNvGrpSpPr/>
            <p:nvPr/>
          </p:nvGrpSpPr>
          <p:grpSpPr>
            <a:xfrm>
              <a:off x="5320864" y="3533949"/>
              <a:ext cx="3079532" cy="2333451"/>
              <a:chOff x="120868" y="4419600"/>
              <a:chExt cx="3810000" cy="2333451"/>
            </a:xfrm>
          </p:grpSpPr>
          <p:grpSp>
            <p:nvGrpSpPr>
              <p:cNvPr id="23" name="Group 42"/>
              <p:cNvGrpSpPr/>
              <p:nvPr/>
            </p:nvGrpSpPr>
            <p:grpSpPr>
              <a:xfrm>
                <a:off x="120868" y="4419600"/>
                <a:ext cx="3810000" cy="2333451"/>
                <a:chOff x="5822733" y="122036"/>
                <a:chExt cx="2754408" cy="6672988"/>
              </a:xfrm>
            </p:grpSpPr>
            <p:sp>
              <p:nvSpPr>
                <p:cNvPr id="46" name="Rounded Rectangle 45"/>
                <p:cNvSpPr/>
                <p:nvPr/>
              </p:nvSpPr>
              <p:spPr>
                <a:xfrm>
                  <a:off x="5822733" y="122036"/>
                  <a:ext cx="2754408" cy="6101473"/>
                </a:xfrm>
                <a:prstGeom prst="roundRect">
                  <a:avLst>
                    <a:gd name="adj" fmla="val 2033"/>
                  </a:avLst>
                </a:prstGeom>
                <a:solidFill>
                  <a:srgbClr val="5F5F5F"/>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7" name="Rectangle 46"/>
                <p:cNvSpPr/>
                <p:nvPr/>
              </p:nvSpPr>
              <p:spPr>
                <a:xfrm>
                  <a:off x="5866376" y="186085"/>
                  <a:ext cx="2662442" cy="5948376"/>
                </a:xfrm>
                <a:prstGeom prst="rect">
                  <a:avLst/>
                </a:prstGeom>
                <a:solidFill>
                  <a:schemeClr val="bg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ourier New" pitchFamily="49" charset="0"/>
                    <a:cs typeface="Courier New" pitchFamily="49" charset="0"/>
                  </a:endParaRPr>
                </a:p>
              </p:txBody>
            </p:sp>
            <p:sp>
              <p:nvSpPr>
                <p:cNvPr id="48" name="TextBox 47"/>
                <p:cNvSpPr txBox="1"/>
                <p:nvPr/>
              </p:nvSpPr>
              <p:spPr>
                <a:xfrm>
                  <a:off x="5871055" y="193892"/>
                  <a:ext cx="2631394" cy="6601132"/>
                </a:xfrm>
                <a:prstGeom prst="rect">
                  <a:avLst/>
                </a:prstGeom>
                <a:noFill/>
              </p:spPr>
              <p:txBody>
                <a:bodyPr wrap="square" rtlCol="0">
                  <a:spAutoFit/>
                </a:bodyPr>
                <a:lstStyle/>
                <a:p>
                  <a:r>
                    <a:rPr lang="en-US" sz="1600" dirty="0" smtClean="0">
                      <a:latin typeface="Courier New" pitchFamily="49" charset="0"/>
                      <a:cs typeface="Courier New" pitchFamily="49" charset="0"/>
                    </a:rPr>
                    <a:t>vn  | dt         | avg</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30  | 05022008   | 0</a:t>
                  </a:r>
                </a:p>
                <a:p>
                  <a:r>
                    <a:rPr lang="en-US" sz="1600" dirty="0" smtClean="0">
                      <a:latin typeface="Courier New" pitchFamily="49" charset="0"/>
                      <a:cs typeface="Courier New" pitchFamily="49" charset="0"/>
                    </a:rPr>
                    <a:t>30  | 06012008   | 60</a:t>
                  </a:r>
                </a:p>
                <a:p>
                  <a:r>
                    <a:rPr lang="en-US" sz="1600" dirty="0" smtClean="0">
                      <a:latin typeface="Courier New" pitchFamily="49" charset="0"/>
                      <a:cs typeface="Courier New" pitchFamily="49" charset="0"/>
                    </a:rPr>
                    <a:t>30  | 06012008   | 60</a:t>
                  </a:r>
                </a:p>
                <a:p>
                  <a:r>
                    <a:rPr lang="en-US" sz="1600" b="1" dirty="0" smtClean="0">
                      <a:solidFill>
                        <a:schemeClr val="accent4">
                          <a:lumMod val="75000"/>
                        </a:schemeClr>
                      </a:solidFill>
                      <a:latin typeface="Courier New" pitchFamily="49" charset="0"/>
                      <a:cs typeface="Courier New" pitchFamily="49" charset="0"/>
                    </a:rPr>
                    <a:t>30  | 06012008   | 60</a:t>
                  </a:r>
                </a:p>
                <a:p>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p:txBody>
            </p:sp>
          </p:grpSp>
          <p:sp>
            <p:nvSpPr>
              <p:cNvPr id="44" name="Rounded Rectangle 43"/>
              <p:cNvSpPr/>
              <p:nvPr/>
            </p:nvSpPr>
            <p:spPr>
              <a:xfrm>
                <a:off x="152400" y="5194736"/>
                <a:ext cx="3733800" cy="1022132"/>
              </a:xfrm>
              <a:prstGeom prst="roundRect">
                <a:avLst>
                  <a:gd name="adj" fmla="val 971"/>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Rounded Rectangle 44"/>
              <p:cNvSpPr/>
              <p:nvPr/>
            </p:nvSpPr>
            <p:spPr>
              <a:xfrm>
                <a:off x="228600" y="5473417"/>
                <a:ext cx="3513719" cy="685800"/>
              </a:xfrm>
              <a:prstGeom prst="roundRect">
                <a:avLst>
                  <a:gd name="adj" fmla="val 971"/>
                </a:avLst>
              </a:prstGeom>
              <a:solidFill>
                <a:schemeClr val="accent4">
                  <a:lumMod val="20000"/>
                  <a:lumOff val="80000"/>
                  <a:alpha val="25098"/>
                </a:schemeClr>
              </a:solidFill>
              <a:ln w="38100">
                <a:solidFill>
                  <a:schemeClr val="tx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53" name="Oval 52"/>
            <p:cNvSpPr/>
            <p:nvPr/>
          </p:nvSpPr>
          <p:spPr>
            <a:xfrm>
              <a:off x="4876800" y="3429000"/>
              <a:ext cx="457200" cy="4572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smtClean="0"/>
                <a:t>4</a:t>
              </a:r>
              <a:endParaRPr lang="en-US" sz="2400" b="1" dirty="0"/>
            </a:p>
          </p:txBody>
        </p:sp>
      </p:grpSp>
      <p:cxnSp>
        <p:nvCxnSpPr>
          <p:cNvPr id="59" name="Straight Arrow Connector 58"/>
          <p:cNvCxnSpPr>
            <a:stCxn id="11" idx="3"/>
            <a:endCxn id="18" idx="1"/>
          </p:cNvCxnSpPr>
          <p:nvPr/>
        </p:nvCxnSpPr>
        <p:spPr>
          <a:xfrm>
            <a:off x="3810000" y="1981200"/>
            <a:ext cx="15240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0800000">
            <a:off x="3810000" y="4724400"/>
            <a:ext cx="14478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6630988" y="3275806"/>
            <a:ext cx="457200" cy="158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Slide Number Placeholder 55"/>
          <p:cNvSpPr>
            <a:spLocks noGrp="1"/>
          </p:cNvSpPr>
          <p:nvPr>
            <p:ph type="sldNum" sz="quarter" idx="11"/>
          </p:nvPr>
        </p:nvSpPr>
        <p:spPr/>
        <p:txBody>
          <a:bodyPr/>
          <a:lstStyle/>
          <a:p>
            <a:pPr>
              <a:defRPr/>
            </a:pPr>
            <a:fld id="{6ADD0FD0-5DC7-4614-9D2E-5687F653AACB}" type="slidenum">
              <a:rPr lang="en-US" smtClean="0"/>
              <a:pPr>
                <a:defRPr/>
              </a:pPr>
              <a:t>93</a:t>
            </a:fld>
            <a:endParaRPr lang="en-US"/>
          </a:p>
        </p:txBody>
      </p:sp>
      <p:sp>
        <p:nvSpPr>
          <p:cNvPr id="57" name="Footer Placeholder 56"/>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0" y="5136932"/>
            <a:ext cx="9144000" cy="985743"/>
            <a:chOff x="0" y="5136932"/>
            <a:chExt cx="9144000" cy="985743"/>
          </a:xfrm>
        </p:grpSpPr>
        <p:sp>
          <p:nvSpPr>
            <p:cNvPr id="10" name="Rectangle 9"/>
            <p:cNvSpPr/>
            <p:nvPr/>
          </p:nvSpPr>
          <p:spPr>
            <a:xfrm>
              <a:off x="0" y="5257800"/>
              <a:ext cx="9144000" cy="838200"/>
            </a:xfrm>
            <a:prstGeom prst="rect">
              <a:avLst/>
            </a:prstGeom>
            <a:gradFill>
              <a:gsLst>
                <a:gs pos="0">
                  <a:srgbClr val="FFFFCC">
                    <a:alpha val="84000"/>
                  </a:srgbClr>
                </a:gs>
                <a:gs pos="50000">
                  <a:srgbClr val="FFFFCC">
                    <a:alpha val="52000"/>
                  </a:srgbClr>
                </a:gs>
                <a:gs pos="100000">
                  <a:srgbClr val="FFFFCC">
                    <a:alpha val="1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16"/>
            <p:cNvGrpSpPr/>
            <p:nvPr/>
          </p:nvGrpSpPr>
          <p:grpSpPr>
            <a:xfrm>
              <a:off x="381000" y="5136932"/>
              <a:ext cx="985715" cy="985743"/>
              <a:chOff x="1524000" y="4495800"/>
              <a:chExt cx="985715" cy="985743"/>
            </a:xfrm>
          </p:grpSpPr>
          <p:grpSp>
            <p:nvGrpSpPr>
              <p:cNvPr id="4" name="Group 15"/>
              <p:cNvGrpSpPr/>
              <p:nvPr/>
            </p:nvGrpSpPr>
            <p:grpSpPr>
              <a:xfrm>
                <a:off x="1524000" y="4724400"/>
                <a:ext cx="985715" cy="757143"/>
                <a:chOff x="1524000" y="4724400"/>
                <a:chExt cx="985715" cy="757143"/>
              </a:xfrm>
            </p:grpSpPr>
            <p:pic>
              <p:nvPicPr>
                <p:cNvPr id="16" name="Picture 6" descr="C:\Documents and Settings\cantot\My Documents\Training\Supporting Materials\Icons\PNG files for PowerPoint\All Others\blank paper.png"/>
                <p:cNvPicPr>
                  <a:picLocks noChangeAspect="1" noChangeArrowheads="1"/>
                </p:cNvPicPr>
                <p:nvPr/>
              </p:nvPicPr>
              <p:blipFill>
                <a:blip r:embed="rId3" cstate="print"/>
                <a:srcRect/>
                <a:stretch>
                  <a:fillRect/>
                </a:stretch>
              </p:blipFill>
              <p:spPr bwMode="auto">
                <a:xfrm rot="16200000">
                  <a:off x="1638286" y="4610114"/>
                  <a:ext cx="757143" cy="985715"/>
                </a:xfrm>
                <a:prstGeom prst="rect">
                  <a:avLst/>
                </a:prstGeom>
                <a:noFill/>
              </p:spPr>
            </p:pic>
            <p:sp>
              <p:nvSpPr>
                <p:cNvPr id="17" name="TextBox 16"/>
                <p:cNvSpPr txBox="1"/>
                <p:nvPr/>
              </p:nvSpPr>
              <p:spPr>
                <a:xfrm>
                  <a:off x="1676400" y="4872335"/>
                  <a:ext cx="700833" cy="461665"/>
                </a:xfrm>
                <a:prstGeom prst="rect">
                  <a:avLst/>
                </a:prstGeom>
                <a:noFill/>
              </p:spPr>
              <p:txBody>
                <a:bodyPr wrap="none" rtlCol="0">
                  <a:spAutoFit/>
                </a:bodyPr>
                <a:lstStyle/>
                <a:p>
                  <a:r>
                    <a:rPr lang="en-US" sz="300" dirty="0" smtClean="0">
                      <a:latin typeface="Edwardian Script ITC" pitchFamily="66" charset="0"/>
                    </a:rPr>
                    <a:t>                   A fly and a flea in a flue</a:t>
                  </a:r>
                </a:p>
                <a:p>
                  <a:r>
                    <a:rPr lang="en-US" sz="300" dirty="0" smtClean="0">
                      <a:latin typeface="Edwardian Script ITC" pitchFamily="66" charset="0"/>
                    </a:rPr>
                    <a:t>                  Were imprisoned, so what could they do</a:t>
                  </a:r>
                </a:p>
                <a:p>
                  <a:r>
                    <a:rPr lang="en-US" sz="300" dirty="0" smtClean="0">
                      <a:latin typeface="Edwardian Script ITC" pitchFamily="66" charset="0"/>
                    </a:rPr>
                    <a:t>Said the fly, let us flee. Let us fly said the flee</a:t>
                  </a:r>
                </a:p>
                <a:p>
                  <a:r>
                    <a:rPr lang="en-US" sz="300" dirty="0" smtClean="0">
                      <a:latin typeface="Edwardian Script ITC" pitchFamily="66" charset="0"/>
                    </a:rPr>
                    <a:t>So they flew through a flaw in the flue.</a:t>
                  </a:r>
                </a:p>
                <a:p>
                  <a:r>
                    <a:rPr lang="en-US" sz="300" dirty="0" smtClean="0">
                      <a:latin typeface="Edwardian Script ITC" pitchFamily="66" charset="0"/>
                    </a:rPr>
                    <a:t>A canner exceedingly canny</a:t>
                  </a:r>
                </a:p>
                <a:p>
                  <a:r>
                    <a:rPr lang="en-US" sz="300" dirty="0" smtClean="0">
                      <a:latin typeface="Edwardian Script ITC" pitchFamily="66" charset="0"/>
                    </a:rPr>
                    <a:t>One morning remarked to his granny</a:t>
                  </a:r>
                </a:p>
                <a:p>
                  <a:r>
                    <a:rPr lang="en-US" sz="300" dirty="0" smtClean="0">
                      <a:latin typeface="Edwardian Script ITC" pitchFamily="66" charset="0"/>
                    </a:rPr>
                    <a:t>A canner can can anything that he can</a:t>
                  </a:r>
                </a:p>
                <a:p>
                  <a:r>
                    <a:rPr lang="en-US" sz="300" dirty="0" smtClean="0">
                      <a:latin typeface="Edwardian Script ITC" pitchFamily="66" charset="0"/>
                    </a:rPr>
                    <a:t>But a canner can’t can a can can he?</a:t>
                  </a:r>
                  <a:endParaRPr lang="en-US" sz="300" dirty="0">
                    <a:latin typeface="Edwardian Script ITC" pitchFamily="66" charset="0"/>
                  </a:endParaRPr>
                </a:p>
              </p:txBody>
            </p:sp>
          </p:grpSp>
          <p:pic>
            <p:nvPicPr>
              <p:cNvPr id="15" name="Picture 2" descr="C:\Documents and Settings\cantot\My Documents\Training\Supporting Materials\Icons\PNG files for PowerPoint\All Others\Push Pin.png"/>
              <p:cNvPicPr>
                <a:picLocks noChangeAspect="1" noChangeArrowheads="1"/>
              </p:cNvPicPr>
              <p:nvPr/>
            </p:nvPicPr>
            <p:blipFill>
              <a:blip r:embed="rId4" cstate="print"/>
              <a:srcRect/>
              <a:stretch>
                <a:fillRect/>
              </a:stretch>
            </p:blipFill>
            <p:spPr bwMode="auto">
              <a:xfrm>
                <a:off x="1905000" y="4495800"/>
                <a:ext cx="548640" cy="548640"/>
              </a:xfrm>
              <a:prstGeom prst="rect">
                <a:avLst/>
              </a:prstGeom>
              <a:noFill/>
            </p:spPr>
          </p:pic>
        </p:grpSp>
        <p:sp>
          <p:nvSpPr>
            <p:cNvPr id="13" name="TextBox 12"/>
            <p:cNvSpPr txBox="1"/>
            <p:nvPr/>
          </p:nvSpPr>
          <p:spPr>
            <a:xfrm>
              <a:off x="1427574" y="5388114"/>
              <a:ext cx="6116226" cy="707886"/>
            </a:xfrm>
            <a:prstGeom prst="rect">
              <a:avLst/>
            </a:prstGeom>
            <a:noFill/>
            <a:ln>
              <a:solidFill>
                <a:srgbClr val="2C95DD"/>
              </a:solidFill>
              <a:prstDash val="dash"/>
            </a:ln>
          </p:spPr>
          <p:txBody>
            <a:bodyPr wrap="none" rtlCol="0">
              <a:spAutoFit/>
            </a:bodyPr>
            <a:lstStyle/>
            <a:p>
              <a:r>
                <a:rPr lang="en-US" sz="2000" b="1" dirty="0" smtClean="0">
                  <a:solidFill>
                    <a:schemeClr val="bg2">
                      <a:lumMod val="75000"/>
                    </a:schemeClr>
                  </a:solidFill>
                  <a:latin typeface="Calibri" pitchFamily="34" charset="0"/>
                  <a:cs typeface="+mn-cs"/>
                </a:rPr>
                <a:t>Note:</a:t>
              </a:r>
              <a:r>
                <a:rPr lang="en-US" sz="2000" dirty="0" smtClean="0">
                  <a:solidFill>
                    <a:schemeClr val="bg2">
                      <a:lumMod val="75000"/>
                    </a:schemeClr>
                  </a:solidFill>
                  <a:latin typeface="Calibri" pitchFamily="34" charset="0"/>
                  <a:cs typeface="+mn-cs"/>
                </a:rPr>
                <a:t> Any aggregate function used with the </a:t>
              </a:r>
              <a:r>
                <a:rPr lang="en-US" sz="2000" dirty="0" smtClean="0">
                  <a:solidFill>
                    <a:schemeClr val="bg2">
                      <a:lumMod val="75000"/>
                    </a:schemeClr>
                  </a:solidFill>
                  <a:latin typeface="Courier New" pitchFamily="49" charset="0"/>
                  <a:cs typeface="Courier New" pitchFamily="49" charset="0"/>
                </a:rPr>
                <a:t>OVER</a:t>
              </a:r>
              <a:r>
                <a:rPr lang="en-US" sz="2000" dirty="0" smtClean="0">
                  <a:solidFill>
                    <a:schemeClr val="bg2">
                      <a:lumMod val="75000"/>
                    </a:schemeClr>
                  </a:solidFill>
                  <a:latin typeface="Calibri" pitchFamily="34" charset="0"/>
                  <a:cs typeface="+mn-cs"/>
                </a:rPr>
                <a:t> clause</a:t>
              </a:r>
              <a:br>
                <a:rPr lang="en-US" sz="2000" dirty="0" smtClean="0">
                  <a:solidFill>
                    <a:schemeClr val="bg2">
                      <a:lumMod val="75000"/>
                    </a:schemeClr>
                  </a:solidFill>
                  <a:latin typeface="Calibri" pitchFamily="34" charset="0"/>
                  <a:cs typeface="+mn-cs"/>
                </a:rPr>
              </a:br>
              <a:r>
                <a:rPr lang="en-US" sz="2000" dirty="0" smtClean="0">
                  <a:solidFill>
                    <a:schemeClr val="bg2">
                      <a:lumMod val="75000"/>
                    </a:schemeClr>
                  </a:solidFill>
                  <a:latin typeface="Calibri" pitchFamily="34" charset="0"/>
                  <a:cs typeface="+mn-cs"/>
                </a:rPr>
                <a:t>can  also be used as a window function.</a:t>
              </a:r>
            </a:p>
          </p:txBody>
        </p:sp>
      </p:grpSp>
      <p:sp>
        <p:nvSpPr>
          <p:cNvPr id="7" name="Title 6"/>
          <p:cNvSpPr>
            <a:spLocks noGrp="1"/>
          </p:cNvSpPr>
          <p:nvPr>
            <p:ph type="title"/>
          </p:nvPr>
        </p:nvSpPr>
        <p:spPr/>
        <p:txBody>
          <a:bodyPr/>
          <a:lstStyle/>
          <a:p>
            <a:r>
              <a:rPr lang="en-US" dirty="0" smtClean="0"/>
              <a:t>Built-In Window Functions</a:t>
            </a:r>
            <a:endParaRPr lang="en-US" dirty="0"/>
          </a:p>
        </p:txBody>
      </p:sp>
      <p:graphicFrame>
        <p:nvGraphicFramePr>
          <p:cNvPr id="20" name="Content Placeholder 19"/>
          <p:cNvGraphicFramePr>
            <a:graphicFrameLocks noGrp="1"/>
          </p:cNvGraphicFramePr>
          <p:nvPr>
            <p:ph idx="1"/>
          </p:nvPr>
        </p:nvGraphicFramePr>
        <p:xfrm>
          <a:off x="76200" y="685800"/>
          <a:ext cx="8991600" cy="4582160"/>
        </p:xfrm>
        <a:graphic>
          <a:graphicData uri="http://schemas.openxmlformats.org/drawingml/2006/table">
            <a:tbl>
              <a:tblPr firstRow="1" bandRow="1">
                <a:tableStyleId>{5C22544A-7EE6-4342-B048-85BDC9FD1C3A}</a:tableStyleId>
              </a:tblPr>
              <a:tblGrid>
                <a:gridCol w="2835189"/>
                <a:gridCol w="6156411"/>
              </a:tblGrid>
              <a:tr h="370840">
                <a:tc>
                  <a:txBody>
                    <a:bodyPr/>
                    <a:lstStyle/>
                    <a:p>
                      <a:r>
                        <a:rPr lang="en-US" dirty="0" smtClean="0"/>
                        <a:t>Built-In Function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dist()</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Calculates the cumulative distribution of a value in a group of values. Rows with equal values always evaluate to the same cumulative distribution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rank()</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Computes the rank of a row in an ordered group of rows without skipping rank values. Rows with equal values are given the same rank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first_value(</a:t>
                      </a:r>
                      <a:r>
                        <a:rPr lang="en-US" i="1" dirty="0" smtClean="0">
                          <a:latin typeface="Courier New" pitchFamily="49" charset="0"/>
                          <a:cs typeface="Courier New" pitchFamily="49" charset="0"/>
                        </a:rPr>
                        <a:t>expr</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Returns the first value in an ordered set of values.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lag(expr [,</a:t>
                      </a:r>
                      <a:r>
                        <a:rPr lang="en-US" i="1" dirty="0" smtClean="0">
                          <a:latin typeface="Courier New" pitchFamily="49" charset="0"/>
                          <a:cs typeface="Courier New" pitchFamily="49" charset="0"/>
                        </a:rPr>
                        <a:t>offset</a:t>
                      </a:r>
                      <a:r>
                        <a:rPr lang="en-US" dirty="0" smtClean="0">
                          <a:latin typeface="Courier New" pitchFamily="49" charset="0"/>
                          <a:cs typeface="Courier New" pitchFamily="49" charset="0"/>
                        </a:rPr>
                        <a:t>] [,default])</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Provides access to more than one row of the same table without doing a self join. Given a series of rows returned from a query and a position of the cursor, LAG provides access to a row at a given physical offset prior to that position. If offset is not specified, the default offset is 1. default sets the value that is returned if the offset goes beyond the scope of the window. If default is not specified, the default value is null.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9" name="Slide Number Placeholder 18"/>
          <p:cNvSpPr>
            <a:spLocks noGrp="1"/>
          </p:cNvSpPr>
          <p:nvPr>
            <p:ph type="sldNum" sz="quarter" idx="11"/>
          </p:nvPr>
        </p:nvSpPr>
        <p:spPr/>
        <p:txBody>
          <a:bodyPr/>
          <a:lstStyle/>
          <a:p>
            <a:pPr>
              <a:defRPr/>
            </a:pPr>
            <a:fld id="{5BA1DFFF-3F85-458B-986A-7762775E0CEF}" type="slidenum">
              <a:rPr lang="en-US" smtClean="0"/>
              <a:pPr>
                <a:defRPr/>
              </a:pPr>
              <a:t>94</a:t>
            </a:fld>
            <a:endParaRPr lang="en-US"/>
          </a:p>
        </p:txBody>
      </p:sp>
      <p:sp>
        <p:nvSpPr>
          <p:cNvPr id="21" name="Footer Placeholder 2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Built-In Window Functions </a:t>
            </a:r>
            <a:r>
              <a:rPr lang="en-US" sz="2400" dirty="0" smtClean="0">
                <a:solidFill>
                  <a:srgbClr val="2C95DD"/>
                </a:solidFill>
              </a:rPr>
              <a:t>(Continued)</a:t>
            </a:r>
            <a:endParaRPr lang="en-US" dirty="0"/>
          </a:p>
        </p:txBody>
      </p:sp>
      <p:graphicFrame>
        <p:nvGraphicFramePr>
          <p:cNvPr id="20" name="Content Placeholder 19"/>
          <p:cNvGraphicFramePr>
            <a:graphicFrameLocks noGrp="1"/>
          </p:cNvGraphicFramePr>
          <p:nvPr>
            <p:ph idx="1"/>
          </p:nvPr>
        </p:nvGraphicFramePr>
        <p:xfrm>
          <a:off x="76200" y="838200"/>
          <a:ext cx="8991600" cy="5222240"/>
        </p:xfrm>
        <a:graphic>
          <a:graphicData uri="http://schemas.openxmlformats.org/drawingml/2006/table">
            <a:tbl>
              <a:tblPr firstRow="1" bandRow="1">
                <a:tableStyleId>{5C22544A-7EE6-4342-B048-85BDC9FD1C3A}</a:tableStyleId>
              </a:tblPr>
              <a:tblGrid>
                <a:gridCol w="2835189"/>
                <a:gridCol w="6156411"/>
              </a:tblGrid>
              <a:tr h="370840">
                <a:tc>
                  <a:txBody>
                    <a:bodyPr/>
                    <a:lstStyle/>
                    <a:p>
                      <a:r>
                        <a:rPr lang="en-US" dirty="0" smtClean="0"/>
                        <a:t>Built-In Function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last_value(</a:t>
                      </a:r>
                      <a:r>
                        <a:rPr lang="en-US" i="1" dirty="0" smtClean="0">
                          <a:latin typeface="Courier New" pitchFamily="49" charset="0"/>
                          <a:cs typeface="Courier New" pitchFamily="49" charset="0"/>
                        </a:rPr>
                        <a:t>expr</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Returns the last value in an ordered set of values.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dense_rank()</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Provides access to more than one row of the same table without doing a self join. Given a series of rows returned from a query and a position of the cursor, LAG provides access to a row at a given physical offset after that position. If offset is not specified, the default offset is 1. default sets the value that is returned if the offset goes beyond the scope of the window. If default is not specified, the default value is null.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ntile(expr)</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Divides an ordered dataset into a number of buckets (as defined by expr) and assigns a bucket number to each row.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percent_rank()</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Calculates the rank of a hypothetical row R minus 1, divided by 1 less than the number of rows being evaluated (within a window partition).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dirty="0" smtClean="0">
                          <a:latin typeface="Courier New" pitchFamily="49" charset="0"/>
                          <a:cs typeface="Courier New" pitchFamily="49" charset="0"/>
                        </a:rPr>
                        <a:t>row_number()</a:t>
                      </a:r>
                      <a:endParaRPr lang="en-US" dirty="0">
                        <a:latin typeface="Courier New" pitchFamily="49" charset="0"/>
                        <a:cs typeface="Courier New"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Assigns a unique number to each row to which it is applied (either each row in a window partition or each row of the query).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95</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Your Knowledge</a:t>
            </a:r>
            <a:endParaRPr lang="en-US" dirty="0"/>
          </a:p>
        </p:txBody>
      </p:sp>
      <p:sp>
        <p:nvSpPr>
          <p:cNvPr id="3" name="Content Placeholder 2"/>
          <p:cNvSpPr>
            <a:spLocks noGrp="1"/>
          </p:cNvSpPr>
          <p:nvPr>
            <p:ph idx="1"/>
          </p:nvPr>
        </p:nvSpPr>
        <p:spPr/>
        <p:txBody>
          <a:bodyPr/>
          <a:lstStyle/>
          <a:p>
            <a:r>
              <a:rPr lang="en-US" dirty="0" smtClean="0"/>
              <a:t>Describe how this code will work:</a:t>
            </a:r>
          </a:p>
          <a:p>
            <a:pPr lvl="1"/>
            <a:r>
              <a:rPr lang="en-US" dirty="0" smtClean="0">
                <a:latin typeface="Andale Mono"/>
                <a:cs typeface="Andale Mono"/>
              </a:rPr>
              <a:t>SELECT dt, region, revenue,</a:t>
            </a:r>
            <a:br>
              <a:rPr lang="en-US" dirty="0" smtClean="0">
                <a:latin typeface="Andale Mono"/>
                <a:cs typeface="Andale Mono"/>
              </a:rPr>
            </a:br>
            <a:r>
              <a:rPr lang="en-US" dirty="0" smtClean="0">
                <a:latin typeface="Andale Mono"/>
                <a:cs typeface="Andale Mono"/>
              </a:rPr>
              <a:t>  count(*) OVER (twdw) AS moving_count,</a:t>
            </a:r>
            <a:br>
              <a:rPr lang="en-US" dirty="0" smtClean="0">
                <a:latin typeface="Andale Mono"/>
                <a:cs typeface="Andale Mono"/>
              </a:rPr>
            </a:br>
            <a:r>
              <a:rPr lang="en-US" dirty="0" smtClean="0">
                <a:latin typeface="Andale Mono"/>
                <a:cs typeface="Andale Mono"/>
              </a:rPr>
              <a:t>  avg(revenue) OVER (twdw) AS moving_average</a:t>
            </a:r>
            <a:br>
              <a:rPr lang="en-US" dirty="0" smtClean="0">
                <a:latin typeface="Andale Mono"/>
                <a:cs typeface="Andale Mono"/>
              </a:rPr>
            </a:br>
            <a:r>
              <a:rPr lang="en-US" dirty="0" smtClean="0">
                <a:latin typeface="Andale Mono"/>
                <a:cs typeface="Andale Mono"/>
              </a:rPr>
              <a:t>FROM moving_average_data mad</a:t>
            </a:r>
            <a:br>
              <a:rPr lang="en-US" dirty="0" smtClean="0">
                <a:latin typeface="Andale Mono"/>
                <a:cs typeface="Andale Mono"/>
              </a:rPr>
            </a:br>
            <a:r>
              <a:rPr lang="en-US" dirty="0" smtClean="0">
                <a:latin typeface="Andale Mono"/>
                <a:cs typeface="Andale Mono"/>
              </a:rPr>
              <a:t>WINDOW twdw AS (PARTITION BY region</a:t>
            </a:r>
            <a:br>
              <a:rPr lang="en-US" dirty="0" smtClean="0">
                <a:latin typeface="Andale Mono"/>
                <a:cs typeface="Andale Mono"/>
              </a:rPr>
            </a:br>
            <a:r>
              <a:rPr lang="en-US" dirty="0" smtClean="0">
                <a:latin typeface="Andale Mono"/>
                <a:cs typeface="Andale Mono"/>
              </a:rPr>
              <a:t>    ORDER BY dt </a:t>
            </a:r>
            <a:r>
              <a:rPr lang="en-US" dirty="0" smtClean="0">
                <a:solidFill>
                  <a:srgbClr val="B5121B"/>
                </a:solidFill>
                <a:latin typeface="Andale Mono"/>
                <a:cs typeface="Andale Mono"/>
              </a:rPr>
              <a:t>RANGE BETWEEN</a:t>
            </a:r>
            <a:r>
              <a:rPr lang="en-US" dirty="0" smtClean="0">
                <a:latin typeface="Andale Mono"/>
                <a:cs typeface="Andale Mono"/>
              </a:rPr>
              <a:t/>
            </a:r>
            <a:br>
              <a:rPr lang="en-US" dirty="0" smtClean="0">
                <a:latin typeface="Andale Mono"/>
                <a:cs typeface="Andale Mono"/>
              </a:rPr>
            </a:br>
            <a:r>
              <a:rPr lang="en-US" dirty="0" smtClean="0">
                <a:latin typeface="Andale Mono"/>
                <a:cs typeface="Andale Mono"/>
              </a:rPr>
              <a:t>    '7 days'::interval </a:t>
            </a:r>
            <a:r>
              <a:rPr lang="en-US" dirty="0" smtClean="0">
                <a:solidFill>
                  <a:srgbClr val="B5121B"/>
                </a:solidFill>
                <a:latin typeface="Andale Mono"/>
                <a:cs typeface="Andale Mono"/>
              </a:rPr>
              <a:t>PRECEDING </a:t>
            </a:r>
            <a:r>
              <a:rPr lang="en-US" dirty="0" smtClean="0">
                <a:latin typeface="Andale Mono"/>
                <a:cs typeface="Andale Mono"/>
              </a:rPr>
              <a:t>AND</a:t>
            </a:r>
            <a:br>
              <a:rPr lang="en-US" dirty="0" smtClean="0">
                <a:latin typeface="Andale Mono"/>
                <a:cs typeface="Andale Mono"/>
              </a:rPr>
            </a:br>
            <a:r>
              <a:rPr lang="en-US" dirty="0" smtClean="0">
                <a:latin typeface="Andale Mono"/>
                <a:cs typeface="Andale Mono"/>
              </a:rPr>
              <a:t>    '0 days'::interval </a:t>
            </a:r>
            <a:r>
              <a:rPr lang="en-US" dirty="0" smtClean="0">
                <a:solidFill>
                  <a:srgbClr val="B5121B"/>
                </a:solidFill>
                <a:latin typeface="Andale Mono"/>
                <a:cs typeface="Andale Mono"/>
              </a:rPr>
              <a:t>FOLLOWING</a:t>
            </a:r>
            <a:r>
              <a:rPr lang="en-US" dirty="0" smtClean="0">
                <a:latin typeface="Andale Mono"/>
                <a:cs typeface="Andale Mono"/>
              </a:rPr>
              <a:t>)</a:t>
            </a:r>
            <a:br>
              <a:rPr lang="en-US" dirty="0" smtClean="0">
                <a:latin typeface="Andale Mono"/>
                <a:cs typeface="Andale Mono"/>
              </a:rPr>
            </a:br>
            <a:r>
              <a:rPr lang="en-US" dirty="0" smtClean="0">
                <a:latin typeface="Andale Mono"/>
                <a:cs typeface="Andale Mono"/>
              </a:rPr>
              <a:t>ORDER BY region, dt</a:t>
            </a:r>
            <a:endParaRPr lang="en-US" dirty="0">
              <a:latin typeface="Andale Mono"/>
              <a:cs typeface="Andale Mono"/>
            </a:endParaRPr>
          </a:p>
        </p:txBody>
      </p:sp>
      <p:pic>
        <p:nvPicPr>
          <p:cNvPr id="6" name="Picture 1" descr="\\maho3fp3a\SDrive\Creative Dev - Icons\PNG files for PowerPoint\buttons\blue button-knowledgeworker.png"/>
          <p:cNvPicPr>
            <a:picLocks noChangeAspect="1" noChangeArrowheads="1"/>
          </p:cNvPicPr>
          <p:nvPr/>
        </p:nvPicPr>
        <p:blipFill>
          <a:blip r:embed="rId3" cstate="print"/>
          <a:srcRect/>
          <a:stretch>
            <a:fillRect/>
          </a:stretch>
        </p:blipFill>
        <p:spPr bwMode="auto">
          <a:xfrm>
            <a:off x="7848600" y="152400"/>
            <a:ext cx="990600" cy="990600"/>
          </a:xfrm>
          <a:prstGeom prst="rect">
            <a:avLst/>
          </a:prstGeom>
          <a:noFill/>
        </p:spPr>
      </p:pic>
      <p:sp>
        <p:nvSpPr>
          <p:cNvPr id="7" name="TextBox 6"/>
          <p:cNvSpPr txBox="1"/>
          <p:nvPr/>
        </p:nvSpPr>
        <p:spPr>
          <a:xfrm>
            <a:off x="7772400" y="1219200"/>
            <a:ext cx="1219200" cy="246221"/>
          </a:xfrm>
          <a:prstGeom prst="rect">
            <a:avLst/>
          </a:prstGeom>
          <a:noFill/>
        </p:spPr>
        <p:txBody>
          <a:bodyPr wrap="square" rtlCol="0">
            <a:spAutoFit/>
          </a:bodyPr>
          <a:lstStyle/>
          <a:p>
            <a:r>
              <a:rPr lang="en-US" sz="1000" b="1" i="1" dirty="0" smtClean="0"/>
              <a:t>Your Thoughts?</a:t>
            </a:r>
            <a:endParaRPr lang="en-US" sz="1000" b="1" i="1" dirty="0"/>
          </a:p>
        </p:txBody>
      </p:sp>
      <p:sp>
        <p:nvSpPr>
          <p:cNvPr id="10" name="Slide Number Placeholder 9"/>
          <p:cNvSpPr>
            <a:spLocks noGrp="1"/>
          </p:cNvSpPr>
          <p:nvPr>
            <p:ph type="sldNum" sz="quarter" idx="11"/>
          </p:nvPr>
        </p:nvSpPr>
        <p:spPr/>
        <p:txBody>
          <a:bodyPr/>
          <a:lstStyle/>
          <a:p>
            <a:pPr>
              <a:defRPr/>
            </a:pPr>
            <a:fld id="{5BA1DFFF-3F85-458B-986A-7762775E0CEF}" type="slidenum">
              <a:rPr lang="en-US" smtClean="0"/>
              <a:pPr>
                <a:defRPr/>
              </a:pPr>
              <a:t>96</a:t>
            </a:fld>
            <a:endParaRPr lang="en-US"/>
          </a:p>
        </p:txBody>
      </p:sp>
      <p:sp>
        <p:nvSpPr>
          <p:cNvPr id="11" name="Footer Placeholder 10"/>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Functions and Aggregates</a:t>
            </a:r>
            <a:endParaRPr lang="en-US" dirty="0"/>
          </a:p>
        </p:txBody>
      </p:sp>
      <p:sp>
        <p:nvSpPr>
          <p:cNvPr id="6" name="Content Placeholder 7"/>
          <p:cNvSpPr>
            <a:spLocks noGrp="1"/>
          </p:cNvSpPr>
          <p:nvPr>
            <p:ph idx="1"/>
          </p:nvPr>
        </p:nvSpPr>
        <p:spPr>
          <a:xfrm>
            <a:off x="304800" y="914400"/>
            <a:ext cx="8458200" cy="5181600"/>
          </a:xfrm>
        </p:spPr>
        <p:txBody>
          <a:bodyPr/>
          <a:lstStyle/>
          <a:p>
            <a:pPr>
              <a:buNone/>
            </a:pPr>
            <a:r>
              <a:rPr lang="en-US" sz="2000" dirty="0" smtClean="0"/>
              <a:t>Greenplum supports several function types, including:</a:t>
            </a:r>
          </a:p>
          <a:p>
            <a:r>
              <a:rPr lang="en-US" sz="2000" dirty="0" smtClean="0"/>
              <a:t>Query language functions where the functions are written in SQL</a:t>
            </a:r>
          </a:p>
          <a:p>
            <a:r>
              <a:rPr lang="en-US" sz="2000" dirty="0" smtClean="0"/>
              <a:t>Procedural language functions where the functions are written in:</a:t>
            </a:r>
          </a:p>
          <a:p>
            <a:pPr lvl="1"/>
            <a:r>
              <a:rPr lang="en-US" sz="2000" dirty="0" smtClean="0"/>
              <a:t>PL/pgSQL</a:t>
            </a:r>
          </a:p>
          <a:p>
            <a:pPr lvl="1"/>
            <a:r>
              <a:rPr lang="en-US" sz="2000" dirty="0" smtClean="0"/>
              <a:t>PL/TcL</a:t>
            </a:r>
          </a:p>
          <a:p>
            <a:pPr lvl="1"/>
            <a:r>
              <a:rPr lang="en-US" sz="2000" dirty="0" smtClean="0"/>
              <a:t>Perl</a:t>
            </a:r>
          </a:p>
          <a:p>
            <a:pPr lvl="1"/>
            <a:r>
              <a:rPr lang="en-US" sz="2000" dirty="0" smtClean="0"/>
              <a:t>Python</a:t>
            </a:r>
          </a:p>
          <a:p>
            <a:pPr lvl="1"/>
            <a:r>
              <a:rPr lang="en-US" sz="2000" dirty="0" smtClean="0"/>
              <a:t>R</a:t>
            </a:r>
          </a:p>
          <a:p>
            <a:r>
              <a:rPr lang="en-US" sz="2000" dirty="0" smtClean="0"/>
              <a:t>Internal functions </a:t>
            </a:r>
          </a:p>
          <a:p>
            <a:r>
              <a:rPr lang="en-US" sz="2000" dirty="0" smtClean="0"/>
              <a:t>C-language functions</a:t>
            </a:r>
          </a:p>
          <a:p>
            <a:r>
              <a:rPr lang="en-US" sz="2000" dirty="0" smtClean="0"/>
              <a:t>Use Case examples:</a:t>
            </a:r>
          </a:p>
          <a:p>
            <a:pPr lvl="1"/>
            <a:r>
              <a:rPr lang="en-US" sz="1800" dirty="0" smtClean="0"/>
              <a:t>Second largest element in a column?</a:t>
            </a:r>
          </a:p>
          <a:p>
            <a:pPr lvl="1"/>
            <a:r>
              <a:rPr lang="en-US" sz="1800" dirty="0" smtClean="0"/>
              <a:t>Online auction: Who is the second highest bidder?</a:t>
            </a:r>
          </a:p>
          <a:p>
            <a:endParaRPr lang="en-US" sz="2000" dirty="0" smtClean="0"/>
          </a:p>
        </p:txBody>
      </p:sp>
      <p:sp>
        <p:nvSpPr>
          <p:cNvPr id="9" name="Slide Number Placeholder 8"/>
          <p:cNvSpPr>
            <a:spLocks noGrp="1"/>
          </p:cNvSpPr>
          <p:nvPr>
            <p:ph type="sldNum" sz="quarter" idx="11"/>
          </p:nvPr>
        </p:nvSpPr>
        <p:spPr/>
        <p:txBody>
          <a:bodyPr/>
          <a:lstStyle/>
          <a:p>
            <a:pPr>
              <a:defRPr/>
            </a:pPr>
            <a:fld id="{5BA1DFFF-3F85-458B-986A-7762775E0CEF}" type="slidenum">
              <a:rPr lang="en-US" smtClean="0"/>
              <a:pPr>
                <a:defRPr/>
              </a:pPr>
              <a:t>97</a:t>
            </a:fld>
            <a:endParaRPr lang="en-US"/>
          </a:p>
        </p:txBody>
      </p:sp>
      <p:sp>
        <p:nvSpPr>
          <p:cNvPr id="10" name="Footer Placeholder 9"/>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User-Defined Function</a:t>
            </a:r>
            <a:endParaRPr lang="en-US" dirty="0"/>
          </a:p>
        </p:txBody>
      </p:sp>
      <p:sp>
        <p:nvSpPr>
          <p:cNvPr id="3" name="Content Placeholder 2"/>
          <p:cNvSpPr>
            <a:spLocks noGrp="1"/>
          </p:cNvSpPr>
          <p:nvPr>
            <p:ph idx="1"/>
          </p:nvPr>
        </p:nvSpPr>
        <p:spPr>
          <a:xfrm>
            <a:off x="685800" y="914400"/>
            <a:ext cx="7162800" cy="5181600"/>
          </a:xfrm>
        </p:spPr>
        <p:txBody>
          <a:bodyPr/>
          <a:lstStyle/>
          <a:p>
            <a:r>
              <a:rPr lang="en-US" dirty="0" smtClean="0"/>
              <a:t>Example:</a:t>
            </a:r>
          </a:p>
          <a:p>
            <a:pPr lvl="1"/>
            <a:r>
              <a:rPr lang="en-US" dirty="0" smtClean="0">
                <a:latin typeface="Andale Mono"/>
                <a:cs typeface="Andale Mono"/>
              </a:rPr>
              <a:t>CREATE FUNCTION times2(INT)</a:t>
            </a:r>
            <a:br>
              <a:rPr lang="en-US" dirty="0" smtClean="0">
                <a:latin typeface="Andale Mono"/>
                <a:cs typeface="Andale Mono"/>
              </a:rPr>
            </a:br>
            <a:r>
              <a:rPr lang="en-US" dirty="0" smtClean="0">
                <a:latin typeface="Andale Mono"/>
                <a:cs typeface="Andale Mono"/>
              </a:rPr>
              <a:t>RETURNS INT</a:t>
            </a:r>
            <a:br>
              <a:rPr lang="en-US" dirty="0" smtClean="0">
                <a:latin typeface="Andale Mono"/>
                <a:cs typeface="Andale Mono"/>
              </a:rPr>
            </a:br>
            <a:r>
              <a:rPr lang="en-US" dirty="0" smtClean="0">
                <a:latin typeface="Andale Mono"/>
                <a:cs typeface="Andale Mono"/>
              </a:rPr>
              <a:t>AS $$</a:t>
            </a:r>
            <a:br>
              <a:rPr lang="en-US" dirty="0" smtClean="0">
                <a:latin typeface="Andale Mono"/>
                <a:cs typeface="Andale Mono"/>
              </a:rPr>
            </a:br>
            <a:r>
              <a:rPr lang="en-US" dirty="0" smtClean="0">
                <a:latin typeface="Andale Mono"/>
                <a:cs typeface="Andale Mono"/>
              </a:rPr>
              <a:t>    SELECT 2 * $1</a:t>
            </a:r>
            <a:br>
              <a:rPr lang="en-US" dirty="0" smtClean="0">
                <a:latin typeface="Andale Mono"/>
                <a:cs typeface="Andale Mono"/>
              </a:rPr>
            </a:br>
            <a:r>
              <a:rPr lang="en-US" dirty="0" smtClean="0">
                <a:latin typeface="Andale Mono"/>
                <a:cs typeface="Andale Mono"/>
              </a:rPr>
              <a:t>$$ LANGUAGE sql</a:t>
            </a:r>
          </a:p>
          <a:p>
            <a:pPr lvl="1"/>
            <a:endParaRPr lang="en-US" dirty="0" smtClean="0">
              <a:latin typeface="Andale Mono"/>
              <a:cs typeface="Andale Mono"/>
            </a:endParaRPr>
          </a:p>
          <a:p>
            <a:pPr lvl="1"/>
            <a:r>
              <a:rPr lang="en-US" dirty="0" smtClean="0">
                <a:latin typeface="Andale Mono"/>
                <a:cs typeface="Andale Mono"/>
              </a:rPr>
              <a:t>SELECT times2(1);</a:t>
            </a:r>
            <a:br>
              <a:rPr lang="en-US" dirty="0" smtClean="0">
                <a:latin typeface="Andale Mono"/>
                <a:cs typeface="Andale Mono"/>
              </a:rPr>
            </a:br>
            <a:r>
              <a:rPr lang="en-US" dirty="0" smtClean="0">
                <a:latin typeface="Andale Mono"/>
                <a:cs typeface="Andale Mono"/>
              </a:rPr>
              <a:t> times2 </a:t>
            </a:r>
            <a:br>
              <a:rPr lang="en-US" dirty="0" smtClean="0">
                <a:latin typeface="Andale Mono"/>
                <a:cs typeface="Andale Mono"/>
              </a:rPr>
            </a:br>
            <a:r>
              <a:rPr lang="en-US" dirty="0" smtClean="0">
                <a:latin typeface="Andale Mono"/>
                <a:cs typeface="Andale Mono"/>
              </a:rPr>
              <a:t>--------</a:t>
            </a:r>
            <a:br>
              <a:rPr lang="en-US" dirty="0" smtClean="0">
                <a:latin typeface="Andale Mono"/>
                <a:cs typeface="Andale Mono"/>
              </a:rPr>
            </a:br>
            <a:r>
              <a:rPr lang="en-US" dirty="0" smtClean="0">
                <a:latin typeface="Andale Mono"/>
                <a:cs typeface="Andale Mono"/>
              </a:rPr>
              <a:t>      2</a:t>
            </a:r>
            <a:br>
              <a:rPr lang="en-US" dirty="0" smtClean="0">
                <a:latin typeface="Andale Mono"/>
                <a:cs typeface="Andale Mono"/>
              </a:rPr>
            </a:br>
            <a:r>
              <a:rPr lang="en-US" dirty="0" smtClean="0">
                <a:latin typeface="Andale Mono"/>
                <a:cs typeface="Andale Mono"/>
              </a:rPr>
              <a:t>(1 row)</a:t>
            </a:r>
          </a:p>
          <a:p>
            <a:endParaRPr lang="en-US" dirty="0"/>
          </a:p>
        </p:txBody>
      </p:sp>
      <p:cxnSp>
        <p:nvCxnSpPr>
          <p:cNvPr id="6" name="Straight Arrow Connector 5"/>
          <p:cNvCxnSpPr/>
          <p:nvPr/>
        </p:nvCxnSpPr>
        <p:spPr>
          <a:xfrm rot="10800000">
            <a:off x="2743200" y="2178268"/>
            <a:ext cx="6096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352800" y="2057400"/>
            <a:ext cx="2590800" cy="304800"/>
          </a:xfrm>
          <a:prstGeom prst="roundRect">
            <a:avLst>
              <a:gd name="adj" fmla="val 7292"/>
            </a:avLst>
          </a:prstGeom>
          <a:solidFill>
            <a:schemeClr val="bg1"/>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Start function body</a:t>
            </a:r>
            <a:endParaRPr lang="en-US" dirty="0">
              <a:solidFill>
                <a:schemeClr val="tx1"/>
              </a:solidFill>
            </a:endParaRPr>
          </a:p>
        </p:txBody>
      </p:sp>
      <p:sp>
        <p:nvSpPr>
          <p:cNvPr id="8" name="Oval 7"/>
          <p:cNvSpPr/>
          <p:nvPr/>
        </p:nvSpPr>
        <p:spPr>
          <a:xfrm>
            <a:off x="1828800" y="2057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1"/>
          <p:cNvGrpSpPr/>
          <p:nvPr/>
        </p:nvGrpSpPr>
        <p:grpSpPr>
          <a:xfrm>
            <a:off x="3733800" y="2438400"/>
            <a:ext cx="3886200" cy="304800"/>
            <a:chOff x="5106988" y="2241332"/>
            <a:chExt cx="3886200" cy="304800"/>
          </a:xfrm>
        </p:grpSpPr>
        <p:sp>
          <p:nvSpPr>
            <p:cNvPr id="13" name="Rounded Rectangle 12"/>
            <p:cNvSpPr/>
            <p:nvPr/>
          </p:nvSpPr>
          <p:spPr>
            <a:xfrm>
              <a:off x="6402388" y="2241332"/>
              <a:ext cx="2590800" cy="304800"/>
            </a:xfrm>
            <a:prstGeom prst="roundRect">
              <a:avLst>
                <a:gd name="adj" fmla="val 7292"/>
              </a:avLst>
            </a:prstGeom>
            <a:solidFill>
              <a:schemeClr val="bg1"/>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Function body</a:t>
              </a:r>
              <a:endParaRPr lang="en-US" dirty="0">
                <a:solidFill>
                  <a:schemeClr val="tx1"/>
                </a:solidFill>
              </a:endParaRPr>
            </a:p>
          </p:txBody>
        </p:sp>
        <p:cxnSp>
          <p:nvCxnSpPr>
            <p:cNvPr id="14" name="Straight Arrow Connector 13"/>
            <p:cNvCxnSpPr/>
            <p:nvPr/>
          </p:nvCxnSpPr>
          <p:spPr>
            <a:xfrm rot="10800000">
              <a:off x="5106988" y="2394526"/>
              <a:ext cx="1293812"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Group 14"/>
          <p:cNvGrpSpPr/>
          <p:nvPr/>
        </p:nvGrpSpPr>
        <p:grpSpPr>
          <a:xfrm>
            <a:off x="1600200" y="2971800"/>
            <a:ext cx="3125580" cy="511482"/>
            <a:chOff x="684420" y="2884860"/>
            <a:chExt cx="3125580" cy="511482"/>
          </a:xfrm>
        </p:grpSpPr>
        <p:sp>
          <p:nvSpPr>
            <p:cNvPr id="16" name="Rounded Rectangle 15"/>
            <p:cNvSpPr/>
            <p:nvPr/>
          </p:nvSpPr>
          <p:spPr>
            <a:xfrm>
              <a:off x="1219200" y="3091542"/>
              <a:ext cx="2590800" cy="304800"/>
            </a:xfrm>
            <a:prstGeom prst="roundRect">
              <a:avLst>
                <a:gd name="adj" fmla="val 7292"/>
              </a:avLst>
            </a:prstGeom>
            <a:solidFill>
              <a:schemeClr val="bg1"/>
            </a:solidFill>
            <a:ln w="1270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End function body </a:t>
              </a:r>
              <a:endParaRPr lang="en-US" dirty="0">
                <a:solidFill>
                  <a:schemeClr val="tx1"/>
                </a:solidFill>
              </a:endParaRPr>
            </a:p>
          </p:txBody>
        </p:sp>
        <p:cxnSp>
          <p:nvCxnSpPr>
            <p:cNvPr id="17" name="Shape 16"/>
            <p:cNvCxnSpPr>
              <a:stCxn id="16" idx="1"/>
            </p:cNvCxnSpPr>
            <p:nvPr/>
          </p:nvCxnSpPr>
          <p:spPr>
            <a:xfrm rot="10800000">
              <a:off x="684420" y="2884860"/>
              <a:ext cx="534780" cy="359082"/>
            </a:xfrm>
            <a:prstGeom prst="bentConnector2">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Oval 17"/>
          <p:cNvSpPr/>
          <p:nvPr/>
        </p:nvSpPr>
        <p:spPr>
          <a:xfrm>
            <a:off x="1447800" y="27432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20"/>
          <p:cNvSpPr>
            <a:spLocks noGrp="1"/>
          </p:cNvSpPr>
          <p:nvPr>
            <p:ph type="sldNum" sz="quarter" idx="11"/>
          </p:nvPr>
        </p:nvSpPr>
        <p:spPr/>
        <p:txBody>
          <a:bodyPr/>
          <a:lstStyle/>
          <a:p>
            <a:pPr>
              <a:defRPr/>
            </a:pPr>
            <a:fld id="{5BA1DFFF-3F85-458B-986A-7762775E0CEF}" type="slidenum">
              <a:rPr lang="en-US" smtClean="0"/>
              <a:pPr>
                <a:defRPr/>
              </a:pPr>
              <a:t>98</a:t>
            </a:fld>
            <a:endParaRPr lang="en-US"/>
          </a:p>
        </p:txBody>
      </p:sp>
      <p:sp>
        <p:nvSpPr>
          <p:cNvPr id="22" name="Footer Placeholder 21"/>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User-Defined Aggregates</a:t>
            </a:r>
            <a:endParaRPr lang="en-US" dirty="0"/>
          </a:p>
        </p:txBody>
      </p:sp>
      <p:sp>
        <p:nvSpPr>
          <p:cNvPr id="3" name="Content Placeholder 2"/>
          <p:cNvSpPr>
            <a:spLocks noGrp="1"/>
          </p:cNvSpPr>
          <p:nvPr>
            <p:ph idx="1"/>
          </p:nvPr>
        </p:nvSpPr>
        <p:spPr/>
        <p:txBody>
          <a:bodyPr/>
          <a:lstStyle/>
          <a:p>
            <a:r>
              <a:rPr lang="en-US" dirty="0" smtClean="0"/>
              <a:t>Perform a single table scan</a:t>
            </a:r>
          </a:p>
          <a:p>
            <a:r>
              <a:rPr lang="en-US" dirty="0" smtClean="0"/>
              <a:t>Example: Second largest number</a:t>
            </a:r>
          </a:p>
          <a:p>
            <a:pPr lvl="1"/>
            <a:r>
              <a:rPr lang="en-US" dirty="0" smtClean="0"/>
              <a:t>Keep a state: maximum 2 numbers</a:t>
            </a:r>
          </a:p>
          <a:p>
            <a:pPr lvl="1"/>
            <a:r>
              <a:rPr lang="en-US" dirty="0" smtClean="0"/>
              <a:t>New number can displace the smaller one in the state</a:t>
            </a:r>
          </a:p>
          <a:p>
            <a:pPr lvl="1"/>
            <a:r>
              <a:rPr lang="en-US" dirty="0" smtClean="0"/>
              <a:t>Greenplum extension: Merge two states</a:t>
            </a:r>
          </a:p>
          <a:p>
            <a:r>
              <a:rPr lang="en-US" dirty="0" smtClean="0"/>
              <a:t>Example :Create a sum of cubes aggregate:</a:t>
            </a:r>
          </a:p>
          <a:p>
            <a:pPr lvl="2">
              <a:buNone/>
            </a:pPr>
            <a:r>
              <a:rPr lang="en-US" sz="1600" dirty="0" smtClean="0">
                <a:latin typeface="Times New Roman" pitchFamily="18" charset="0"/>
                <a:cs typeface="Times New Roman" pitchFamily="18" charset="0"/>
              </a:rPr>
              <a:t>CREATE FUNCTION scube_accum(numeric, numeric) RETURNS numeric</a:t>
            </a:r>
          </a:p>
          <a:p>
            <a:pPr lvl="2">
              <a:buNone/>
            </a:pPr>
            <a:r>
              <a:rPr lang="en-US" sz="1600" dirty="0" smtClean="0">
                <a:latin typeface="Times New Roman" pitchFamily="18" charset="0"/>
                <a:cs typeface="Times New Roman" pitchFamily="18" charset="0"/>
              </a:rPr>
              <a:t>AS 'select $1 + $2 * $2 * $2' </a:t>
            </a:r>
          </a:p>
          <a:p>
            <a:pPr lvl="2">
              <a:buNone/>
            </a:pPr>
            <a:r>
              <a:rPr lang="en-US" sz="1600" dirty="0" smtClean="0">
                <a:latin typeface="Times New Roman" pitchFamily="18" charset="0"/>
                <a:cs typeface="Times New Roman" pitchFamily="18" charset="0"/>
              </a:rPr>
              <a:t>LANGUAGE SQL </a:t>
            </a:r>
          </a:p>
          <a:p>
            <a:pPr lvl="2">
              <a:buNone/>
            </a:pPr>
            <a:r>
              <a:rPr lang="en-US" sz="1600" dirty="0" smtClean="0">
                <a:latin typeface="Times New Roman" pitchFamily="18" charset="0"/>
                <a:cs typeface="Times New Roman" pitchFamily="18" charset="0"/>
              </a:rPr>
              <a:t>IMMUTABLE </a:t>
            </a:r>
          </a:p>
          <a:p>
            <a:pPr lvl="2">
              <a:buNone/>
            </a:pPr>
            <a:r>
              <a:rPr lang="en-US" sz="1600" dirty="0" smtClean="0">
                <a:latin typeface="Times New Roman" pitchFamily="18" charset="0"/>
                <a:cs typeface="Times New Roman" pitchFamily="18" charset="0"/>
              </a:rPr>
              <a:t>RETURNS NULL ON NULL INPUT;</a:t>
            </a:r>
          </a:p>
          <a:p>
            <a:pPr lvl="2">
              <a:buNone/>
            </a:pPr>
            <a:r>
              <a:rPr lang="en-US" sz="1600" dirty="0" smtClean="0">
                <a:latin typeface="Times New Roman" pitchFamily="18" charset="0"/>
                <a:cs typeface="Times New Roman" pitchFamily="18" charset="0"/>
              </a:rPr>
              <a:t>CREATE AGGREGATE scube(numeric) ( </a:t>
            </a:r>
          </a:p>
          <a:p>
            <a:pPr lvl="2">
              <a:buNone/>
            </a:pPr>
            <a:r>
              <a:rPr lang="en-US" sz="1600" dirty="0" smtClean="0">
                <a:latin typeface="Times New Roman" pitchFamily="18" charset="0"/>
                <a:cs typeface="Times New Roman" pitchFamily="18" charset="0"/>
              </a:rPr>
              <a:t>SFUNC = scube_accum, </a:t>
            </a:r>
          </a:p>
          <a:p>
            <a:pPr lvl="2">
              <a:buNone/>
            </a:pPr>
            <a:r>
              <a:rPr lang="en-US" sz="1600" dirty="0" smtClean="0">
                <a:latin typeface="Times New Roman" pitchFamily="18" charset="0"/>
                <a:cs typeface="Times New Roman" pitchFamily="18" charset="0"/>
              </a:rPr>
              <a:t>STYPE = numeric, </a:t>
            </a:r>
          </a:p>
          <a:p>
            <a:pPr lvl="2">
              <a:buNone/>
            </a:pPr>
            <a:r>
              <a:rPr lang="en-US" sz="1600" dirty="0" smtClean="0">
                <a:latin typeface="Times New Roman" pitchFamily="18" charset="0"/>
                <a:cs typeface="Times New Roman" pitchFamily="18" charset="0"/>
              </a:rPr>
              <a:t>INITCOND = 0 );</a:t>
            </a:r>
            <a:endParaRPr lang="en-US" sz="1600" dirty="0">
              <a:latin typeface="Times New Roman" pitchFamily="18" charset="0"/>
              <a:cs typeface="Times New Roman" pitchFamily="18" charset="0"/>
            </a:endParaRP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99</a:t>
            </a:fld>
            <a:endParaRPr lang="en-US"/>
          </a:p>
        </p:txBody>
      </p:sp>
      <p:sp>
        <p:nvSpPr>
          <p:cNvPr id="9" name="Footer Placeholder 8"/>
          <p:cNvSpPr>
            <a:spLocks noGrp="1"/>
          </p:cNvSpPr>
          <p:nvPr>
            <p:ph type="ftr" sz="quarter" idx="10"/>
          </p:nvPr>
        </p:nvSpPr>
        <p:spPr/>
        <p:txBody>
          <a:bodyPr/>
          <a:lstStyle/>
          <a:p>
            <a:pPr>
              <a:defRPr/>
            </a:pPr>
            <a:r>
              <a:rPr lang="en-US" smtClean="0"/>
              <a:t>Module 5: Advanced Analytics - Technology and Tools</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26b49762-e34a-4e78-b472-4bc6a1613b5b"/>
</p:tagLst>
</file>

<file path=ppt/theme/theme1.xml><?xml version="1.0" encoding="utf-8"?>
<a:theme xmlns:a="http://schemas.openxmlformats.org/drawingml/2006/main" name="ILT_EdServTemplate_2011">
  <a:themeElements>
    <a:clrScheme name="NPR2011">
      <a:dk1>
        <a:srgbClr val="000000"/>
      </a:dk1>
      <a:lt1>
        <a:srgbClr val="FFFFFF"/>
      </a:lt1>
      <a:dk2>
        <a:srgbClr val="007DC3"/>
      </a:dk2>
      <a:lt2>
        <a:srgbClr val="5F5F5F"/>
      </a:lt2>
      <a:accent1>
        <a:srgbClr val="2C95DD"/>
      </a:accent1>
      <a:accent2>
        <a:srgbClr val="49A942"/>
      </a:accent2>
      <a:accent3>
        <a:srgbClr val="74C167"/>
      </a:accent3>
      <a:accent4>
        <a:srgbClr val="FFC425"/>
      </a:accent4>
      <a:accent5>
        <a:srgbClr val="B5761B"/>
      </a:accent5>
      <a:accent6>
        <a:srgbClr val="A80000"/>
      </a:accent6>
      <a:hlink>
        <a:srgbClr val="0070C0"/>
      </a:hlink>
      <a:folHlink>
        <a:srgbClr val="49A942"/>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21659</Words>
  <Application>Microsoft Office PowerPoint</Application>
  <PresentationFormat>On-screen Show (4:3)</PresentationFormat>
  <Paragraphs>2334</Paragraphs>
  <Slides>110</Slides>
  <Notes>110</Notes>
  <HiddenSlides>2</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ILT_EdServTemplate_2011</vt:lpstr>
      <vt:lpstr>Module 5 – Advanced Analytics -  Technology and Tools</vt:lpstr>
      <vt:lpstr>Module 5: Advanced Analytics - Technology and Tools</vt:lpstr>
      <vt:lpstr>Module 5: Advanced Analytics - Technology and Tools</vt:lpstr>
      <vt:lpstr>Putting the Data Analytics Lifecycle into Practice</vt:lpstr>
      <vt:lpstr>Why Hadoop? </vt:lpstr>
      <vt:lpstr>Why MapReduce?</vt:lpstr>
      <vt:lpstr>What is MapReduce?</vt:lpstr>
      <vt:lpstr>When to Use MapReduce </vt:lpstr>
      <vt:lpstr>The Map part of MapReduce</vt:lpstr>
      <vt:lpstr>The Reduce Part of MapReduce</vt:lpstr>
      <vt:lpstr>Motivating Example: Word Count</vt:lpstr>
      <vt:lpstr>Example: Social Triangles (e-discovery)</vt:lpstr>
      <vt:lpstr>Social Triangle: First Directed Edge</vt:lpstr>
      <vt:lpstr>Social Triangle: Second Directed Edge</vt:lpstr>
      <vt:lpstr>Social Triangle: Third Directed Edge</vt:lpstr>
      <vt:lpstr>Natural Language Processing</vt:lpstr>
      <vt:lpstr>Example: UFOs Attack</vt:lpstr>
      <vt:lpstr>Example: UFOs Attack</vt:lpstr>
      <vt:lpstr>Example: UFOs Attack</vt:lpstr>
      <vt:lpstr>Machine Learning</vt:lpstr>
      <vt:lpstr>What is ……………….._______ ____________     ?</vt:lpstr>
      <vt:lpstr>What do we Mean by Hadoop</vt:lpstr>
      <vt:lpstr>Hadoop and HDFS</vt:lpstr>
      <vt:lpstr>Hadoop Operational Modes</vt:lpstr>
      <vt:lpstr>Slide 25</vt:lpstr>
      <vt:lpstr>Example: Hadoop Streaming Mode</vt:lpstr>
      <vt:lpstr>Simple Example of a Mapper: mapper.py</vt:lpstr>
      <vt:lpstr>Simple Example of a Reducer: reducer.py</vt:lpstr>
      <vt:lpstr>Putting it all Together: MapReduce and HDFS</vt:lpstr>
      <vt:lpstr>Using R with Hadoop</vt:lpstr>
      <vt:lpstr>Using RHadoop </vt:lpstr>
      <vt:lpstr>Check Your Knowledge</vt:lpstr>
      <vt:lpstr>Module 5: Advanced Analytics -  Technology and Tools</vt:lpstr>
      <vt:lpstr>Lab Exercise 11: Hadoop and HDFS</vt:lpstr>
      <vt:lpstr>Lab Exercise 11: Hadoop and HDFS - Workflow</vt:lpstr>
      <vt:lpstr>Module 5: Advanced Analytics – Technology and Tools</vt:lpstr>
      <vt:lpstr>Query Languages for Hadoop</vt:lpstr>
      <vt:lpstr>Levels of Abstraction</vt:lpstr>
      <vt:lpstr>What is Pig?</vt:lpstr>
      <vt:lpstr>Writing Pig Latin. Seriously.</vt:lpstr>
      <vt:lpstr>Deconstructing Pig </vt:lpstr>
      <vt:lpstr>Pig Comparison with a SQL</vt:lpstr>
      <vt:lpstr>Hive and HiveQL</vt:lpstr>
      <vt:lpstr>Hive Shell and HiveQL</vt:lpstr>
      <vt:lpstr>Temperature Example: Hive </vt:lpstr>
      <vt:lpstr>Hive Comparison with a SQL</vt:lpstr>
      <vt:lpstr>  A P A C H E - the Hadoop Database</vt:lpstr>
      <vt:lpstr>When to Choose HBase </vt:lpstr>
      <vt:lpstr>HBase Comparison with a Traditional Database</vt:lpstr>
      <vt:lpstr>Which Interface Should You Choose? </vt:lpstr>
      <vt:lpstr>Mahout</vt:lpstr>
      <vt:lpstr>Algorithms Available in Mahout</vt:lpstr>
      <vt:lpstr>Other Hadoop Ecosystem Resources</vt:lpstr>
      <vt:lpstr>Check Your Knowledge</vt:lpstr>
      <vt:lpstr>Module 5: Advanced Analytics -  Technology and Tools</vt:lpstr>
      <vt:lpstr>Module 5: Advanced Analytics - Technology and Tools</vt:lpstr>
      <vt:lpstr>Set Operations</vt:lpstr>
      <vt:lpstr>Set Operations – INTERSECT</vt:lpstr>
      <vt:lpstr>Set Operations – EXCEPT</vt:lpstr>
      <vt:lpstr>Set Operations – UNION</vt:lpstr>
      <vt:lpstr>Set Operations – UNION ALL</vt:lpstr>
      <vt:lpstr>SET Operations</vt:lpstr>
      <vt:lpstr>Left Outer Join</vt:lpstr>
      <vt:lpstr>Sub-query vs. Inner Join</vt:lpstr>
      <vt:lpstr>Greenplum SQL OLAP Grouping Extensions</vt:lpstr>
      <vt:lpstr>Standard GROUP BY Example</vt:lpstr>
      <vt:lpstr>Standard GROUP BY Example with UNION ALL</vt:lpstr>
      <vt:lpstr>ROLLUP Example</vt:lpstr>
      <vt:lpstr>GROUPING SETS Example</vt:lpstr>
      <vt:lpstr>CUBE Example</vt:lpstr>
      <vt:lpstr>GROUPING Function Example</vt:lpstr>
      <vt:lpstr>GROUP_ID Function</vt:lpstr>
      <vt:lpstr>In-database Text Analysis</vt:lpstr>
      <vt:lpstr>Pattern Matching - Regular Expressions (Regex)</vt:lpstr>
      <vt:lpstr>Regular Expression Quantifiers</vt:lpstr>
      <vt:lpstr>Examples</vt:lpstr>
      <vt:lpstr>Check Your Knowledge  </vt:lpstr>
      <vt:lpstr>Check Your Knowledge (Continued) </vt:lpstr>
      <vt:lpstr>Module 5: Advanced Analytics -  Technology and Tools</vt:lpstr>
      <vt:lpstr>Module 5: Advanced Analytics -  Technology and Tools</vt:lpstr>
      <vt:lpstr>Window Functions</vt:lpstr>
      <vt:lpstr>Window Functions (Continued)</vt:lpstr>
      <vt:lpstr>Defining Window Specifications (OVER Clause)</vt:lpstr>
      <vt:lpstr>About the PARTITION BY Clause</vt:lpstr>
      <vt:lpstr>Window Partition Example</vt:lpstr>
      <vt:lpstr>About the ORDER BY Clause</vt:lpstr>
      <vt:lpstr>Using the OVER (ORDER BY…) Clause</vt:lpstr>
      <vt:lpstr>Designating a Sliding (Moving) Window</vt:lpstr>
      <vt:lpstr>About Moving Windows (Continued)</vt:lpstr>
      <vt:lpstr>Designating the Moving Window</vt:lpstr>
      <vt:lpstr>Designating the Moving Window (Continued)</vt:lpstr>
      <vt:lpstr>Window Framing Example</vt:lpstr>
      <vt:lpstr>Window Framing Example (Continued)</vt:lpstr>
      <vt:lpstr>Built-In Window Functions</vt:lpstr>
      <vt:lpstr>Built-In Window Functions (Continued)</vt:lpstr>
      <vt:lpstr>Check Your Knowledge</vt:lpstr>
      <vt:lpstr>User Defined Functions and Aggregates</vt:lpstr>
      <vt:lpstr>Anatomy of a User-Defined Function</vt:lpstr>
      <vt:lpstr>User-Defined Aggregates</vt:lpstr>
      <vt:lpstr>Ordered Aggregates</vt:lpstr>
      <vt:lpstr>MADlib: Definition</vt:lpstr>
      <vt:lpstr>MADlib: Getting Help…</vt:lpstr>
      <vt:lpstr>Greenplum In-database Analytical Functions</vt:lpstr>
      <vt:lpstr>Module 5: Advanced Analytics -  Technology and Tools</vt:lpstr>
      <vt:lpstr>Lab Exercise 12 - In-database Analytics</vt:lpstr>
      <vt:lpstr>Lab Exercise 12 - In-database Analytics – Part 1 – Clickstream analysis - Workflow</vt:lpstr>
      <vt:lpstr>Lab Exercise 12 - In-database Analytics – Part 2 – Compute Median - Workflow</vt:lpstr>
      <vt:lpstr>Lab Exercise 12 - In-database Analytics – Part 3 – Logistic Regression with MADlib- Workflow</vt:lpstr>
      <vt:lpstr>Module 5: Advanced Analytics - Technology and Tools Summary</vt:lpstr>
      <vt:lpstr>Slide 110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2011-04-20T12:54:41Z</dcterms:created>
  <dcterms:modified xsi:type="dcterms:W3CDTF">2012-03-05T15:09:07Z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